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4" r:id="rId2"/>
    <p:sldMasterId id="2147483780" r:id="rId3"/>
    <p:sldMasterId id="2147483862" r:id="rId4"/>
    <p:sldMasterId id="2147483874" r:id="rId5"/>
    <p:sldMasterId id="2147483900" r:id="rId6"/>
  </p:sldMasterIdLst>
  <p:notesMasterIdLst>
    <p:notesMasterId r:id="rId34"/>
  </p:notesMasterIdLst>
  <p:handoutMasterIdLst>
    <p:handoutMasterId r:id="rId35"/>
  </p:handoutMasterIdLst>
  <p:sldIdLst>
    <p:sldId id="256" r:id="rId7"/>
    <p:sldId id="517" r:id="rId8"/>
    <p:sldId id="425" r:id="rId9"/>
    <p:sldId id="461" r:id="rId10"/>
    <p:sldId id="633" r:id="rId11"/>
    <p:sldId id="427" r:id="rId12"/>
    <p:sldId id="520" r:id="rId13"/>
    <p:sldId id="522" r:id="rId14"/>
    <p:sldId id="622" r:id="rId15"/>
    <p:sldId id="456" r:id="rId16"/>
    <p:sldId id="453" r:id="rId17"/>
    <p:sldId id="585" r:id="rId18"/>
    <p:sldId id="627" r:id="rId19"/>
    <p:sldId id="628" r:id="rId20"/>
    <p:sldId id="600" r:id="rId21"/>
    <p:sldId id="602" r:id="rId22"/>
    <p:sldId id="603" r:id="rId23"/>
    <p:sldId id="605" r:id="rId24"/>
    <p:sldId id="607" r:id="rId25"/>
    <p:sldId id="604" r:id="rId26"/>
    <p:sldId id="611" r:id="rId27"/>
    <p:sldId id="612" r:id="rId28"/>
    <p:sldId id="613" r:id="rId29"/>
    <p:sldId id="615" r:id="rId30"/>
    <p:sldId id="631" r:id="rId31"/>
    <p:sldId id="616" r:id="rId32"/>
    <p:sldId id="618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BCBCB"/>
    <a:srgbClr val="AAADCE"/>
    <a:srgbClr val="B7B9D5"/>
    <a:srgbClr val="A7B9D5"/>
    <a:srgbClr val="8DA4C9"/>
    <a:srgbClr val="000104"/>
    <a:srgbClr val="C2C2C2"/>
    <a:srgbClr val="BABABA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1" autoAdjust="0"/>
    <p:restoredTop sz="94671" autoAdjust="0"/>
  </p:normalViewPr>
  <p:slideViewPr>
    <p:cSldViewPr showGuides="1">
      <p:cViewPr>
        <p:scale>
          <a:sx n="90" d="100"/>
          <a:sy n="90" d="100"/>
        </p:scale>
        <p:origin x="-76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3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aibson\Dropbox\Welfare%20Comparison%20(optimal%20penalties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aseline="0" dirty="0" smtClean="0"/>
              <a:t>Leakage from 401(k) Plans (2006)</a:t>
            </a:r>
            <a:endParaRPr lang="en-US" sz="2400" dirty="0"/>
          </a:p>
        </c:rich>
      </c:tx>
      <c:layout>
        <c:manualLayout>
          <c:xMode val="edge"/>
          <c:yMode val="edge"/>
          <c:x val="0.2608717948717949"/>
          <c:y val="2.7363184079601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Sources of Leakage</c:v>
                </c:pt>
              </c:strCache>
            </c:strRef>
          </c:cat>
          <c:val>
            <c:numRef>
              <c:f>Sheet1!$B$2</c:f>
              <c:numCache>
                <c:formatCode>"$"#,##0_);[Red]\("$"#,##0\)</c:formatCode>
                <c:ptCount val="1"/>
                <c:pt idx="0">
                  <c:v>0.56100000000000005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Hardship withdrawals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Sources of Leakage</c:v>
                </c:pt>
              </c:strCache>
            </c:strRef>
          </c:cat>
          <c:val>
            <c:numRef>
              <c:f>Sheet1!$C$2</c:f>
              <c:numCache>
                <c:formatCode>"$"#,##0_);[Red]\("$"#,##0\)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Cashouts at job change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Sources of Leakage</c:v>
                </c:pt>
              </c:strCache>
            </c:strRef>
          </c:cat>
          <c:val>
            <c:numRef>
              <c:f>Sheet1!$D$2</c:f>
              <c:numCache>
                <c:formatCode>"$"#,##0_);[Red]\("$"#,##0\)</c:formatCode>
                <c:ptCount val="1"/>
                <c:pt idx="0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18848"/>
        <c:axId val="93000832"/>
      </c:barChart>
      <c:catAx>
        <c:axId val="8991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93000832"/>
        <c:crosses val="autoZero"/>
        <c:auto val="1"/>
        <c:lblAlgn val="ctr"/>
        <c:lblOffset val="100"/>
        <c:noMultiLvlLbl val="0"/>
      </c:catAx>
      <c:valAx>
        <c:axId val="930008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Billions of Dollars (2006)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1.7948717948717989E-2"/>
              <c:y val="0.13516786148000159"/>
            </c:manualLayout>
          </c:layout>
          <c:overlay val="0"/>
        </c:title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99188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50800">
              <a:solidFill>
                <a:schemeClr val="bg2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xVal>
            <c:numRef>
              <c:f>Sheet1!$C$23:$G$23</c:f>
              <c:numCache>
                <c:formatCode>General</c:formatCode>
                <c:ptCount val="5"/>
                <c:pt idx="0">
                  <c:v>0.60000000000000031</c:v>
                </c:pt>
                <c:pt idx="1">
                  <c:v>0.65000000000000036</c:v>
                </c:pt>
                <c:pt idx="2">
                  <c:v>0.70000000000000029</c:v>
                </c:pt>
                <c:pt idx="3">
                  <c:v>0.75000000000000033</c:v>
                </c:pt>
                <c:pt idx="4">
                  <c:v>0.8</c:v>
                </c:pt>
              </c:numCache>
            </c:numRef>
          </c:xVal>
          <c:yVal>
            <c:numRef>
              <c:f>Sheet1!$C$24:$G$24</c:f>
              <c:numCache>
                <c:formatCode>General</c:formatCode>
                <c:ptCount val="5"/>
                <c:pt idx="0">
                  <c:v>45.316707413519303</c:v>
                </c:pt>
                <c:pt idx="1">
                  <c:v>38.475280151587064</c:v>
                </c:pt>
                <c:pt idx="2">
                  <c:v>31.821985797676554</c:v>
                </c:pt>
                <c:pt idx="3">
                  <c:v>25.438142411308473</c:v>
                </c:pt>
                <c:pt idx="4">
                  <c:v>19.426028667688445</c:v>
                </c:pt>
              </c:numCache>
            </c:numRef>
          </c:yVal>
          <c:smooth val="0"/>
        </c:ser>
        <c:ser>
          <c:idx val="1"/>
          <c:order val="1"/>
          <c:spPr>
            <a:ln w="508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square"/>
            <c:size val="5"/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xVal>
            <c:numRef>
              <c:f>Sheet1!$E$28:$I$28</c:f>
              <c:numCache>
                <c:formatCode>General</c:formatCode>
                <c:ptCount val="5"/>
                <c:pt idx="0">
                  <c:v>0.60000000000000031</c:v>
                </c:pt>
                <c:pt idx="1">
                  <c:v>0.65000000000000036</c:v>
                </c:pt>
                <c:pt idx="2">
                  <c:v>0.70000000000000029</c:v>
                </c:pt>
                <c:pt idx="3">
                  <c:v>0.75000000000000033</c:v>
                </c:pt>
                <c:pt idx="4">
                  <c:v>0.8</c:v>
                </c:pt>
              </c:numCache>
            </c:numRef>
          </c:xVal>
          <c:yVal>
            <c:numRef>
              <c:f>Sheet1!$E$29:$I$29</c:f>
              <c:numCache>
                <c:formatCode>General</c:formatCode>
                <c:ptCount val="5"/>
                <c:pt idx="0">
                  <c:v>46.469366821569864</c:v>
                </c:pt>
                <c:pt idx="1">
                  <c:v>39.446944574177564</c:v>
                </c:pt>
                <c:pt idx="2">
                  <c:v>32.572974680674591</c:v>
                </c:pt>
                <c:pt idx="3">
                  <c:v>25.941659551477699</c:v>
                </c:pt>
                <c:pt idx="4">
                  <c:v>19.664020884386506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54624"/>
        <c:axId val="83104128"/>
      </c:scatterChart>
      <c:valAx>
        <c:axId val="32954624"/>
        <c:scaling>
          <c:orientation val="minMax"/>
          <c:max val="0.8"/>
          <c:min val="0.60000000000000042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3104128"/>
        <c:crosses val="autoZero"/>
        <c:crossBetween val="midCat"/>
      </c:valAx>
      <c:valAx>
        <c:axId val="83104128"/>
        <c:scaling>
          <c:orientation val="minMax"/>
          <c:min val="15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2954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08C3D94-1155-4D11-BEFB-D2F0E3B146A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B72E83B-9A18-44FF-9697-E4764700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7D70215-AB99-46B8-8134-7363693304C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46AE6A-5659-4AB6-8AC0-00F45C1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3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D1E77-3AE4-4150-9C8B-ED125E6A7E40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907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8C2A6-5BA7-4235-A2E1-7C23F29D736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2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8C2A6-5BA7-4235-A2E1-7C23F29D736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8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8C2A6-5BA7-4235-A2E1-7C23F29D736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9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8C2A6-5BA7-4235-A2E1-7C23F29D736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1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그룹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자유형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11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F195D8-7539-4070-ACA4-4752F979390B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12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F8E7C4C-0255-4E24-A118-9DB7A5AE4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C51F-E84A-4FE3-A966-341471645219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F7F1-0199-4C91-9F51-A6CF51334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750A-8F58-4E50-8DE8-6FBAAFE9EDEE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9268-3874-4E17-933E-009F43F55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6861-8CAD-4764-8892-B8303A2BF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D267-8861-4C48-8181-9D2FB644A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E64C4-13FA-49A6-B002-E7E1DAD9D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4D1B-BF9C-4216-866E-76B170664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711EB-2458-43AF-BEC7-09375412C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CAC8-7EBC-4340-8CFC-D6F652007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C912-422E-4808-B15F-0FB001F60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C5F3-CD27-49CB-83EC-7758EBB93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8A02-C914-4FBB-B124-301039BD2981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6794-40CC-42AB-A678-6CD12F685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7AC5-AA6B-4222-A245-EF9A14C47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6FFB-D639-4BDB-9DC3-D92CB4AC1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1954-ECA9-4797-8B78-484B901C4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9C53-5F7C-475A-A497-9958DDD14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BB3B-83AF-42EB-BA1F-D4446CBDB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4CB1-6647-466D-92A5-408F44D0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D9B6B49-8314-4EE0-9393-92345C2EF33B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51B76-4E51-4491-A631-A50F1638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1EFD-24FF-4865-BEFC-E4B0CCF55F04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B51B76-4E51-4491-A631-A50F1638A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E97D-3399-4B30-AB7E-BA4571D26758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AB51B76-4E51-4491-A631-A50F1638A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2942C9-4C91-4A04-BA84-31ED966768A1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AB51B76-4E51-4491-A631-A50F1638A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갈매기형 수장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6DE6D9-E964-4E88-BC58-CF502572117A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A79596-1362-4F89-8D6E-FAF345C7D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CCC7B5-BC98-4657-980B-2E370FCBCA8B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AB51B76-4E51-4491-A631-A50F1638A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EB98-1DEE-422F-83B5-42D1888CE23E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B51B76-4E51-4491-A631-A50F1638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3A9F-0857-4BA2-884F-3A444350472F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51B76-4E51-4491-A631-A50F1638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7B97-FEAF-401E-8EA9-00D605A60ED5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B51B76-4E51-4491-A631-A50F1638A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3B19CAB-8449-4708-A45F-CCCA3AAC165D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AB51B76-4E51-4491-A631-A50F1638A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B243-5070-4A11-BF4E-86DC585C4612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1B76-4E51-4491-A631-A50F1638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6A4C5D5-FC52-4A3E-844C-E4E6683CB80F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AB51B76-4E51-4491-A631-A50F1638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그룹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자유형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11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F195D8-7539-4070-ACA4-4752F979390B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12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F8E7C4C-0255-4E24-A118-9DB7A5AE4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09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8A02-C914-4FBB-B124-301039BD298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6794-40CC-42AB-A678-6CD12F6858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57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갈매기형 수장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6DE6D9-E964-4E88-BC58-CF502572117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A79596-1362-4F89-8D6E-FAF345C7DFF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25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DA43C9-5EC2-4974-A520-963A8E84F9C8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40C6F1-2352-4B61-A041-14D99A55D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DA43C9-5EC2-4974-A520-963A8E84F9C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40C6F1-2352-4B61-A041-14D99A55D93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2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3EAEF2-9F11-4006-9663-701CAF69872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A2F926-EDEA-4DC8-8491-E953B674A7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7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50FD63-D2EF-4A68-BBC5-3B917A65DFC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E77FB5-BC50-433C-87A2-31F60AB1864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6E13-62D1-4B1C-B5BE-658CFF5AA4F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AD18-84F6-4CF3-A5DE-470633F76F1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35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D44E35-69FC-4CB9-8A1D-289CAA7831D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089C4D-65C1-427A-BCA3-0B3630A58DF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8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자유형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직각 삼각형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갈매기형 수장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0DD843E-1C11-4C37-A73C-396EFF2D642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0D1FEE9-7C6F-4D2B-B95E-71283BC123C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38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C51F-E84A-4FE3-A966-34147164521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F7F1-0199-4C91-9F51-A6CF51334B6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28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750A-8F58-4E50-8DE8-6FBAAFE9EDE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9268-3874-4E17-933E-009F43F55EB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10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9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3EAEF2-9F11-4006-9663-701CAF69872E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A2F926-EDEA-4DC8-8491-E953B674A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97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79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07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22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19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1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99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0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88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0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50FD63-D2EF-4A68-BBC5-3B917A65DFCE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E77FB5-BC50-433C-87A2-31F60AB18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59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9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9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8F11-51C3-4666-BF52-D0DFEDF035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011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B480-26BF-41D4-9C9E-67735757DE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66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8138-5D60-4F2C-A418-37FB74EC9B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1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69E6-A1A7-4E75-9241-9A3832EA47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87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6FBF-FF37-4F93-8EFF-1989BD1B46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67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C7EC-5979-44E8-BA54-998E6BD8AC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005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C77-C3B5-43E1-A6A0-ADABDBC412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14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50A5-0A9C-4641-885F-F3F42F5DA4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731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1AA-CEDB-4D2C-96D5-B3A6429C5A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6E13-62D1-4B1C-B5BE-658CFF5AA4F0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AD18-84F6-4CF3-A5DE-470633F76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6ED1-E761-4D0A-82E5-B26FBAE21E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732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98A6-B313-4560-9A63-663845EEA0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0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DCDF-7B74-49CD-9271-9A68095CE5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44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EB5B-9F52-44AD-A1F1-D9AB52274E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2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D44E35-69FC-4CB9-8A1D-289CAA7831DA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089C4D-65C1-427A-BCA3-0B3630A5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자유형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직각 삼각형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갈매기형 수장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0DD843E-1C11-4C37-A73C-396EFF2D642D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0D1FEE9-7C6F-4D2B-B95E-71283BC12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33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B237377-77DA-4A98-A677-CE51945C76A5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B35322-A586-4590-937A-DAD1F4A3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33" r:id="rId4"/>
    <p:sldLayoutId id="2147483734" r:id="rId5"/>
    <p:sldLayoutId id="2147483735" r:id="rId6"/>
    <p:sldLayoutId id="2147483728" r:id="rId7"/>
    <p:sldLayoutId id="2147483736" r:id="rId8"/>
    <p:sldLayoutId id="2147483737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fld id="{1DB9CD2A-57EC-4855-AF75-A2B642A76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4E2C6D-D8B3-4278-9631-9662B80BA685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B51B76-4E51-4491-A631-A50F1638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33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B237377-77DA-4A98-A677-CE51945C76A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B35322-A586-4590-937A-DAD1F4A30C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1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fld id="{C5FF0F07-A648-48F0-916C-E9E11CB4537C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3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54C808-EB59-46BE-B815-0A0248823D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2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4800" y="53975"/>
            <a:ext cx="9144000" cy="1470025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0" dirty="0">
                <a:effectLst/>
              </a:rPr>
              <a:t>Optimal Illiquidity in the </a:t>
            </a:r>
            <a:r>
              <a:rPr lang="en-US" sz="3600" b="0" dirty="0" smtClean="0">
                <a:effectLst/>
              </a:rPr>
              <a:t/>
            </a:r>
            <a:br>
              <a:rPr lang="en-US" sz="3600" b="0" dirty="0" smtClean="0">
                <a:effectLst/>
              </a:rPr>
            </a:br>
            <a:r>
              <a:rPr lang="en-US" sz="3600" b="0" dirty="0" smtClean="0">
                <a:effectLst/>
              </a:rPr>
              <a:t>Retirement </a:t>
            </a:r>
            <a:r>
              <a:rPr lang="en-US" sz="3600" b="0" dirty="0">
                <a:effectLst/>
              </a:rPr>
              <a:t>Savings System</a:t>
            </a:r>
            <a:endParaRPr lang="en-US" sz="3800" dirty="0"/>
          </a:p>
        </p:txBody>
      </p:sp>
      <p:sp>
        <p:nvSpPr>
          <p:cNvPr id="9219" name="부제목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772400" cy="3733800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r>
              <a:rPr lang="en-US" dirty="0" smtClean="0"/>
              <a:t>John </a:t>
            </a:r>
            <a:r>
              <a:rPr lang="en-US" dirty="0" err="1" smtClean="0"/>
              <a:t>Beshears</a:t>
            </a:r>
            <a:endParaRPr lang="en-US" dirty="0" smtClean="0"/>
          </a:p>
          <a:p>
            <a:pPr marR="0"/>
            <a:r>
              <a:rPr lang="en-US" dirty="0" smtClean="0"/>
              <a:t>James J. </a:t>
            </a:r>
            <a:r>
              <a:rPr lang="en-US" dirty="0" err="1" smtClean="0"/>
              <a:t>Choi</a:t>
            </a:r>
            <a:endParaRPr lang="en-US" dirty="0" smtClean="0"/>
          </a:p>
          <a:p>
            <a:pPr marR="0"/>
            <a:r>
              <a:rPr lang="en-US" dirty="0" smtClean="0"/>
              <a:t>Christopher Clayton</a:t>
            </a:r>
          </a:p>
          <a:p>
            <a:pPr marR="0"/>
            <a:r>
              <a:rPr lang="en-US" dirty="0" smtClean="0"/>
              <a:t>Christopher Harris</a:t>
            </a:r>
          </a:p>
          <a:p>
            <a:pPr marR="0"/>
            <a:r>
              <a:rPr lang="en-US" dirty="0" smtClean="0"/>
              <a:t>David </a:t>
            </a:r>
            <a:r>
              <a:rPr lang="en-US" dirty="0" err="1" smtClean="0"/>
              <a:t>Laibson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Brigitte C. </a:t>
            </a:r>
            <a:r>
              <a:rPr lang="en-US" dirty="0" err="1" smtClean="0"/>
              <a:t>Madrian</a:t>
            </a:r>
            <a:endParaRPr lang="en-US" dirty="0" smtClean="0"/>
          </a:p>
          <a:p>
            <a:pPr marR="0"/>
            <a:endParaRPr lang="en-US" sz="2000" dirty="0" smtClean="0"/>
          </a:p>
          <a:p>
            <a:pPr marR="0"/>
            <a:r>
              <a:rPr lang="en-US" sz="2000" dirty="0" smtClean="0"/>
              <a:t>August 8, 2014  </a:t>
            </a:r>
          </a:p>
        </p:txBody>
      </p:sp>
      <p:pic>
        <p:nvPicPr>
          <p:cNvPr id="61442" name="Picture 2" descr="http://www.preferredmerchants.com/Shared/images/products/financial_services/Lock-Box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7" y="2072396"/>
            <a:ext cx="4339193" cy="38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Present-biased discounting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err="1">
                <a:latin typeface="Arial" pitchFamily="34" charset="0"/>
                <a:cs typeface="Arial" pitchFamily="34" charset="0"/>
              </a:rPr>
              <a:t>Strotz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(1958), Phelps and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Pollak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(1968),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Elster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(1989), </a:t>
            </a:r>
            <a:br>
              <a:rPr lang="en-US" sz="2700" dirty="0">
                <a:latin typeface="Arial" pitchFamily="34" charset="0"/>
                <a:cs typeface="Arial" pitchFamily="34" charset="0"/>
              </a:rPr>
            </a:br>
            <a:r>
              <a:rPr lang="en-US" sz="2700" dirty="0" err="1">
                <a:latin typeface="Arial" pitchFamily="34" charset="0"/>
                <a:cs typeface="Arial" pitchFamily="34" charset="0"/>
              </a:rPr>
              <a:t>Akerlof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(1992),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Laibson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(1997),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O’Donoghue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and Rabin (1999)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447800"/>
            <a:ext cx="8229600" cy="4805363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828801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urrent </a:t>
            </a:r>
            <a:r>
              <a:rPr lang="en-US" sz="2800" dirty="0" err="1" smtClean="0"/>
              <a:t>utils</a:t>
            </a:r>
            <a:r>
              <a:rPr lang="en-US" sz="2800" dirty="0" smtClean="0"/>
              <a:t> weighted fully </a:t>
            </a:r>
          </a:p>
          <a:p>
            <a:endParaRPr lang="en-US" sz="2800" dirty="0"/>
          </a:p>
          <a:p>
            <a:r>
              <a:rPr lang="en-US" sz="2800" dirty="0" smtClean="0"/>
              <a:t>Future </a:t>
            </a:r>
            <a:r>
              <a:rPr lang="en-US" sz="2800" dirty="0" err="1" smtClean="0"/>
              <a:t>utils</a:t>
            </a:r>
            <a:r>
              <a:rPr lang="en-US" sz="2800" dirty="0" smtClean="0"/>
              <a:t> weighted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=1/2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72496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Present-biased discounting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err="1">
                <a:latin typeface="Arial" pitchFamily="34" charset="0"/>
                <a:cs typeface="Arial" pitchFamily="34" charset="0"/>
              </a:rPr>
              <a:t>Strotz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(1958), Phelps and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Pollak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(1968),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Elster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(1989), </a:t>
            </a:r>
            <a:br>
              <a:rPr lang="en-US" sz="2700" dirty="0">
                <a:latin typeface="Arial" pitchFamily="34" charset="0"/>
                <a:cs typeface="Arial" pitchFamily="34" charset="0"/>
              </a:rPr>
            </a:br>
            <a:r>
              <a:rPr lang="en-US" sz="2700" dirty="0" err="1">
                <a:latin typeface="Arial" pitchFamily="34" charset="0"/>
                <a:cs typeface="Arial" pitchFamily="34" charset="0"/>
              </a:rPr>
              <a:t>Akerlof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(1992),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Laibson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(1997),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O’Donoghue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and Rabin (1999)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447800"/>
            <a:ext cx="8229600" cy="4805363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828801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Assume </a:t>
            </a:r>
            <a:r>
              <a:rPr lang="el-G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½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δ = 1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Assume that exercise has current effort cost 6 and delayed health benefits of 8</a:t>
            </a:r>
          </a:p>
          <a:p>
            <a:endParaRPr lang="en-US" sz="2800" dirty="0" smtClean="0"/>
          </a:p>
          <a:p>
            <a:r>
              <a:rPr lang="en-US" sz="2800" dirty="0" smtClean="0"/>
              <a:t>Will you exercise today?            -6 + ½ [ 8 ] = -2</a:t>
            </a:r>
          </a:p>
          <a:p>
            <a:endParaRPr lang="en-US" sz="2800" dirty="0" smtClean="0"/>
          </a:p>
          <a:p>
            <a:r>
              <a:rPr lang="en-US" sz="2800" dirty="0" smtClean="0"/>
              <a:t>Will you exercise tomorrow?      0 + ½ [-6 + 8] = +1</a:t>
            </a:r>
          </a:p>
          <a:p>
            <a:endParaRPr lang="en-US" sz="2800" dirty="0" smtClean="0"/>
          </a:p>
          <a:p>
            <a:r>
              <a:rPr lang="en-US" sz="2800" dirty="0" smtClean="0"/>
              <a:t>Won’t exercise without commitment.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9464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3600" b="1" dirty="0" smtClean="0"/>
              <a:t>Timing</a:t>
            </a:r>
          </a:p>
          <a:p>
            <a:pPr marL="109537" indent="0">
              <a:buNone/>
            </a:pPr>
            <a:endParaRPr lang="en-US" sz="2400" b="1" dirty="0"/>
          </a:p>
          <a:p>
            <a:pPr marL="109537" indent="0">
              <a:buNone/>
            </a:pPr>
            <a:r>
              <a:rPr lang="en-US" sz="2400" b="1" dirty="0" smtClean="0"/>
              <a:t>Period </a:t>
            </a:r>
            <a:r>
              <a:rPr lang="en-US" sz="2400" b="1" dirty="0"/>
              <a:t>0.</a:t>
            </a:r>
            <a:r>
              <a:rPr lang="en-US" sz="2400" dirty="0"/>
              <a:t> T</a:t>
            </a:r>
            <a:r>
              <a:rPr lang="en-US" sz="2400" dirty="0" smtClean="0"/>
              <a:t>wo savings accounts are established: </a:t>
            </a:r>
          </a:p>
          <a:p>
            <a:pPr marL="708025" lvl="1" indent="-342900"/>
            <a:r>
              <a:rPr lang="en-US" sz="2000" dirty="0" smtClean="0"/>
              <a:t>one liquid </a:t>
            </a:r>
          </a:p>
          <a:p>
            <a:pPr marL="708025" lvl="1" indent="-342900"/>
            <a:r>
              <a:rPr lang="en-US" sz="2000" dirty="0" smtClean="0"/>
              <a:t>one illiquid (early withdrawal penalty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per dollar withdrawn</a:t>
            </a:r>
            <a:r>
              <a:rPr lang="en-US" sz="2000" dirty="0" smtClean="0"/>
              <a:t>)</a:t>
            </a:r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r>
              <a:rPr lang="en-US" sz="2400" b="1" dirty="0" smtClean="0"/>
              <a:t>Period </a:t>
            </a:r>
            <a:r>
              <a:rPr lang="en-US" sz="2400" b="1" dirty="0"/>
              <a:t>1.</a:t>
            </a:r>
            <a:r>
              <a:rPr lang="en-US" sz="2400" dirty="0"/>
              <a:t> </a:t>
            </a:r>
            <a:r>
              <a:rPr lang="en-US" sz="2400" dirty="0" smtClean="0"/>
              <a:t> A taste shock is </a:t>
            </a:r>
            <a:r>
              <a:rPr lang="en-US" sz="2400" dirty="0"/>
              <a:t>realized and privately observed. Consumption (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c₁</a:t>
            </a:r>
            <a:r>
              <a:rPr lang="en-US" sz="2400" dirty="0"/>
              <a:t>) occurs</a:t>
            </a:r>
            <a:r>
              <a:rPr lang="en-US" sz="2400" dirty="0" smtClean="0"/>
              <a:t>.  If a withdrawal,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/>
              <a:t>, occurs from the illiquid account, a penalty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/>
              <a:t> is paid.</a:t>
            </a:r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r>
              <a:rPr lang="en-US" sz="2400" b="1" dirty="0" smtClean="0"/>
              <a:t>Period </a:t>
            </a:r>
            <a:r>
              <a:rPr lang="en-US" sz="2400" b="1" dirty="0"/>
              <a:t>2.</a:t>
            </a:r>
            <a:r>
              <a:rPr lang="en-US" sz="2400" dirty="0"/>
              <a:t> </a:t>
            </a:r>
            <a:r>
              <a:rPr lang="en-US" sz="2400" dirty="0" smtClean="0"/>
              <a:t>Another </a:t>
            </a:r>
            <a:r>
              <a:rPr lang="en-US" sz="2400" dirty="0"/>
              <a:t>taste </a:t>
            </a:r>
            <a:r>
              <a:rPr lang="en-US" sz="2400" dirty="0" smtClean="0"/>
              <a:t>shock </a:t>
            </a:r>
            <a:r>
              <a:rPr lang="en-US" sz="2400" dirty="0"/>
              <a:t>is realized and privately observed. Final consumption (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c₂</a:t>
            </a:r>
            <a:r>
              <a:rPr lang="en-US" sz="2400" dirty="0"/>
              <a:t>) occurs.</a:t>
            </a:r>
          </a:p>
          <a:p>
            <a:pPr marL="109537" indent="0">
              <a:buNone/>
            </a:pPr>
            <a:r>
              <a:rPr lang="en-US" sz="2400" dirty="0"/>
              <a:t>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09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98E96-15F7-4D7F-8672-7819E9242C8A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13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82000" cy="1295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Behavioral mechanism design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Specify a theory of </a:t>
            </a:r>
            <a:r>
              <a:rPr lang="en-US" dirty="0" smtClean="0"/>
              <a:t>consumer behavior:</a:t>
            </a:r>
          </a:p>
          <a:p>
            <a:pPr marL="863600" lvl="1" indent="-514350" eaLnBrk="1" hangingPunct="1"/>
            <a:r>
              <a:rPr lang="en-US" dirty="0" smtClean="0"/>
              <a:t>Quasi-hyperbolic (present-biased) consumers </a:t>
            </a:r>
          </a:p>
          <a:p>
            <a:pPr marL="863600" lvl="1" indent="-514350" eaLnBrk="1" hangingPunct="1"/>
            <a:r>
              <a:rPr lang="en-US" dirty="0" smtClean="0"/>
              <a:t>Discount function: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Specify a societal utility function</a:t>
            </a:r>
          </a:p>
          <a:p>
            <a:pPr marL="863600" lvl="1" indent="-514350" eaLnBrk="1" hangingPunct="1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Exponential discounting</a:t>
            </a:r>
          </a:p>
          <a:p>
            <a:pPr marL="863600" lvl="1" indent="-514350" eaLnBrk="1" hangingPunct="1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Discount </a:t>
            </a:r>
            <a:r>
              <a:rPr lang="en-US" dirty="0">
                <a:solidFill>
                  <a:srgbClr val="FF0000"/>
                </a:solidFill>
              </a:rPr>
              <a:t>function: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1, 1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Solve for the institutions that maximize the societal utility function, conditional on the theory of consumer behavior.</a:t>
            </a:r>
          </a:p>
        </p:txBody>
      </p:sp>
    </p:spTree>
    <p:extLst>
      <p:ext uri="{BB962C8B-B14F-4D97-AF65-F5344CB8AC3E}">
        <p14:creationId xmlns:p14="http://schemas.microsoft.com/office/powerpoint/2010/main" val="2011703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98E96-15F7-4D7F-8672-7819E9242C8A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82000" cy="1295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Behavioral mechanism design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Specify a theory of </a:t>
            </a:r>
            <a:r>
              <a:rPr lang="en-US" dirty="0" smtClean="0"/>
              <a:t>consumer behavior:</a:t>
            </a:r>
          </a:p>
          <a:p>
            <a:pPr marL="863600" lvl="1" indent="-514350" eaLnBrk="1" hangingPunct="1"/>
            <a:r>
              <a:rPr lang="en-US" dirty="0" smtClean="0"/>
              <a:t>Quasi-hyperbolic (present-biased) consumers </a:t>
            </a:r>
          </a:p>
          <a:p>
            <a:pPr marL="863600" lvl="1" indent="-514350" eaLnBrk="1" hangingPunct="1"/>
            <a:r>
              <a:rPr lang="en-US" dirty="0" smtClean="0"/>
              <a:t>Discount function: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Specify a societal utility function</a:t>
            </a:r>
          </a:p>
          <a:p>
            <a:pPr marL="863600" lvl="1" indent="-514350" eaLnBrk="1" hangingPunct="1"/>
            <a:r>
              <a:rPr lang="en-US" dirty="0" smtClean="0"/>
              <a:t>Exponential discounting</a:t>
            </a:r>
          </a:p>
          <a:p>
            <a:pPr marL="863600" lvl="1" indent="-514350" eaLnBrk="1" hangingPunct="1"/>
            <a:r>
              <a:rPr lang="en-US" dirty="0" smtClean="0"/>
              <a:t>Discount </a:t>
            </a:r>
            <a:r>
              <a:rPr lang="en-US" dirty="0"/>
              <a:t>function: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 smtClean="0"/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Solve for the institutions that maximize the societal utility function, conditional on the theory of consumer behavior.</a:t>
            </a:r>
          </a:p>
        </p:txBody>
      </p:sp>
    </p:spTree>
    <p:extLst>
      <p:ext uri="{BB962C8B-B14F-4D97-AF65-F5344CB8AC3E}">
        <p14:creationId xmlns:p14="http://schemas.microsoft.com/office/powerpoint/2010/main" val="188345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138"/>
            <a:ext cx="8534400" cy="4525962"/>
          </a:xfrm>
        </p:spPr>
        <p:txBody>
          <a:bodyPr/>
          <a:lstStyle/>
          <a:p>
            <a:pPr marL="593725" indent="-457200">
              <a:buFont typeface="+mj-lt"/>
              <a:buAutoNum type="arabicPeriod"/>
            </a:pPr>
            <a:r>
              <a:rPr lang="en-US" dirty="0" smtClean="0"/>
              <a:t>Need to incorporate externalities: when I pay a penalty, the government can use my penalty to increase the consumption of other agents. </a:t>
            </a:r>
            <a:endParaRPr lang="en-US" dirty="0"/>
          </a:p>
          <a:p>
            <a:pPr marL="593725" indent="-457200">
              <a:buFont typeface="+mj-lt"/>
              <a:buAutoNum type="arabicPeriod"/>
            </a:pPr>
            <a:r>
              <a:rPr lang="en-US" dirty="0" smtClean="0"/>
              <a:t>Heterogeneity in present-bias parameter, </a:t>
            </a:r>
            <a:r>
              <a:rPr lang="el-GR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/>
              </a:rPr>
              <a:t>Institutions </a:t>
            </a:r>
            <a:r>
              <a:rPr lang="en-US" dirty="0">
                <a:solidFill>
                  <a:srgbClr val="FF0000"/>
                </a:solidFill>
                <a:effectLst/>
              </a:rPr>
              <a:t>that maximize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overall societal well-being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10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Government picks an optimal triple {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x,z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dirty="0" smtClean="0"/>
              <a:t>}:</a:t>
            </a:r>
          </a:p>
          <a:p>
            <a:pPr lvl="1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/>
              <a:t> is the allocation to the liquid account</a:t>
            </a:r>
          </a:p>
          <a:p>
            <a:pPr lvl="1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dirty="0" smtClean="0"/>
              <a:t> is the allocation to the illiquid account</a:t>
            </a:r>
          </a:p>
          <a:p>
            <a:pPr lvl="1"/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dirty="0" smtClean="0"/>
              <a:t> is the penalty for the early withdrawal</a:t>
            </a:r>
          </a:p>
          <a:p>
            <a:r>
              <a:rPr lang="en-US" sz="2800" dirty="0" smtClean="0"/>
              <a:t>Endogenous withdrawal/consumption behavior generates overall budget balance.</a:t>
            </a:r>
          </a:p>
          <a:p>
            <a:pPr marL="109537" indent="0" algn="ctr">
              <a:buNone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+ </a:t>
            </a:r>
            <a:r>
              <a:rPr lang="el-G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65125" lvl="1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where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cs typeface="Times New Roman" panose="02020603050405020304" pitchFamily="18" charset="0"/>
              </a:rPr>
              <a:t> is the equilibrium quantity of early withdrawals.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Formally: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</a:t>
            </a:r>
            <a:r>
              <a:rPr lang="en-US" sz="3600" dirty="0" smtClean="0"/>
              <a:t>ptimal </a:t>
            </a:r>
            <a:r>
              <a:rPr lang="en-US" sz="3600" dirty="0"/>
              <a:t>penalty on </a:t>
            </a:r>
            <a:r>
              <a:rPr lang="en-US" sz="3600" dirty="0" smtClean="0"/>
              <a:t>illiquid account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(truncated </a:t>
            </a:r>
            <a:r>
              <a:rPr lang="en-US" sz="2700" dirty="0"/>
              <a:t>Gaussian taste </a:t>
            </a:r>
            <a:r>
              <a:rPr lang="en-US" sz="2700" dirty="0" smtClean="0"/>
              <a:t>shocks)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28600" y="12192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3218688"/>
            <a:ext cx="1585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CRRA =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2701" y="3505200"/>
            <a:ext cx="1585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CRRA = 1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5623" y="6375314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Present bias parameter: </a:t>
            </a:r>
            <a:r>
              <a:rPr lang="el-GR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28032" y="3680353"/>
            <a:ext cx="0" cy="20346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980" y="257641"/>
            <a:ext cx="7920240" cy="6354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6477000"/>
            <a:ext cx="7086600" cy="2286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6219497"/>
            <a:ext cx="914400" cy="3048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52400"/>
            <a:ext cx="3834704" cy="523220"/>
          </a:xfrm>
          <a:prstGeom prst="rect">
            <a:avLst/>
          </a:prstGeom>
          <a:solidFill>
            <a:srgbClr val="CBCBCB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Expected Utility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=0.7)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4874" y="6324600"/>
            <a:ext cx="4700326" cy="523220"/>
          </a:xfrm>
          <a:prstGeom prst="rect">
            <a:avLst/>
          </a:prstGeom>
          <a:solidFill>
            <a:srgbClr val="CBCBCB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Penalty for Early Withdrawal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298" y="228600"/>
            <a:ext cx="7635183" cy="6291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76200"/>
            <a:ext cx="3834704" cy="523220"/>
          </a:xfrm>
          <a:prstGeom prst="rect">
            <a:avLst/>
          </a:prstGeom>
          <a:solidFill>
            <a:srgbClr val="CBCBCB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Expected Utility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=0.1)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6248400"/>
            <a:ext cx="7086600" cy="2286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6219497"/>
            <a:ext cx="914400" cy="3048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474" y="6248400"/>
            <a:ext cx="4700326" cy="523220"/>
          </a:xfrm>
          <a:prstGeom prst="rect">
            <a:avLst/>
          </a:prstGeom>
          <a:solidFill>
            <a:srgbClr val="CBCBCB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Penalty for Early Withdrawal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0104"/>
                </a:solidFill>
                <a:latin typeface="+mn-lt"/>
                <a:cs typeface="Lucida Sans Unicode" pitchFamily="34" charset="0"/>
              </a:rPr>
              <a:t>Many savings vehicles </a:t>
            </a:r>
            <a:br>
              <a:rPr lang="en-US" b="0" dirty="0" smtClean="0">
                <a:solidFill>
                  <a:srgbClr val="000104"/>
                </a:solidFill>
                <a:latin typeface="+mn-lt"/>
                <a:cs typeface="Lucida Sans Unicode" pitchFamily="34" charset="0"/>
              </a:rPr>
            </a:br>
            <a:r>
              <a:rPr lang="en-US" b="0" dirty="0" smtClean="0">
                <a:solidFill>
                  <a:srgbClr val="000104"/>
                </a:solidFill>
                <a:latin typeface="+mn-lt"/>
                <a:cs typeface="Lucida Sans Unicode" pitchFamily="34" charset="0"/>
              </a:rPr>
              <a:t>with varying degrees of liquidity</a:t>
            </a:r>
            <a:endParaRPr lang="en-US" b="0" dirty="0">
              <a:solidFill>
                <a:srgbClr val="000104"/>
              </a:solidFill>
              <a:latin typeface="+mn-lt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05363"/>
          </a:xfrm>
        </p:spPr>
        <p:txBody>
          <a:bodyPr/>
          <a:lstStyle/>
          <a:p>
            <a:r>
              <a:rPr lang="en-US" sz="2800" b="0" dirty="0" smtClean="0">
                <a:solidFill>
                  <a:srgbClr val="000104"/>
                </a:solidFill>
                <a:cs typeface="Lucida Sans Unicode" pitchFamily="34" charset="0"/>
              </a:rPr>
              <a:t>Social Security</a:t>
            </a:r>
          </a:p>
          <a:p>
            <a:r>
              <a:rPr lang="en-US" sz="2800" b="0" dirty="0" smtClean="0">
                <a:solidFill>
                  <a:srgbClr val="000104"/>
                </a:solidFill>
                <a:cs typeface="Lucida Sans Unicode" pitchFamily="34" charset="0"/>
              </a:rPr>
              <a:t>Home equity</a:t>
            </a:r>
          </a:p>
          <a:p>
            <a:r>
              <a:rPr lang="en-US" sz="2800" b="0" dirty="0" smtClean="0">
                <a:solidFill>
                  <a:srgbClr val="000104"/>
                </a:solidFill>
                <a:cs typeface="Lucida Sans Unicode" pitchFamily="34" charset="0"/>
              </a:rPr>
              <a:t>Defined benefit pensions</a:t>
            </a:r>
          </a:p>
          <a:p>
            <a:r>
              <a:rPr lang="en-US" sz="2800" b="0" dirty="0" smtClean="0">
                <a:solidFill>
                  <a:srgbClr val="000104"/>
                </a:solidFill>
                <a:cs typeface="Lucida Sans Unicode" pitchFamily="34" charset="0"/>
              </a:rPr>
              <a:t>Annuities</a:t>
            </a:r>
          </a:p>
          <a:p>
            <a:r>
              <a:rPr lang="en-US" sz="2800" b="0" dirty="0" smtClean="0">
                <a:solidFill>
                  <a:srgbClr val="000104"/>
                </a:solidFill>
                <a:cs typeface="Lucida Sans Unicode" pitchFamily="34" charset="0"/>
              </a:rPr>
              <a:t>Defined contribution accounts</a:t>
            </a:r>
          </a:p>
          <a:p>
            <a:r>
              <a:rPr lang="en-US" sz="2800" b="0" dirty="0" smtClean="0">
                <a:solidFill>
                  <a:srgbClr val="000104"/>
                </a:solidFill>
                <a:cs typeface="Lucida Sans Unicode" pitchFamily="34" charset="0"/>
              </a:rPr>
              <a:t>IRA’s</a:t>
            </a:r>
          </a:p>
          <a:p>
            <a:r>
              <a:rPr lang="en-US" sz="2800" b="0" dirty="0" smtClean="0">
                <a:solidFill>
                  <a:srgbClr val="000104"/>
                </a:solidFill>
                <a:cs typeface="Lucida Sans Unicode" pitchFamily="34" charset="0"/>
              </a:rPr>
              <a:t>CD’s</a:t>
            </a:r>
          </a:p>
          <a:p>
            <a:r>
              <a:rPr lang="en-US" sz="2800" b="0" dirty="0" smtClean="0">
                <a:solidFill>
                  <a:srgbClr val="000104"/>
                </a:solidFill>
                <a:cs typeface="Lucida Sans Unicode" pitchFamily="34" charset="0"/>
              </a:rPr>
              <a:t>Brokerage accounts</a:t>
            </a:r>
          </a:p>
          <a:p>
            <a:r>
              <a:rPr lang="en-US" sz="2800" b="0" dirty="0" smtClean="0">
                <a:solidFill>
                  <a:srgbClr val="000104"/>
                </a:solidFill>
                <a:cs typeface="Lucida Sans Unicode" pitchFamily="34" charset="0"/>
              </a:rPr>
              <a:t>Checking/savings</a:t>
            </a:r>
          </a:p>
          <a:p>
            <a:endParaRPr lang="en-US" sz="2800" b="0" dirty="0" smtClean="0">
              <a:solidFill>
                <a:srgbClr val="000104"/>
              </a:solidFill>
              <a:cs typeface="Lucida Sans Unicode" pitchFamily="34" charset="0"/>
            </a:endParaRPr>
          </a:p>
          <a:p>
            <a:endParaRPr lang="en-US" sz="2800" b="0" dirty="0" smtClean="0">
              <a:solidFill>
                <a:srgbClr val="000104"/>
              </a:solidFill>
              <a:cs typeface="Lucida Sans Unicod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  <a:latin typeface="Lucida Sans Unicode" pitchFamily="34" charset="0"/>
                <a:cs typeface="Lucida Sans Unicode" pitchFamily="34" charset="0"/>
              </a:rPr>
              <a:pPr>
                <a:defRPr/>
              </a:pPr>
              <a:t>2</a:t>
            </a:fld>
            <a:endParaRPr lang="en-US">
              <a:solidFill>
                <a:srgbClr val="C4CCFF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138"/>
                <a:ext cx="8534400" cy="4525962"/>
              </a:xfrm>
            </p:spPr>
            <p:txBody>
              <a:bodyPr/>
              <a:lstStyle/>
              <a:p>
                <a:r>
                  <a:rPr lang="en-US" sz="2800" dirty="0"/>
                  <a:t>The optimal penalty </a:t>
                </a:r>
                <a:r>
                  <a:rPr lang="en-US" sz="2800" dirty="0" smtClean="0"/>
                  <a:t>engenders an asymmetry: better to set the penalty above its optimum then below its optimum.</a:t>
                </a:r>
              </a:p>
              <a:p>
                <a:pPr marL="365125" lvl="1" indent="-255588">
                  <a:spcBef>
                    <a:spcPts val="400"/>
                  </a:spcBef>
                  <a:buSzPct val="68000"/>
                  <a:buFont typeface="Wingdings 3" pitchFamily="18" charset="2"/>
                  <a:buChar char=""/>
                </a:pPr>
                <a:r>
                  <a:rPr lang="en-US" sz="2800" dirty="0" smtClean="0"/>
                  <a:t>Utility losses (money metric): [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ln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β+(1/β)-</a:t>
                </a:r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lvl="1"/>
                <a:r>
                  <a:rPr lang="en-US" sz="2800" dirty="0" smtClean="0"/>
                  <a:t>For instance, money metric utility loss for </a:t>
                </a:r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US" sz="2800" dirty="0" smtClean="0"/>
                  <a:t>=0.1 is 100 times higher than for </a:t>
                </a:r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US" sz="2800" dirty="0" smtClean="0"/>
                  <a:t>=0.7.</a:t>
                </a:r>
              </a:p>
              <a:p>
                <a:pPr lvl="1"/>
                <a:r>
                  <a:rPr lang="en-US" sz="2800" dirty="0" smtClean="0"/>
                  <a:t>Getting the penalty “right” for low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agents has vastly greater utility consequences than getting it right for the rest of us.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138"/>
                <a:ext cx="8534400" cy="4525962"/>
              </a:xfrm>
              <a:blipFill rotWithShape="0">
                <a:blip r:embed="rId2"/>
                <a:stretch>
                  <a:fillRect t="-1482" r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Consequently, completely illiquid retirement accounts are optimal if there </a:t>
            </a:r>
            <a:r>
              <a:rPr lang="en-US" dirty="0">
                <a:effectLst/>
              </a:rPr>
              <a:t>is substantial heterogeneity in </a:t>
            </a:r>
            <a:r>
              <a:rPr lang="el-GR" dirty="0">
                <a:effectLst/>
              </a:rPr>
              <a:t>β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334000"/>
              </a:xfrm>
            </p:spPr>
            <p:txBody>
              <a:bodyPr/>
              <a:lstStyle/>
              <a:p>
                <a:r>
                  <a:rPr lang="en-US" sz="2800" dirty="0"/>
                  <a:t>Government picks an optimal </a:t>
                </a:r>
                <a:r>
                  <a:rPr lang="en-US" sz="2800" dirty="0" smtClean="0"/>
                  <a:t>triple </a:t>
                </a:r>
                <a:r>
                  <a:rPr lang="en-US" sz="2800" dirty="0"/>
                  <a:t>{</a:t>
                </a:r>
                <a:r>
                  <a:rPr 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x,z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800" dirty="0" smtClean="0"/>
                  <a:t>}:</a:t>
                </a:r>
                <a:endParaRPr lang="en-US" sz="2800" dirty="0"/>
              </a:p>
              <a:p>
                <a:pPr lvl="1"/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/>
                  <a:t> is the allocation to the liquid account</a:t>
                </a:r>
              </a:p>
              <a:p>
                <a:pPr lvl="1"/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dirty="0"/>
                  <a:t> is the allocation to the illiquid account</a:t>
                </a:r>
              </a:p>
              <a:p>
                <a:pPr lvl="1"/>
                <a:r>
                  <a:rPr lang="el-G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is the penalty for the early withdrawal</a:t>
                </a:r>
              </a:p>
              <a:p>
                <a:r>
                  <a:rPr lang="en-US" sz="2800" dirty="0"/>
                  <a:t>Endogenous withdrawal/consumption behavior generates overall budget balance.</a:t>
                </a:r>
              </a:p>
              <a:p>
                <a:pPr marL="109537" indent="0" algn="ctr">
                  <a:buNone/>
                </a:pP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+ </a:t>
                </a:r>
                <a:r>
                  <a:rPr lang="el-G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14:m>
                  <m:oMath xmlns:m="http://schemas.openxmlformats.org/officeDocument/2006/math">
                    <m:r>
                      <a:rPr lang="el-GR" sz="2800" i="1" smtClean="0">
                        <a:latin typeface="Cambria Math"/>
                        <a:ea typeface="Cambria Math"/>
                        <a:cs typeface="Times New Roman"/>
                      </a:rPr>
                      <m:t>𝛽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Times New Roman"/>
                      </a:rPr>
                      <m:t>uniform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Times New Roman"/>
                      </a:rPr>
                      <m:t>in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l-GR" sz="2800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.1,  .2,  .3,  .4,  .5,  .6,  .7,  .8,  .9,  1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Then expected utility is increasing in the penalty until </a:t>
                </a:r>
                <a:r>
                  <a:rPr lang="el-GR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≈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100%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334000"/>
              </a:xfrm>
              <a:blipFill rotWithShape="0">
                <a:blip r:embed="rId2"/>
                <a:stretch>
                  <a:fillRect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Numerical result: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02" y="344204"/>
            <a:ext cx="7923396" cy="6441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1980" y="112693"/>
            <a:ext cx="5432898" cy="523220"/>
          </a:xfrm>
          <a:prstGeom prst="rect">
            <a:avLst/>
          </a:prstGeom>
          <a:solidFill>
            <a:srgbClr val="CBCBCB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Expected Utility For Each </a:t>
            </a:r>
            <a:r>
              <a:rPr lang="el-GR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Type</a:t>
            </a:r>
            <a:endParaRPr lang="en-US" sz="28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5861" y="6250196"/>
            <a:ext cx="6278939" cy="2286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8398" y="6481352"/>
            <a:ext cx="914400" cy="3048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320469"/>
            <a:ext cx="4700326" cy="523220"/>
          </a:xfrm>
          <a:prstGeom prst="rect">
            <a:avLst/>
          </a:prstGeom>
          <a:solidFill>
            <a:srgbClr val="CBCBCB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Penalty for Early Withdrawal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9061" y="838200"/>
            <a:ext cx="89960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=1.0</a:t>
            </a: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=0.9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=0.8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=0.7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=0.6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=0.5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=0.4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=0.3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=0.2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=0.1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3124200"/>
            <a:ext cx="1828800" cy="297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107991"/>
            <a:ext cx="6952544" cy="523220"/>
          </a:xfrm>
          <a:prstGeom prst="rect">
            <a:avLst/>
          </a:prstGeom>
          <a:solidFill>
            <a:srgbClr val="CBCBCB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Expected Penalties Paid For Each </a:t>
            </a:r>
            <a:r>
              <a:rPr lang="el-GR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Type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6248400"/>
            <a:ext cx="7086600" cy="2286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6219497"/>
            <a:ext cx="914400" cy="3048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320469"/>
            <a:ext cx="4700326" cy="523220"/>
          </a:xfrm>
          <a:prstGeom prst="rect">
            <a:avLst/>
          </a:prstGeom>
          <a:solidFill>
            <a:srgbClr val="CBCBCB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Penalty for Early Withdrawal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562" y="585331"/>
            <a:ext cx="7568038" cy="566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7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02" y="344204"/>
            <a:ext cx="7923396" cy="6441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1980" y="112693"/>
            <a:ext cx="5432898" cy="523220"/>
          </a:xfrm>
          <a:prstGeom prst="rect">
            <a:avLst/>
          </a:prstGeom>
          <a:solidFill>
            <a:srgbClr val="CBCBCB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Expected Utility For Each </a:t>
            </a:r>
            <a:r>
              <a:rPr lang="el-GR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Type</a:t>
            </a:r>
            <a:endParaRPr lang="en-US" sz="28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6248400"/>
            <a:ext cx="7086600" cy="2286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6219497"/>
            <a:ext cx="914400" cy="3048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320469"/>
            <a:ext cx="4700326" cy="523220"/>
          </a:xfrm>
          <a:prstGeom prst="rect">
            <a:avLst/>
          </a:prstGeom>
          <a:solidFill>
            <a:srgbClr val="CBCBCB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Penalty for Early Withdrawal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9061" y="838200"/>
            <a:ext cx="89960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=1.0</a:t>
            </a: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=0.9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=0.8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=0.7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=0.6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=0.5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=0.4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=0.3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=0.2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=0.1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3124200"/>
            <a:ext cx="1828800" cy="297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1980" y="112693"/>
            <a:ext cx="5954066" cy="523220"/>
          </a:xfrm>
          <a:prstGeom prst="rect">
            <a:avLst/>
          </a:prstGeom>
          <a:solidFill>
            <a:srgbClr val="CBCBCB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Expected Utility For Total Population</a:t>
            </a:r>
            <a:endParaRPr lang="en-US" sz="28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6248400"/>
            <a:ext cx="7086600" cy="2286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6219497"/>
            <a:ext cx="914400" cy="3048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320469"/>
            <a:ext cx="4700326" cy="523220"/>
          </a:xfrm>
          <a:prstGeom prst="rect">
            <a:avLst/>
          </a:prstGeom>
          <a:solidFill>
            <a:srgbClr val="CBCBCB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Penalty for Early Withdrawal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103" y="628379"/>
            <a:ext cx="7846652" cy="5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525962"/>
          </a:xfrm>
        </p:spPr>
        <p:txBody>
          <a:bodyPr/>
          <a:lstStyle/>
          <a:p>
            <a:r>
              <a:rPr lang="en-US" dirty="0" smtClean="0"/>
              <a:t>Our simple model suggests that </a:t>
            </a:r>
            <a:r>
              <a:rPr lang="en-US" dirty="0"/>
              <a:t>o</a:t>
            </a:r>
            <a:r>
              <a:rPr lang="en-US" dirty="0" smtClean="0"/>
              <a:t>ptimal retirement systems may be characterized by a highly illiquid retirement account.</a:t>
            </a:r>
          </a:p>
          <a:p>
            <a:r>
              <a:rPr lang="en-US" dirty="0" smtClean="0"/>
              <a:t>Almost all countries in the world have a system like this: A public social </a:t>
            </a:r>
            <a:r>
              <a:rPr lang="en-US" dirty="0"/>
              <a:t>s</a:t>
            </a:r>
            <a:r>
              <a:rPr lang="en-US" dirty="0" smtClean="0"/>
              <a:t>ecurity system plus </a:t>
            </a:r>
            <a:r>
              <a:rPr lang="en-US" dirty="0" smtClean="0">
                <a:solidFill>
                  <a:srgbClr val="FF0000"/>
                </a:solidFill>
              </a:rPr>
              <a:t>illiquid</a:t>
            </a:r>
            <a:r>
              <a:rPr lang="en-US" dirty="0" smtClean="0"/>
              <a:t> supplementary retirement accounts (either DB or DC or both). </a:t>
            </a:r>
          </a:p>
          <a:p>
            <a:r>
              <a:rPr lang="en-US" dirty="0" smtClean="0"/>
              <a:t>The U.S. is the exception – defined contribution retirement accounts that are </a:t>
            </a:r>
            <a:r>
              <a:rPr lang="en-US" dirty="0" smtClean="0">
                <a:solidFill>
                  <a:srgbClr val="FF0000"/>
                </a:solidFill>
              </a:rPr>
              <a:t>almost liquid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need more research to evaluate the optimality of liquidity and leakage in the US system.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Conclusions and extensions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50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aterleakdetectors.files.wordpress.com/2013/03/water-le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0479"/>
            <a:ext cx="4915483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8153400" cy="990600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Retirement Plan Leakage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91588950"/>
              </p:ext>
            </p:extLst>
          </p:nvPr>
        </p:nvGraphicFramePr>
        <p:xfrm>
          <a:off x="762000" y="1234289"/>
          <a:ext cx="4953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88237" y="6400800"/>
            <a:ext cx="280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Source: GAO-09-715, 2009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0104"/>
                </a:solidFill>
                <a:latin typeface="+mn-lt"/>
                <a:cs typeface="Lucida Sans Unicode" pitchFamily="34" charset="0"/>
              </a:rPr>
              <a:t>“Leakage” (excluding loans) among households ≤ 55 years old</a:t>
            </a:r>
            <a:endParaRPr lang="en-US" b="0" dirty="0">
              <a:solidFill>
                <a:srgbClr val="000104"/>
              </a:solidFill>
              <a:latin typeface="+mn-lt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05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dirty="0" smtClean="0">
                <a:solidFill>
                  <a:srgbClr val="000104"/>
                </a:solidFill>
                <a:cs typeface="Lucida Sans Unicode" pitchFamily="34" charset="0"/>
              </a:rPr>
              <a:t>For every $1 that flows into US retirement savings system $0.40 leaks out </a:t>
            </a:r>
          </a:p>
          <a:p>
            <a:pPr marL="0" indent="0" algn="ctr">
              <a:buNone/>
            </a:pPr>
            <a:r>
              <a:rPr lang="en-US" sz="2800" b="0" dirty="0" smtClean="0">
                <a:solidFill>
                  <a:srgbClr val="000104"/>
                </a:solidFill>
                <a:cs typeface="Lucida Sans Unicode" pitchFamily="34" charset="0"/>
              </a:rPr>
              <a:t>(</a:t>
            </a:r>
            <a:r>
              <a:rPr lang="en-US" sz="2800" b="0" dirty="0" err="1">
                <a:solidFill>
                  <a:srgbClr val="000104"/>
                </a:solidFill>
              </a:rPr>
              <a:t>Argento</a:t>
            </a:r>
            <a:r>
              <a:rPr lang="en-US" sz="2800" b="0" dirty="0">
                <a:solidFill>
                  <a:srgbClr val="000104"/>
                </a:solidFill>
              </a:rPr>
              <a:t>, Bryant, and </a:t>
            </a:r>
            <a:r>
              <a:rPr lang="en-US" sz="2800" b="0" dirty="0" err="1" smtClean="0">
                <a:solidFill>
                  <a:srgbClr val="000104"/>
                </a:solidFill>
              </a:rPr>
              <a:t>Sabelhaus</a:t>
            </a:r>
            <a:r>
              <a:rPr lang="en-US" sz="2800" b="0" dirty="0" smtClean="0">
                <a:solidFill>
                  <a:srgbClr val="000104"/>
                </a:solidFill>
              </a:rPr>
              <a:t> 2014)</a:t>
            </a:r>
            <a:endParaRPr lang="en-US" sz="2800" b="0" dirty="0" smtClean="0">
              <a:solidFill>
                <a:srgbClr val="000104"/>
              </a:solidFill>
              <a:cs typeface="Lucida Sans Unicode" pitchFamily="34" charset="0"/>
            </a:endParaRPr>
          </a:p>
          <a:p>
            <a:pPr marL="0" indent="0" algn="ctr">
              <a:buNone/>
            </a:pPr>
            <a:endParaRPr lang="en-US" sz="2800" b="0" dirty="0">
              <a:solidFill>
                <a:srgbClr val="000104"/>
              </a:solidFill>
              <a:cs typeface="Lucida Sans Unicode" pitchFamily="34" charset="0"/>
            </a:endParaRPr>
          </a:p>
          <a:p>
            <a:pPr marL="0" indent="0" algn="ctr">
              <a:buNone/>
            </a:pPr>
            <a:endParaRPr lang="en-US" sz="2800" b="0" dirty="0">
              <a:solidFill>
                <a:srgbClr val="000104"/>
              </a:solidFill>
              <a:cs typeface="Lucida Sans Unicode" pitchFamily="34" charset="0"/>
            </a:endParaRPr>
          </a:p>
          <a:p>
            <a:pPr marL="0" indent="0" algn="ctr">
              <a:buNone/>
            </a:pPr>
            <a:endParaRPr lang="en-US" sz="2800" b="0" dirty="0" smtClean="0">
              <a:solidFill>
                <a:srgbClr val="000104"/>
              </a:solidFill>
              <a:cs typeface="Lucida Sans Unicod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latin typeface="Lucida Sans Unicode" pitchFamily="34" charset="0"/>
                <a:cs typeface="Lucida Sans Unicode" pitchFamily="34" charset="0"/>
              </a:rPr>
              <a:pPr>
                <a:defRPr/>
              </a:pPr>
              <a:t>4</a:t>
            </a:fld>
            <a:endParaRPr lang="en-US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1B76-4E51-4491-A631-A50F1638A99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2" descr="http://waterleakdetectors.files.wordpress.com/2013/03/water-le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55" y="762000"/>
            <a:ext cx="360704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edailychapter.files.wordpress.com/2012/07/3600360-dead-plant-with-dry-leaves-closeup-isolated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18" y="3962400"/>
            <a:ext cx="4383662" cy="31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048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104"/>
                </a:solidFill>
                <a:cs typeface="Lucida Sans Unicode" pitchFamily="34" charset="0"/>
              </a:rPr>
              <a:t>What is the </a:t>
            </a:r>
            <a:r>
              <a:rPr lang="en-US" sz="3600" dirty="0" smtClean="0">
                <a:solidFill>
                  <a:srgbClr val="000104"/>
                </a:solidFill>
                <a:cs typeface="Lucida Sans Unicode" pitchFamily="34" charset="0"/>
              </a:rPr>
              <a:t>societally optimal level of household liquidity?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41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33400" y="654050"/>
            <a:ext cx="8153400" cy="8699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 Anti-Leakage Strategy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Defined Contribution Pension Schemes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(e.g., 401(k) and IRA)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209800"/>
            <a:ext cx="8229600" cy="4805363"/>
          </a:xfrm>
          <a:prstGeom prst="rect">
            <a:avLst/>
          </a:prstGeom>
        </p:spPr>
        <p:txBody>
          <a:bodyPr/>
          <a:lstStyle/>
          <a:p>
            <a:pPr marL="320040" lvl="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</a:pPr>
            <a:r>
              <a:rPr lang="en-US" sz="2800" dirty="0" smtClean="0"/>
              <a:t>10% penalty for early withdrawals </a:t>
            </a:r>
          </a:p>
          <a:p>
            <a:pPr marL="320040" lvl="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</a:pPr>
            <a:r>
              <a:rPr lang="en-US" sz="2800" dirty="0" smtClean="0"/>
              <a:t>Allow in-service loans without penalty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10% penalty if not repaid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Special categories of penalty-free withdrawals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Education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Large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health expenditures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baseline="0" dirty="0" smtClean="0">
                <a:latin typeface="Arial" pitchFamily="34" charset="0"/>
                <a:cs typeface="Arial" pitchFamily="34" charset="0"/>
              </a:rPr>
              <a:t>First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home purchase</a:t>
            </a:r>
          </a:p>
          <a:p>
            <a:pPr marL="285750" indent="-28575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anose="02070309020205020404" pitchFamily="49" charset="0"/>
              <a:buChar char="o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Unintended liquidity: IRA tax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arbitrage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cs typeface="Arial" charset="0"/>
              </a:rPr>
              <a:t>Societally optimal savings:</a:t>
            </a:r>
            <a:br>
              <a:rPr lang="en-US" dirty="0" smtClean="0">
                <a:solidFill>
                  <a:schemeClr val="tx1"/>
                </a:solidFill>
                <a:cs typeface="Arial" charset="0"/>
              </a:rPr>
            </a:br>
            <a:r>
              <a:rPr lang="en-US" dirty="0" smtClean="0">
                <a:solidFill>
                  <a:schemeClr val="tx1"/>
                </a:solidFill>
                <a:cs typeface="Arial" charset="0"/>
              </a:rPr>
              <a:t>Behavioral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echanism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d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esign</a:t>
            </a:r>
            <a:endParaRPr lang="en-US" sz="24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458200" cy="4648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en-US" b="1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4" name="Picture 2" descr="http://license.cae.uwm.edu/rube/images/illustrations/PerfectFig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6705834" cy="5033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55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98E96-15F7-4D7F-8672-7819E9242C8A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8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82000" cy="1295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Behavioral mechanism design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Specify a theory of </a:t>
            </a:r>
            <a:r>
              <a:rPr lang="en-US" dirty="0" smtClean="0"/>
              <a:t>consumer </a:t>
            </a:r>
            <a:r>
              <a:rPr lang="en-US" dirty="0"/>
              <a:t>behavior </a:t>
            </a:r>
            <a:endParaRPr lang="en-US" dirty="0" smtClean="0"/>
          </a:p>
          <a:p>
            <a:pPr marL="863600" lvl="1" indent="-514350" eaLnBrk="1" hangingPunct="1"/>
            <a:r>
              <a:rPr lang="en-US" dirty="0" smtClean="0"/>
              <a:t>consumers may or may not </a:t>
            </a:r>
            <a:r>
              <a:rPr lang="en-US" dirty="0"/>
              <a:t>behave </a:t>
            </a:r>
            <a:r>
              <a:rPr lang="en-US" dirty="0" smtClean="0"/>
              <a:t>optimally</a:t>
            </a:r>
            <a:endParaRPr 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Specify a societal utility function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Solve for the institutions that maximize the societal utility function, conditional on the theory of consumer behavior.</a:t>
            </a:r>
          </a:p>
        </p:txBody>
      </p:sp>
    </p:spTree>
    <p:extLst>
      <p:ext uri="{BB962C8B-B14F-4D97-AF65-F5344CB8AC3E}">
        <p14:creationId xmlns:p14="http://schemas.microsoft.com/office/powerpoint/2010/main" val="1033746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98E96-15F7-4D7F-8672-7819E9242C8A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9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82000" cy="1295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Behavioral mechanism design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Specify a theory of </a:t>
            </a:r>
            <a:r>
              <a:rPr lang="en-US" dirty="0" smtClean="0">
                <a:solidFill>
                  <a:srgbClr val="FF0000"/>
                </a:solidFill>
              </a:rPr>
              <a:t>consumer behavior:</a:t>
            </a:r>
          </a:p>
          <a:p>
            <a:pPr marL="863600" lvl="1" indent="-514350" eaLnBrk="1" hangingPunct="1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Present-biased consumers </a:t>
            </a:r>
          </a:p>
          <a:p>
            <a:pPr marL="863600" lvl="1" indent="-514350" eaLnBrk="1" hangingPunct="1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Discount function: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Specify a societal utility function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Solve for the institutions that maximize the societal utility function, conditional on the theory of consumer behavior.</a:t>
            </a:r>
          </a:p>
        </p:txBody>
      </p:sp>
    </p:spTree>
    <p:extLst>
      <p:ext uri="{BB962C8B-B14F-4D97-AF65-F5344CB8AC3E}">
        <p14:creationId xmlns:p14="http://schemas.microsoft.com/office/powerpoint/2010/main" val="848705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46776</TotalTime>
  <Words>1004</Words>
  <Application>Microsoft Office PowerPoint</Application>
  <PresentationFormat>On-screen Show (4:3)</PresentationFormat>
  <Paragraphs>169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광장</vt:lpstr>
      <vt:lpstr>1_default</vt:lpstr>
      <vt:lpstr>Median</vt:lpstr>
      <vt:lpstr>1_광장</vt:lpstr>
      <vt:lpstr>3_Blank Presentation</vt:lpstr>
      <vt:lpstr>Network</vt:lpstr>
      <vt:lpstr>Optimal Illiquidity in the  Retirement Savings System</vt:lpstr>
      <vt:lpstr>Many savings vehicles  with varying degrees of liquidity</vt:lpstr>
      <vt:lpstr>Retirement Plan Leakage</vt:lpstr>
      <vt:lpstr>“Leakage” (excluding loans) among households ≤ 55 years old</vt:lpstr>
      <vt:lpstr>PowerPoint Presentation</vt:lpstr>
      <vt:lpstr>US Anti-Leakage Strategy Defined Contribution Pension Schemes (e.g., 401(k) and IRA)</vt:lpstr>
      <vt:lpstr>Societally optimal savings: Behavioral mechanism design</vt:lpstr>
      <vt:lpstr>Behavioral mechanism design</vt:lpstr>
      <vt:lpstr>Behavioral mechanism design</vt:lpstr>
      <vt:lpstr>Present-biased discounting Strotz (1958), Phelps and Pollak (1968), Elster (1989),  Akerlof (1992), Laibson (1997), O’Donoghue and Rabin (1999)</vt:lpstr>
      <vt:lpstr>Present-biased discounting Strotz (1958), Phelps and Pollak (1968), Elster (1989),  Akerlof (1992), Laibson (1997), O’Donoghue and Rabin (1999)</vt:lpstr>
      <vt:lpstr>PowerPoint Presentation</vt:lpstr>
      <vt:lpstr>Behavioral mechanism design</vt:lpstr>
      <vt:lpstr>Behavioral mechanism design</vt:lpstr>
      <vt:lpstr>Institutions that maximize overall societal well-being</vt:lpstr>
      <vt:lpstr>Formally:</vt:lpstr>
      <vt:lpstr>Optimal penalty on illiquid account (truncated Gaussian taste shocks) </vt:lpstr>
      <vt:lpstr>PowerPoint Presentation</vt:lpstr>
      <vt:lpstr>PowerPoint Presentation</vt:lpstr>
      <vt:lpstr>Two key properties</vt:lpstr>
      <vt:lpstr>Consequently, completely illiquid retirement accounts are optimal if there is substantial heterogeneity in β.  </vt:lpstr>
      <vt:lpstr>Numerical result:</vt:lpstr>
      <vt:lpstr>PowerPoint Presentation</vt:lpstr>
      <vt:lpstr>PowerPoint Presentation</vt:lpstr>
      <vt:lpstr>PowerPoint Presentation</vt:lpstr>
      <vt:lpstr>PowerPoint Presentation</vt:lpstr>
      <vt:lpstr>Conclusions and extensions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Self-control and Liquidity: How to design a commitment contract</dc:title>
  <dc:creator>dlaibson</dc:creator>
  <cp:lastModifiedBy>Grzybowa</cp:lastModifiedBy>
  <cp:revision>584</cp:revision>
  <dcterms:created xsi:type="dcterms:W3CDTF">2010-03-25T17:01:18Z</dcterms:created>
  <dcterms:modified xsi:type="dcterms:W3CDTF">2014-09-08T14:32:20Z</dcterms:modified>
</cp:coreProperties>
</file>