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2"/>
    <p:sldMasterId id="2147483660" r:id="rId3"/>
    <p:sldMasterId id="2147483662" r:id="rId4"/>
    <p:sldMasterId id="2147483704" r:id="rId5"/>
    <p:sldMasterId id="2147483716" r:id="rId6"/>
    <p:sldMasterId id="2147483728" r:id="rId7"/>
  </p:sldMasterIdLst>
  <p:notesMasterIdLst>
    <p:notesMasterId r:id="rId18"/>
  </p:notesMasterIdLst>
  <p:handoutMasterIdLst>
    <p:handoutMasterId r:id="rId19"/>
  </p:handoutMasterIdLst>
  <p:sldIdLst>
    <p:sldId id="329" r:id="rId8"/>
    <p:sldId id="314" r:id="rId9"/>
    <p:sldId id="305" r:id="rId10"/>
    <p:sldId id="309" r:id="rId11"/>
    <p:sldId id="325" r:id="rId12"/>
    <p:sldId id="316" r:id="rId13"/>
    <p:sldId id="317" r:id="rId14"/>
    <p:sldId id="326" r:id="rId15"/>
    <p:sldId id="330" r:id="rId16"/>
    <p:sldId id="331" r:id="rId17"/>
  </p:sldIdLst>
  <p:sldSz cx="9144000" cy="6858000" type="screen4x3"/>
  <p:notesSz cx="6797675" cy="9926638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rriet Lindblom Strandberg" initials="HL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3300"/>
    <a:srgbClr val="FF6600"/>
    <a:srgbClr val="DD3528"/>
    <a:srgbClr val="C50E1F"/>
    <a:srgbClr val="A8B200"/>
    <a:srgbClr val="0090AE"/>
    <a:srgbClr val="D8D500"/>
    <a:srgbClr val="FABB00"/>
    <a:srgbClr val="DF8400"/>
    <a:srgbClr val="50B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4" autoAdjust="0"/>
    <p:restoredTop sz="98941" autoAdjust="0"/>
  </p:normalViewPr>
  <p:slideViewPr>
    <p:cSldViewPr snapToObjects="1">
      <p:cViewPr varScale="1">
        <p:scale>
          <a:sx n="85" d="100"/>
          <a:sy n="85" d="100"/>
        </p:scale>
        <p:origin x="-2072" y="-112"/>
      </p:cViewPr>
      <p:guideLst>
        <p:guide orient="horz" pos="1026"/>
        <p:guide pos="278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 snapToObjects="1">
      <p:cViewPr varScale="1">
        <p:scale>
          <a:sx n="78" d="100"/>
          <a:sy n="78" d="100"/>
        </p:scale>
        <p:origin x="-3306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SBDISKPRO\MEMORYBIRD%20(D)\Dokument\palderint2.xls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lar\AppData\Local\Microsoft\Windows\Temporary%20Internet%20Files\Content.Outlook\ECNTOCUO\Uttr&#228;des&#229;lder%20Bosse%20K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613394205874"/>
          <c:y val="0.0297059380156431"/>
          <c:w val="0.87684738770025"/>
          <c:h val="0.833333333333334"/>
        </c:manualLayout>
      </c:layout>
      <c:lineChart>
        <c:grouping val="standard"/>
        <c:varyColors val="0"/>
        <c:ser>
          <c:idx val="2"/>
          <c:order val="0"/>
          <c:spPr>
            <a:ln w="50800">
              <a:solidFill>
                <a:schemeClr val="bg2"/>
              </a:solidFill>
              <a:prstDash val="solid"/>
            </a:ln>
          </c:spPr>
          <c:marker>
            <c:symbol val="none"/>
          </c:marker>
          <c:cat>
            <c:numRef>
              <c:f>Blad1!$AB$69:$AV$69</c:f>
              <c:numCache>
                <c:formatCode>General</c:formatCode>
                <c:ptCount val="21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</c:numCache>
            </c:numRef>
          </c:cat>
          <c:val>
            <c:numRef>
              <c:f>Blad1!$AB$71:$AV$71</c:f>
              <c:numCache>
                <c:formatCode>General</c:formatCode>
                <c:ptCount val="21"/>
                <c:pt idx="0">
                  <c:v>62.8376028372704</c:v>
                </c:pt>
                <c:pt idx="1">
                  <c:v>62.86076793584161</c:v>
                </c:pt>
                <c:pt idx="2">
                  <c:v>62.86281532916052</c:v>
                </c:pt>
                <c:pt idx="3">
                  <c:v>62.78619547640653</c:v>
                </c:pt>
                <c:pt idx="4">
                  <c:v>62.77845516064043</c:v>
                </c:pt>
                <c:pt idx="5">
                  <c:v>62.78091375920086</c:v>
                </c:pt>
                <c:pt idx="6">
                  <c:v>62.86503809044725</c:v>
                </c:pt>
                <c:pt idx="7">
                  <c:v>62.92338440045617</c:v>
                </c:pt>
                <c:pt idx="8">
                  <c:v>62.87889418919209</c:v>
                </c:pt>
                <c:pt idx="9">
                  <c:v>62.83154518948125</c:v>
                </c:pt>
                <c:pt idx="10">
                  <c:v>62.81004747276683</c:v>
                </c:pt>
                <c:pt idx="11">
                  <c:v>63.0250575010262</c:v>
                </c:pt>
                <c:pt idx="12">
                  <c:v>63.10671703368982</c:v>
                </c:pt>
                <c:pt idx="13">
                  <c:v>63.29106589915168</c:v>
                </c:pt>
                <c:pt idx="14">
                  <c:v>63.23058700921437</c:v>
                </c:pt>
                <c:pt idx="15">
                  <c:v>63.21065021753201</c:v>
                </c:pt>
                <c:pt idx="16">
                  <c:v>63.13189753044971</c:v>
                </c:pt>
                <c:pt idx="17">
                  <c:v>63.38837375779229</c:v>
                </c:pt>
                <c:pt idx="18">
                  <c:v>63.39145068270613</c:v>
                </c:pt>
                <c:pt idx="19">
                  <c:v>63.44</c:v>
                </c:pt>
                <c:pt idx="20">
                  <c:v>63.63</c:v>
                </c:pt>
              </c:numCache>
            </c:numRef>
          </c:val>
          <c:smooth val="0"/>
        </c:ser>
        <c:ser>
          <c:idx val="1"/>
          <c:order val="1"/>
          <c:spPr>
            <a:ln w="50800">
              <a:solidFill>
                <a:schemeClr val="tx2"/>
              </a:solidFill>
              <a:prstDash val="dash"/>
            </a:ln>
          </c:spPr>
          <c:marker>
            <c:symbol val="none"/>
          </c:marker>
          <c:cat>
            <c:numRef>
              <c:f>Blad1!$AB$69:$AV$69</c:f>
              <c:numCache>
                <c:formatCode>General</c:formatCode>
                <c:ptCount val="21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</c:numCache>
            </c:numRef>
          </c:cat>
          <c:val>
            <c:numRef>
              <c:f>Blad1!$AB$70:$AV$70</c:f>
              <c:numCache>
                <c:formatCode>General</c:formatCode>
                <c:ptCount val="21"/>
                <c:pt idx="0">
                  <c:v>62.64807488136017</c:v>
                </c:pt>
                <c:pt idx="1">
                  <c:v>62.82577254859141</c:v>
                </c:pt>
                <c:pt idx="2">
                  <c:v>62.68011429517974</c:v>
                </c:pt>
                <c:pt idx="3">
                  <c:v>62.29769602991313</c:v>
                </c:pt>
                <c:pt idx="4">
                  <c:v>62.1057355444512</c:v>
                </c:pt>
                <c:pt idx="5">
                  <c:v>62.23788582807832</c:v>
                </c:pt>
                <c:pt idx="6">
                  <c:v>62.56436495041738</c:v>
                </c:pt>
                <c:pt idx="7">
                  <c:v>62.57212923427272</c:v>
                </c:pt>
                <c:pt idx="8">
                  <c:v>62.33483485193618</c:v>
                </c:pt>
                <c:pt idx="9">
                  <c:v>62.44125563095172</c:v>
                </c:pt>
                <c:pt idx="10">
                  <c:v>62.37148802159486</c:v>
                </c:pt>
                <c:pt idx="11">
                  <c:v>62.60212717552042</c:v>
                </c:pt>
                <c:pt idx="12">
                  <c:v>62.76222543844713</c:v>
                </c:pt>
                <c:pt idx="13">
                  <c:v>63.07315048822515</c:v>
                </c:pt>
                <c:pt idx="14">
                  <c:v>63.08356611434155</c:v>
                </c:pt>
                <c:pt idx="15">
                  <c:v>62.95050330683701</c:v>
                </c:pt>
                <c:pt idx="16">
                  <c:v>62.93970877233806</c:v>
                </c:pt>
                <c:pt idx="17">
                  <c:v>63.06866159905783</c:v>
                </c:pt>
                <c:pt idx="18">
                  <c:v>63.18092936844408</c:v>
                </c:pt>
                <c:pt idx="19">
                  <c:v>63.28576978523672</c:v>
                </c:pt>
                <c:pt idx="20">
                  <c:v>63.17693316120717</c:v>
                </c:pt>
              </c:numCache>
            </c:numRef>
          </c:val>
          <c:smooth val="0"/>
        </c:ser>
        <c:ser>
          <c:idx val="9"/>
          <c:order val="2"/>
          <c:spPr>
            <a:ln w="508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Blad1!$AB$69:$AV$69</c:f>
              <c:numCache>
                <c:formatCode>General</c:formatCode>
                <c:ptCount val="21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</c:numCache>
            </c:numRef>
          </c:cat>
          <c:val>
            <c:numRef>
              <c:f>Blad1!$AB$72:$AV$72</c:f>
              <c:numCache>
                <c:formatCode>General</c:formatCode>
                <c:ptCount val="21"/>
                <c:pt idx="0">
                  <c:v>61.37323365469757</c:v>
                </c:pt>
                <c:pt idx="1">
                  <c:v>61.28095328429855</c:v>
                </c:pt>
                <c:pt idx="2">
                  <c:v>61.24024038347017</c:v>
                </c:pt>
                <c:pt idx="3">
                  <c:v>61.19952748264178</c:v>
                </c:pt>
                <c:pt idx="4">
                  <c:v>60.52225909571685</c:v>
                </c:pt>
                <c:pt idx="5">
                  <c:v>60.65199217983056</c:v>
                </c:pt>
                <c:pt idx="6">
                  <c:v>60.7817252639443</c:v>
                </c:pt>
                <c:pt idx="7">
                  <c:v>60.94931767117775</c:v>
                </c:pt>
                <c:pt idx="8">
                  <c:v>61.01468342094346</c:v>
                </c:pt>
                <c:pt idx="9">
                  <c:v>61.00352229261701</c:v>
                </c:pt>
                <c:pt idx="10">
                  <c:v>60.99236116429051</c:v>
                </c:pt>
                <c:pt idx="11">
                  <c:v>61.09495228151019</c:v>
                </c:pt>
                <c:pt idx="12">
                  <c:v>61.12625970895621</c:v>
                </c:pt>
                <c:pt idx="13">
                  <c:v>61.311730647567</c:v>
                </c:pt>
                <c:pt idx="14">
                  <c:v>61.47836923214325</c:v>
                </c:pt>
                <c:pt idx="15">
                  <c:v>61.39411116804823</c:v>
                </c:pt>
                <c:pt idx="16">
                  <c:v>61.45064255006653</c:v>
                </c:pt>
                <c:pt idx="17">
                  <c:v>61.64580010880455</c:v>
                </c:pt>
                <c:pt idx="18">
                  <c:v>61.2677546335516</c:v>
                </c:pt>
                <c:pt idx="19">
                  <c:v>61.46</c:v>
                </c:pt>
                <c:pt idx="20">
                  <c:v>61.7</c:v>
                </c:pt>
              </c:numCache>
            </c:numRef>
          </c:val>
          <c:smooth val="0"/>
        </c:ser>
        <c:ser>
          <c:idx val="5"/>
          <c:order val="3"/>
          <c:spPr>
            <a:ln w="50800">
              <a:solidFill>
                <a:schemeClr val="accent2"/>
              </a:solidFill>
              <a:prstDash val="dash"/>
            </a:ln>
          </c:spPr>
          <c:marker>
            <c:symbol val="none"/>
          </c:marker>
          <c:cat>
            <c:numRef>
              <c:f>Blad1!$AB$69:$AV$69</c:f>
              <c:numCache>
                <c:formatCode>General</c:formatCode>
                <c:ptCount val="21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</c:numCache>
            </c:numRef>
          </c:cat>
          <c:val>
            <c:numRef>
              <c:f>Blad1!$AB$73:$AV$73</c:f>
              <c:numCache>
                <c:formatCode>General</c:formatCode>
                <c:ptCount val="21"/>
                <c:pt idx="0">
                  <c:v>59.04995508160587</c:v>
                </c:pt>
                <c:pt idx="1">
                  <c:v>59.1249240974894</c:v>
                </c:pt>
                <c:pt idx="2">
                  <c:v>59.0677507995785</c:v>
                </c:pt>
                <c:pt idx="3">
                  <c:v>58.97092691342326</c:v>
                </c:pt>
                <c:pt idx="4">
                  <c:v>58.96064717940634</c:v>
                </c:pt>
                <c:pt idx="5">
                  <c:v>59.08390931005514</c:v>
                </c:pt>
                <c:pt idx="6">
                  <c:v>59.26765281022786</c:v>
                </c:pt>
                <c:pt idx="7">
                  <c:v>59.07369729035548</c:v>
                </c:pt>
                <c:pt idx="8">
                  <c:v>58.86631116279005</c:v>
                </c:pt>
                <c:pt idx="9">
                  <c:v>59.09568902636457</c:v>
                </c:pt>
                <c:pt idx="10">
                  <c:v>59.26361335900781</c:v>
                </c:pt>
                <c:pt idx="11">
                  <c:v>59.75983806896932</c:v>
                </c:pt>
                <c:pt idx="12">
                  <c:v>59.90105999750332</c:v>
                </c:pt>
                <c:pt idx="13">
                  <c:v>59.98558742654309</c:v>
                </c:pt>
                <c:pt idx="14">
                  <c:v>60.04118646887949</c:v>
                </c:pt>
                <c:pt idx="15">
                  <c:v>60.2529009303041</c:v>
                </c:pt>
                <c:pt idx="16">
                  <c:v>60.58325815694247</c:v>
                </c:pt>
                <c:pt idx="17">
                  <c:v>60.81749429600407</c:v>
                </c:pt>
                <c:pt idx="18">
                  <c:v>60.98923521409464</c:v>
                </c:pt>
                <c:pt idx="19">
                  <c:v>61.02</c:v>
                </c:pt>
                <c:pt idx="20">
                  <c:v>61.35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0060344"/>
        <c:axId val="-2099770520"/>
      </c:lineChart>
      <c:catAx>
        <c:axId val="-2100060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3000000" vert="horz"/>
          <a:lstStyle/>
          <a:p>
            <a:pPr>
              <a:defRPr sz="1400"/>
            </a:pPr>
            <a:endParaRPr lang="en-US"/>
          </a:p>
        </c:txPr>
        <c:crossAx val="-2099770520"/>
        <c:crosses val="autoZero"/>
        <c:auto val="1"/>
        <c:lblAlgn val="ctr"/>
        <c:lblOffset val="100"/>
        <c:noMultiLvlLbl val="0"/>
      </c:catAx>
      <c:valAx>
        <c:axId val="-2099770520"/>
        <c:scaling>
          <c:orientation val="minMax"/>
          <c:max val="64.0"/>
          <c:min val="58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-21000603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Blad1!$C$5</c:f>
              <c:strCache>
                <c:ptCount val="1"/>
                <c:pt idx="0">
                  <c:v>Iceland</c:v>
                </c:pt>
              </c:strCache>
            </c:strRef>
          </c:tx>
          <c:spPr>
            <a:ln w="5715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Blad1!$D$4:$O$4</c:f>
              <c:numCache>
                <c:formatCode>General</c:formatCode>
                <c:ptCount val="12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</c:numCache>
            </c:numRef>
          </c:cat>
          <c:val>
            <c:numRef>
              <c:f>Blad1!$D$5:$O$5</c:f>
              <c:numCache>
                <c:formatCode>0.00</c:formatCode>
                <c:ptCount val="12"/>
                <c:pt idx="0">
                  <c:v>66.86289805513996</c:v>
                </c:pt>
                <c:pt idx="1">
                  <c:v>67.16494955999141</c:v>
                </c:pt>
                <c:pt idx="2">
                  <c:v>67.44494430162812</c:v>
                </c:pt>
                <c:pt idx="3">
                  <c:v>66.967287694974</c:v>
                </c:pt>
                <c:pt idx="4">
                  <c:v>66.89320920043812</c:v>
                </c:pt>
                <c:pt idx="5">
                  <c:v>67.22064955014265</c:v>
                </c:pt>
                <c:pt idx="6">
                  <c:v>66.92912705272255</c:v>
                </c:pt>
                <c:pt idx="7">
                  <c:v>67.03256118881118</c:v>
                </c:pt>
                <c:pt idx="8">
                  <c:v>67.04143888038486</c:v>
                </c:pt>
                <c:pt idx="9">
                  <c:v>66.83188720173535</c:v>
                </c:pt>
                <c:pt idx="10">
                  <c:v>67.05364617757215</c:v>
                </c:pt>
                <c:pt idx="11">
                  <c:v>66.89119858469703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Blad1!$C$6</c:f>
              <c:strCache>
                <c:ptCount val="1"/>
                <c:pt idx="0">
                  <c:v>Sweden</c:v>
                </c:pt>
              </c:strCache>
            </c:strRef>
          </c:tx>
          <c:spPr>
            <a:ln w="57150">
              <a:solidFill>
                <a:schemeClr val="tx2"/>
              </a:solidFill>
            </a:ln>
          </c:spPr>
          <c:marker>
            <c:symbol val="none"/>
          </c:marker>
          <c:cat>
            <c:numRef>
              <c:f>Blad1!$D$4:$O$4</c:f>
              <c:numCache>
                <c:formatCode>General</c:formatCode>
                <c:ptCount val="12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</c:numCache>
            </c:numRef>
          </c:cat>
          <c:val>
            <c:numRef>
              <c:f>Blad1!$D$6:$O$6</c:f>
              <c:numCache>
                <c:formatCode>0.00</c:formatCode>
                <c:ptCount val="12"/>
                <c:pt idx="0">
                  <c:v>62.09213310898207</c:v>
                </c:pt>
                <c:pt idx="1">
                  <c:v>62.23610860881388</c:v>
                </c:pt>
                <c:pt idx="2">
                  <c:v>62.5107233223829</c:v>
                </c:pt>
                <c:pt idx="3">
                  <c:v>62.7110316634509</c:v>
                </c:pt>
                <c:pt idx="4">
                  <c:v>62.9826737064308</c:v>
                </c:pt>
                <c:pt idx="5">
                  <c:v>62.972</c:v>
                </c:pt>
                <c:pt idx="6">
                  <c:v>62.873</c:v>
                </c:pt>
                <c:pt idx="7">
                  <c:v>63.017</c:v>
                </c:pt>
                <c:pt idx="8">
                  <c:v>63.138</c:v>
                </c:pt>
                <c:pt idx="9">
                  <c:v>63.27</c:v>
                </c:pt>
                <c:pt idx="10">
                  <c:v>63.11</c:v>
                </c:pt>
                <c:pt idx="11">
                  <c:v>63.152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Blad1!$C$7</c:f>
              <c:strCache>
                <c:ptCount val="1"/>
                <c:pt idx="0">
                  <c:v>EU 21</c:v>
                </c:pt>
              </c:strCache>
            </c:strRef>
          </c:tx>
          <c:spPr>
            <a:ln w="571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Blad1!$D$4:$O$4</c:f>
              <c:numCache>
                <c:formatCode>General</c:formatCode>
                <c:ptCount val="12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</c:numCache>
            </c:numRef>
          </c:cat>
          <c:val>
            <c:numRef>
              <c:f>Blad1!$D$7:$O$7</c:f>
              <c:numCache>
                <c:formatCode>0.00</c:formatCode>
                <c:ptCount val="12"/>
                <c:pt idx="0">
                  <c:v>59.27800928853751</c:v>
                </c:pt>
                <c:pt idx="1">
                  <c:v>59.34174845179009</c:v>
                </c:pt>
                <c:pt idx="2">
                  <c:v>59.42526516893974</c:v>
                </c:pt>
                <c:pt idx="3">
                  <c:v>59.50935459698914</c:v>
                </c:pt>
                <c:pt idx="4">
                  <c:v>59.5037085689634</c:v>
                </c:pt>
                <c:pt idx="5">
                  <c:v>59.74213768939806</c:v>
                </c:pt>
                <c:pt idx="6">
                  <c:v>59.81439828913875</c:v>
                </c:pt>
                <c:pt idx="7">
                  <c:v>59.96419152231207</c:v>
                </c:pt>
                <c:pt idx="8">
                  <c:v>60.09318815604497</c:v>
                </c:pt>
                <c:pt idx="9">
                  <c:v>60.22848765256568</c:v>
                </c:pt>
                <c:pt idx="10">
                  <c:v>60.35517198707306</c:v>
                </c:pt>
                <c:pt idx="11">
                  <c:v>60.44058948067159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0230296"/>
        <c:axId val="-2100250392"/>
      </c:lineChart>
      <c:catAx>
        <c:axId val="-2100230296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crossAx val="-2100250392"/>
        <c:crosses val="autoZero"/>
        <c:auto val="1"/>
        <c:lblAlgn val="ctr"/>
        <c:lblOffset val="100"/>
        <c:noMultiLvlLbl val="0"/>
      </c:catAx>
      <c:valAx>
        <c:axId val="-2100250392"/>
        <c:scaling>
          <c:orientation val="minMax"/>
          <c:max val="68.0"/>
          <c:min val="58.0"/>
        </c:scaling>
        <c:delete val="0"/>
        <c:axPos val="l"/>
        <c:majorGridlines>
          <c:spPr>
            <a:ln>
              <a:prstDash val="lgDash"/>
            </a:ln>
          </c:spPr>
        </c:majorGridlines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sv-SE" sz="1200" b="0" dirty="0"/>
                  <a:t>Age</a:t>
                </a:r>
              </a:p>
            </c:rich>
          </c:tx>
          <c:layout>
            <c:manualLayout>
              <c:xMode val="edge"/>
              <c:yMode val="edge"/>
              <c:x val="0.0172320947765213"/>
              <c:y val="0.430996510051628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crossAx val="-2100230296"/>
        <c:crosses val="autoZero"/>
        <c:crossBetween val="between"/>
        <c:majorUnit val="1.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67464683378836"/>
          <c:y val="0.0290501448961755"/>
          <c:w val="0.864984408628512"/>
          <c:h val="0.89916191475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2002</c:v>
                </c:pt>
              </c:strCache>
            </c:strRef>
          </c:tx>
          <c:invertIfNegative val="0"/>
          <c:cat>
            <c:strRef>
              <c:f>Sheet1!$B$2:$H$2</c:f>
              <c:strCache>
                <c:ptCount val="7"/>
                <c:pt idx="0">
                  <c:v>Belgium</c:v>
                </c:pt>
                <c:pt idx="1">
                  <c:v>Neatherlands</c:v>
                </c:pt>
                <c:pt idx="2">
                  <c:v>France</c:v>
                </c:pt>
                <c:pt idx="3">
                  <c:v>Germany </c:v>
                </c:pt>
                <c:pt idx="4">
                  <c:v>United Kingdom</c:v>
                </c:pt>
                <c:pt idx="5">
                  <c:v>EU</c:v>
                </c:pt>
                <c:pt idx="6">
                  <c:v>United States 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26.6</c:v>
                </c:pt>
                <c:pt idx="1">
                  <c:v>41.6</c:v>
                </c:pt>
                <c:pt idx="2">
                  <c:v>33.80000000000001</c:v>
                </c:pt>
                <c:pt idx="3">
                  <c:v>38.6</c:v>
                </c:pt>
                <c:pt idx="4">
                  <c:v>51.3</c:v>
                </c:pt>
                <c:pt idx="5">
                  <c:v>39.30000000000001</c:v>
                </c:pt>
                <c:pt idx="6">
                  <c:v>59.5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Sheet1!$B$2:$H$2</c:f>
              <c:strCache>
                <c:ptCount val="7"/>
                <c:pt idx="0">
                  <c:v>Belgium</c:v>
                </c:pt>
                <c:pt idx="1">
                  <c:v>Neatherlands</c:v>
                </c:pt>
                <c:pt idx="2">
                  <c:v>France</c:v>
                </c:pt>
                <c:pt idx="3">
                  <c:v>Germany </c:v>
                </c:pt>
                <c:pt idx="4">
                  <c:v>United Kingdom</c:v>
                </c:pt>
                <c:pt idx="5">
                  <c:v>EU</c:v>
                </c:pt>
                <c:pt idx="6">
                  <c:v>United States 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34.4</c:v>
                </c:pt>
                <c:pt idx="1">
                  <c:v>48.8</c:v>
                </c:pt>
                <c:pt idx="2">
                  <c:v>38.2</c:v>
                </c:pt>
                <c:pt idx="3">
                  <c:v>51.3</c:v>
                </c:pt>
                <c:pt idx="4">
                  <c:v>57.3</c:v>
                </c:pt>
                <c:pt idx="5">
                  <c:v>45.1</c:v>
                </c:pt>
                <c:pt idx="6">
                  <c:v>61.8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Sheet1!$B$2:$H$2</c:f>
              <c:strCache>
                <c:ptCount val="7"/>
                <c:pt idx="0">
                  <c:v>Belgium</c:v>
                </c:pt>
                <c:pt idx="1">
                  <c:v>Neatherlands</c:v>
                </c:pt>
                <c:pt idx="2">
                  <c:v>France</c:v>
                </c:pt>
                <c:pt idx="3">
                  <c:v>Germany </c:v>
                </c:pt>
                <c:pt idx="4">
                  <c:v>United Kingdom</c:v>
                </c:pt>
                <c:pt idx="5">
                  <c:v>EU</c:v>
                </c:pt>
                <c:pt idx="6">
                  <c:v>United States 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39.5</c:v>
                </c:pt>
                <c:pt idx="1">
                  <c:v>58.6</c:v>
                </c:pt>
                <c:pt idx="2">
                  <c:v>44.5</c:v>
                </c:pt>
                <c:pt idx="3">
                  <c:v>61.5</c:v>
                </c:pt>
                <c:pt idx="4">
                  <c:v>58.1</c:v>
                </c:pt>
                <c:pt idx="5">
                  <c:v>48.4</c:v>
                </c:pt>
                <c:pt idx="6">
                  <c:v>60.7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9921336"/>
        <c:axId val="2126021224"/>
      </c:barChart>
      <c:catAx>
        <c:axId val="-2099921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26021224"/>
        <c:crosses val="autoZero"/>
        <c:auto val="1"/>
        <c:lblAlgn val="ctr"/>
        <c:lblOffset val="100"/>
        <c:noMultiLvlLbl val="0"/>
      </c:catAx>
      <c:valAx>
        <c:axId val="2126021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99921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0.62887</cdr:x>
      <cdr:y>0.18725</cdr:y>
    </cdr:from>
    <cdr:to>
      <cdr:x>0.76429</cdr:x>
      <cdr:y>0.27179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4392488" y="1008112"/>
          <a:ext cx="945878" cy="455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800" b="0" dirty="0" smtClean="0">
              <a:solidFill>
                <a:schemeClr val="tx2"/>
              </a:solidFill>
            </a:rPr>
            <a:t>Sweden</a:t>
          </a:r>
          <a:endParaRPr lang="sv-SE" sz="1800" b="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0.50332</cdr:x>
      <cdr:y>0.05768</cdr:y>
    </cdr:from>
    <cdr:to>
      <cdr:x>0.64499</cdr:x>
      <cdr:y>0.13385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3733445" y="270945"/>
          <a:ext cx="1050864" cy="357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0" dirty="0" smtClean="0">
              <a:solidFill>
                <a:schemeClr val="bg2"/>
              </a:solidFill>
            </a:rPr>
            <a:t>Norway</a:t>
          </a:r>
          <a:endParaRPr lang="en-US" sz="1800" b="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0.55348</cdr:x>
      <cdr:y>0.30961</cdr:y>
    </cdr:from>
    <cdr:to>
      <cdr:x>0.70177</cdr:x>
      <cdr:y>0.37724</cdr:y>
    </cdr:to>
    <cdr:sp macro="" textlink="">
      <cdr:nvSpPr>
        <cdr:cNvPr id="5" name="textruta 4"/>
        <cdr:cNvSpPr txBox="1"/>
      </cdr:nvSpPr>
      <cdr:spPr>
        <a:xfrm xmlns:a="http://schemas.openxmlformats.org/drawingml/2006/main">
          <a:off x="4204924" y="1552068"/>
          <a:ext cx="1126604" cy="339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0" dirty="0" smtClean="0">
              <a:solidFill>
                <a:schemeClr val="bg1">
                  <a:lumMod val="50000"/>
                </a:schemeClr>
              </a:solidFill>
            </a:rPr>
            <a:t>Denmark</a:t>
          </a:r>
          <a:endParaRPr lang="en-US" sz="1800" b="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0.61856</cdr:x>
      <cdr:y>0.61526</cdr:y>
    </cdr:from>
    <cdr:to>
      <cdr:x>0.81856</cdr:x>
      <cdr:y>0.67565</cdr:y>
    </cdr:to>
    <cdr:sp macro="" textlink="">
      <cdr:nvSpPr>
        <cdr:cNvPr id="8" name="textruta 7"/>
        <cdr:cNvSpPr txBox="1"/>
      </cdr:nvSpPr>
      <cdr:spPr>
        <a:xfrm xmlns:a="http://schemas.openxmlformats.org/drawingml/2006/main">
          <a:off x="4320480" y="3312368"/>
          <a:ext cx="1396956" cy="3251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800" b="0" dirty="0">
              <a:solidFill>
                <a:schemeClr val="accent2"/>
              </a:solidFill>
            </a:rPr>
            <a:t>Finland</a:t>
          </a:r>
        </a:p>
      </cdr:txBody>
    </cdr:sp>
  </cdr:relSizeAnchor>
  <cdr:relSizeAnchor xmlns:cdr="http://schemas.openxmlformats.org/drawingml/2006/chartDrawing">
    <cdr:from>
      <cdr:x>0.12708</cdr:x>
      <cdr:y>0.76812</cdr:y>
    </cdr:from>
    <cdr:to>
      <cdr:x>0.32708</cdr:x>
      <cdr:y>1</cdr:y>
    </cdr:to>
    <cdr:sp macro="" textlink="">
      <cdr:nvSpPr>
        <cdr:cNvPr id="9" name="textruta 8"/>
        <cdr:cNvSpPr txBox="1"/>
      </cdr:nvSpPr>
      <cdr:spPr>
        <a:xfrm xmlns:a="http://schemas.openxmlformats.org/drawingml/2006/main">
          <a:off x="581025" y="31908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0.51121</cdr:x>
      <cdr:y>0.65226</cdr:y>
    </cdr:from>
    <cdr:to>
      <cdr:x>0.71121</cdr:x>
      <cdr:y>0.916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3144447" y="2436323"/>
          <a:ext cx="1230204" cy="985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600" b="1" dirty="0"/>
            <a:t>EU 21</a:t>
          </a:r>
        </a:p>
      </cdr:txBody>
    </cdr:sp>
  </cdr:relSizeAnchor>
  <cdr:relSizeAnchor xmlns:cdr="http://schemas.openxmlformats.org/drawingml/2006/chartDrawing">
    <cdr:from>
      <cdr:x>0.51121</cdr:x>
      <cdr:y>0.38701</cdr:y>
    </cdr:from>
    <cdr:to>
      <cdr:x>0.7147</cdr:x>
      <cdr:y>0.48317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3144447" y="1445571"/>
          <a:ext cx="1251672" cy="359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600" b="1" dirty="0">
              <a:solidFill>
                <a:schemeClr val="tx2"/>
              </a:solidFill>
            </a:rPr>
            <a:t>Sweden</a:t>
          </a:r>
        </a:p>
      </cdr:txBody>
    </cdr:sp>
  </cdr:relSizeAnchor>
  <cdr:relSizeAnchor xmlns:cdr="http://schemas.openxmlformats.org/drawingml/2006/chartDrawing">
    <cdr:from>
      <cdr:x>0.51121</cdr:x>
      <cdr:y>0.02767</cdr:y>
    </cdr:from>
    <cdr:to>
      <cdr:x>0.71121</cdr:x>
      <cdr:y>0.29141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3144447" y="103367"/>
          <a:ext cx="1230204" cy="985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600" b="1" dirty="0" err="1">
              <a:solidFill>
                <a:schemeClr val="accent2"/>
              </a:solidFill>
            </a:rPr>
            <a:t>Iceland</a:t>
          </a:r>
          <a:endParaRPr lang="sv-SE" sz="1600" b="1" dirty="0">
            <a:solidFill>
              <a:schemeClr val="accent2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0.33805</cdr:x>
      <cdr:y>0.0282</cdr:y>
    </cdr:from>
    <cdr:to>
      <cdr:x>0.66671</cdr:x>
      <cdr:y>0.09408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2288" y="123279"/>
          <a:ext cx="25202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0.07512</cdr:x>
      <cdr:y>0.09408</cdr:y>
    </cdr:from>
    <cdr:to>
      <cdr:x>0.30988</cdr:x>
      <cdr:y>0.15997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6064" y="411311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0.05634</cdr:x>
      <cdr:y>0.04467</cdr:y>
    </cdr:from>
    <cdr:to>
      <cdr:x>0.34744</cdr:x>
      <cdr:y>0.13748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2048" y="195287"/>
          <a:ext cx="2232248" cy="4057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400" dirty="0"/>
        </a:p>
      </cdr:txBody>
    </cdr:sp>
  </cdr:relSizeAnchor>
  <cdr:relSizeAnchor xmlns:cdr="http://schemas.openxmlformats.org/drawingml/2006/chartDrawing">
    <cdr:from>
      <cdr:x>0.88076</cdr:x>
      <cdr:y>0.27527</cdr:y>
    </cdr:from>
    <cdr:to>
      <cdr:x>1</cdr:x>
      <cdr:y>0.34115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753944" y="1203399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0.92025</cdr:x>
      <cdr:y>0.30821</cdr:y>
    </cdr:from>
    <cdr:to>
      <cdr:x>1</cdr:x>
      <cdr:y>0.42351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056784" y="1347415"/>
          <a:ext cx="61156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100" dirty="0" smtClean="0"/>
            <a:t>LFP </a:t>
          </a:r>
        </a:p>
        <a:p xmlns:a="http://schemas.openxmlformats.org/drawingml/2006/main">
          <a:r>
            <a:rPr lang="sv-SE" dirty="0" smtClean="0"/>
            <a:t>55-64</a:t>
          </a:r>
          <a:endParaRPr lang="sv-SE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48B739-AFBB-4FE8-A9F4-7DCE886ADDE0}" type="datetime1">
              <a:rPr lang="en-GB"/>
              <a:pPr/>
              <a:t>8/7/14</a:t>
            </a:fld>
            <a:endParaRPr lang="en-GB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8BB271E-4295-41DF-83E0-8A6B8040009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487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DD2B317-4448-4752-BCAE-FDF127A53325}" type="datetime1">
              <a:rPr lang="en-GB"/>
              <a:pPr/>
              <a:t>8/7/14</a:t>
            </a:fld>
            <a:endParaRPr lang="en-GB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här för att ändra format på bakgrundstexten</a:t>
            </a:r>
          </a:p>
          <a:p>
            <a:pPr lvl="1"/>
            <a:r>
              <a:rPr lang="en-GB" smtClean="0"/>
              <a:t>Nivå två</a:t>
            </a:r>
          </a:p>
          <a:p>
            <a:pPr lvl="2"/>
            <a:r>
              <a:rPr lang="en-GB" smtClean="0"/>
              <a:t>Nivå tre</a:t>
            </a:r>
          </a:p>
          <a:p>
            <a:pPr lvl="3"/>
            <a:r>
              <a:rPr lang="en-GB" smtClean="0"/>
              <a:t>Nivå fyra</a:t>
            </a:r>
          </a:p>
          <a:p>
            <a:pPr lvl="4"/>
            <a:r>
              <a:rPr lang="en-GB" smtClean="0"/>
              <a:t>Nivå fem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BF1FE6-CF84-4D99-9878-1898979F68D9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94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1FE6-CF84-4D99-9878-1898979F68D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94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Benefits are tied to life expectancy. That is , in order to maintain the level of benefits, later retirement is  necessary. </a:t>
            </a:r>
          </a:p>
          <a:p>
            <a:endParaRPr lang="en-US" dirty="0"/>
          </a:p>
          <a:p>
            <a:r>
              <a:rPr lang="en-US" dirty="0" smtClean="0"/>
              <a:t>Compared to someone born in 1930 who retired at 65,  an individual born in 1970 has to work until  age 68 and 1 month. 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1FE6-CF84-4D99-9878-1898979F68D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433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7E571-5E08-47F0-8601-9A3B5BEA347A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7931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1FE6-CF84-4D99-9878-1898979F68D9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90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pn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905000" y="304800"/>
            <a:ext cx="7239000" cy="1524000"/>
          </a:xfrm>
          <a:prstGeom prst="rect">
            <a:avLst/>
          </a:prstGeom>
          <a:solidFill>
            <a:srgbClr val="B3AB6F">
              <a:alpha val="89804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0" y="304800"/>
            <a:ext cx="1854200" cy="1524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85353" name="Bildobjekt 15" descr="SIDABLAC.EPS"/>
          <p:cNvPicPr>
            <a:picLocks noChangeAspect="1"/>
          </p:cNvPicPr>
          <p:nvPr/>
        </p:nvPicPr>
        <p:blipFill>
          <a:blip r:embed="rId2"/>
          <a:srcRect b="1680"/>
          <a:stretch>
            <a:fillRect/>
          </a:stretch>
        </p:blipFill>
        <p:spPr bwMode="auto">
          <a:xfrm>
            <a:off x="169863" y="762000"/>
            <a:ext cx="15557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46" name="Platshållare för text 2"/>
          <p:cNvSpPr>
            <a:spLocks noGrp="1"/>
          </p:cNvSpPr>
          <p:nvPr>
            <p:ph type="subTitle" idx="1"/>
          </p:nvPr>
        </p:nvSpPr>
        <p:spPr>
          <a:xfrm>
            <a:off x="2298700" y="1114425"/>
            <a:ext cx="6613525" cy="590550"/>
          </a:xfrm>
        </p:spPr>
        <p:txBody>
          <a:bodyPr/>
          <a:lstStyle>
            <a:lvl1pPr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85347" name="Platshållare för rubrik 1"/>
          <p:cNvSpPr>
            <a:spLocks noGrp="1"/>
          </p:cNvSpPr>
          <p:nvPr>
            <p:ph type="ctrTitle"/>
          </p:nvPr>
        </p:nvSpPr>
        <p:spPr>
          <a:xfrm>
            <a:off x="2298700" y="388938"/>
            <a:ext cx="6616700" cy="725487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1" name="Rektangel 10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C7C2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02438" y="549275"/>
            <a:ext cx="2057400" cy="518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0238" y="549275"/>
            <a:ext cx="6019800" cy="518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905000" y="304800"/>
            <a:ext cx="7239000" cy="1524000"/>
          </a:xfrm>
          <a:prstGeom prst="rect">
            <a:avLst/>
          </a:prstGeom>
          <a:solidFill>
            <a:srgbClr val="AA4984">
              <a:alpha val="90195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0" y="304800"/>
            <a:ext cx="1854200" cy="1524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89449" name="Bildobjekt 15" descr="SIDABLAC.EPS"/>
          <p:cNvPicPr>
            <a:picLocks noChangeAspect="1"/>
          </p:cNvPicPr>
          <p:nvPr/>
        </p:nvPicPr>
        <p:blipFill>
          <a:blip r:embed="rId2"/>
          <a:srcRect b="1680"/>
          <a:stretch>
            <a:fillRect/>
          </a:stretch>
        </p:blipFill>
        <p:spPr bwMode="auto">
          <a:xfrm>
            <a:off x="169863" y="762000"/>
            <a:ext cx="15557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9442" name="Platshållare för text 2"/>
          <p:cNvSpPr>
            <a:spLocks noGrp="1"/>
          </p:cNvSpPr>
          <p:nvPr>
            <p:ph type="subTitle" idx="1"/>
          </p:nvPr>
        </p:nvSpPr>
        <p:spPr>
          <a:xfrm>
            <a:off x="2298700" y="1114425"/>
            <a:ext cx="6613525" cy="590550"/>
          </a:xfrm>
        </p:spPr>
        <p:txBody>
          <a:bodyPr/>
          <a:lstStyle>
            <a:lvl1pPr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/>
              <a:t>Klicka här för att ändra format på underrubrik i bakgrunden</a:t>
            </a:r>
          </a:p>
        </p:txBody>
      </p:sp>
      <p:sp>
        <p:nvSpPr>
          <p:cNvPr id="189443" name="Platshållare för rubrik 1"/>
          <p:cNvSpPr>
            <a:spLocks noGrp="1"/>
          </p:cNvSpPr>
          <p:nvPr>
            <p:ph type="ctrTitle"/>
          </p:nvPr>
        </p:nvSpPr>
        <p:spPr>
          <a:xfrm>
            <a:off x="2298700" y="388938"/>
            <a:ext cx="6616700" cy="725487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GB"/>
              <a:t>Klicka här för att ändra format</a:t>
            </a:r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D395BE">
              <a:alpha val="78999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0238" y="1628774"/>
            <a:ext cx="3797300" cy="4105275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21238" y="1628774"/>
            <a:ext cx="3776662" cy="410527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02438" y="549275"/>
            <a:ext cx="2057400" cy="51847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0238" y="549275"/>
            <a:ext cx="6019800" cy="51847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905000" y="304800"/>
            <a:ext cx="7239000" cy="1524000"/>
          </a:xfrm>
          <a:prstGeom prst="rect">
            <a:avLst/>
          </a:prstGeom>
          <a:solidFill>
            <a:srgbClr val="5E676C">
              <a:alpha val="89804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0" y="304800"/>
            <a:ext cx="1854200" cy="1524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91497" name="Bildobjekt 15" descr="SIDABLAC.EPS"/>
          <p:cNvPicPr>
            <a:picLocks noChangeAspect="1"/>
          </p:cNvPicPr>
          <p:nvPr/>
        </p:nvPicPr>
        <p:blipFill>
          <a:blip r:embed="rId2"/>
          <a:srcRect b="1680"/>
          <a:stretch>
            <a:fillRect/>
          </a:stretch>
        </p:blipFill>
        <p:spPr bwMode="auto">
          <a:xfrm>
            <a:off x="169863" y="762000"/>
            <a:ext cx="15557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0" name="Platshållare för text 2"/>
          <p:cNvSpPr>
            <a:spLocks noGrp="1"/>
          </p:cNvSpPr>
          <p:nvPr>
            <p:ph type="subTitle" idx="1"/>
          </p:nvPr>
        </p:nvSpPr>
        <p:spPr>
          <a:xfrm>
            <a:off x="2298700" y="1114425"/>
            <a:ext cx="6613525" cy="590550"/>
          </a:xfrm>
        </p:spPr>
        <p:txBody>
          <a:bodyPr/>
          <a:lstStyle>
            <a:lvl1pPr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/>
              <a:t>Klicka här för att ändra format på underrubrik i bakgrunden</a:t>
            </a:r>
          </a:p>
        </p:txBody>
      </p:sp>
      <p:sp>
        <p:nvSpPr>
          <p:cNvPr id="191491" name="Platshållare för rubrik 1"/>
          <p:cNvSpPr>
            <a:spLocks noGrp="1"/>
          </p:cNvSpPr>
          <p:nvPr>
            <p:ph type="ctrTitle"/>
          </p:nvPr>
        </p:nvSpPr>
        <p:spPr>
          <a:xfrm>
            <a:off x="2298700" y="388938"/>
            <a:ext cx="6616700" cy="725487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GB"/>
              <a:t>Klicka här för att ändra format</a:t>
            </a:r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949A9E">
              <a:alpha val="78824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0238" y="1628774"/>
            <a:ext cx="3797300" cy="4105275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21238" y="1628774"/>
            <a:ext cx="3776662" cy="410527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02438" y="549275"/>
            <a:ext cx="2057400" cy="51847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0238" y="549275"/>
            <a:ext cx="6019800" cy="51847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905000" y="304800"/>
            <a:ext cx="7239000" cy="1524000"/>
          </a:xfrm>
          <a:prstGeom prst="rect">
            <a:avLst/>
          </a:prstGeom>
          <a:solidFill>
            <a:srgbClr val="0090AE">
              <a:alpha val="89804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0" y="304800"/>
            <a:ext cx="1854200" cy="1524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91497" name="Bildobjekt 15" descr="SIDABLAC.EPS"/>
          <p:cNvPicPr>
            <a:picLocks noChangeAspect="1"/>
          </p:cNvPicPr>
          <p:nvPr/>
        </p:nvPicPr>
        <p:blipFill>
          <a:blip r:embed="rId2"/>
          <a:srcRect b="1680"/>
          <a:stretch>
            <a:fillRect/>
          </a:stretch>
        </p:blipFill>
        <p:spPr bwMode="auto">
          <a:xfrm>
            <a:off x="169863" y="762000"/>
            <a:ext cx="15557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0" name="Platshållare för text 2"/>
          <p:cNvSpPr>
            <a:spLocks noGrp="1"/>
          </p:cNvSpPr>
          <p:nvPr>
            <p:ph type="subTitle" idx="1"/>
          </p:nvPr>
        </p:nvSpPr>
        <p:spPr>
          <a:xfrm>
            <a:off x="2298700" y="1114425"/>
            <a:ext cx="6613525" cy="590550"/>
          </a:xfrm>
        </p:spPr>
        <p:txBody>
          <a:bodyPr/>
          <a:lstStyle>
            <a:lvl1pPr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/>
              <a:t>Klicka här för att ändra format på underrubrik i bakgrunden</a:t>
            </a:r>
          </a:p>
        </p:txBody>
      </p:sp>
      <p:sp>
        <p:nvSpPr>
          <p:cNvPr id="191491" name="Platshållare för rubrik 1"/>
          <p:cNvSpPr>
            <a:spLocks noGrp="1"/>
          </p:cNvSpPr>
          <p:nvPr>
            <p:ph type="ctrTitle"/>
          </p:nvPr>
        </p:nvSpPr>
        <p:spPr>
          <a:xfrm>
            <a:off x="2298700" y="388938"/>
            <a:ext cx="6616700" cy="725487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GB"/>
              <a:t>Klicka här för att ändra format</a:t>
            </a:r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50BDCB">
              <a:alpha val="78824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0238" y="1628774"/>
            <a:ext cx="3797300" cy="4105275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21238" y="1628774"/>
            <a:ext cx="3776662" cy="4105275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30238" y="1628800"/>
            <a:ext cx="3780000" cy="4105250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 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821238" y="1628800"/>
            <a:ext cx="3780000" cy="4105250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 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02438" y="549275"/>
            <a:ext cx="2057400" cy="51847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0238" y="549275"/>
            <a:ext cx="6019800" cy="51847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905000" y="304800"/>
            <a:ext cx="7239000" cy="1524000"/>
          </a:xfrm>
          <a:prstGeom prst="rect">
            <a:avLst/>
          </a:prstGeom>
          <a:solidFill>
            <a:srgbClr val="DF8400">
              <a:alpha val="89804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0" y="304800"/>
            <a:ext cx="1854200" cy="1524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91497" name="Bildobjekt 15" descr="SIDABLAC.EPS"/>
          <p:cNvPicPr>
            <a:picLocks noChangeAspect="1"/>
          </p:cNvPicPr>
          <p:nvPr/>
        </p:nvPicPr>
        <p:blipFill>
          <a:blip r:embed="rId2"/>
          <a:srcRect b="1680"/>
          <a:stretch>
            <a:fillRect/>
          </a:stretch>
        </p:blipFill>
        <p:spPr bwMode="auto">
          <a:xfrm>
            <a:off x="169863" y="762000"/>
            <a:ext cx="15557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0" name="Platshållare för text 2"/>
          <p:cNvSpPr>
            <a:spLocks noGrp="1"/>
          </p:cNvSpPr>
          <p:nvPr>
            <p:ph type="subTitle" idx="1"/>
          </p:nvPr>
        </p:nvSpPr>
        <p:spPr>
          <a:xfrm>
            <a:off x="2298700" y="1114425"/>
            <a:ext cx="6613525" cy="590550"/>
          </a:xfrm>
        </p:spPr>
        <p:txBody>
          <a:bodyPr/>
          <a:lstStyle>
            <a:lvl1pPr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/>
              <a:t>Klicka här för att ändra format på underrubrik i bakgrunden</a:t>
            </a:r>
          </a:p>
        </p:txBody>
      </p:sp>
      <p:sp>
        <p:nvSpPr>
          <p:cNvPr id="191491" name="Platshållare för rubrik 1"/>
          <p:cNvSpPr>
            <a:spLocks noGrp="1"/>
          </p:cNvSpPr>
          <p:nvPr>
            <p:ph type="ctrTitle"/>
          </p:nvPr>
        </p:nvSpPr>
        <p:spPr>
          <a:xfrm>
            <a:off x="2298700" y="388938"/>
            <a:ext cx="6616700" cy="725487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GB"/>
              <a:t>Klicka här för att ändra format</a:t>
            </a:r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ABB00">
              <a:alpha val="78824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0238" y="1628774"/>
            <a:ext cx="3797300" cy="4105275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21238" y="1628774"/>
            <a:ext cx="3776662" cy="410527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02438" y="549275"/>
            <a:ext cx="2057400" cy="51847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0238" y="549275"/>
            <a:ext cx="6019800" cy="51847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905000" y="304800"/>
            <a:ext cx="7239000" cy="1524000"/>
          </a:xfrm>
          <a:prstGeom prst="rect">
            <a:avLst/>
          </a:prstGeom>
          <a:solidFill>
            <a:srgbClr val="A8B200">
              <a:alpha val="89804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0" y="304800"/>
            <a:ext cx="1854200" cy="1524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91497" name="Bildobjekt 15" descr="SIDABLAC.EPS"/>
          <p:cNvPicPr>
            <a:picLocks noChangeAspect="1"/>
          </p:cNvPicPr>
          <p:nvPr/>
        </p:nvPicPr>
        <p:blipFill>
          <a:blip r:embed="rId2"/>
          <a:srcRect b="1680"/>
          <a:stretch>
            <a:fillRect/>
          </a:stretch>
        </p:blipFill>
        <p:spPr bwMode="auto">
          <a:xfrm>
            <a:off x="169863" y="762000"/>
            <a:ext cx="15557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0" name="Platshållare för text 2"/>
          <p:cNvSpPr>
            <a:spLocks noGrp="1"/>
          </p:cNvSpPr>
          <p:nvPr>
            <p:ph type="subTitle" idx="1"/>
          </p:nvPr>
        </p:nvSpPr>
        <p:spPr>
          <a:xfrm>
            <a:off x="2298700" y="1114425"/>
            <a:ext cx="6613525" cy="590550"/>
          </a:xfrm>
        </p:spPr>
        <p:txBody>
          <a:bodyPr/>
          <a:lstStyle>
            <a:lvl1pPr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/>
              <a:t>Klicka här för att ändra format på underrubrik i bakgrunden</a:t>
            </a:r>
          </a:p>
        </p:txBody>
      </p:sp>
      <p:sp>
        <p:nvSpPr>
          <p:cNvPr id="191491" name="Platshållare för rubrik 1"/>
          <p:cNvSpPr>
            <a:spLocks noGrp="1"/>
          </p:cNvSpPr>
          <p:nvPr>
            <p:ph type="ctrTitle"/>
          </p:nvPr>
        </p:nvSpPr>
        <p:spPr>
          <a:xfrm>
            <a:off x="2298700" y="388938"/>
            <a:ext cx="6616700" cy="725487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GB"/>
              <a:t>Klicka här för att ändra format</a:t>
            </a:r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D8D500">
              <a:alpha val="78824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0238" y="1628774"/>
            <a:ext cx="3797300" cy="4105275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21238" y="1628774"/>
            <a:ext cx="3776662" cy="410527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02438" y="549275"/>
            <a:ext cx="2057400" cy="51847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0238" y="549275"/>
            <a:ext cx="6019800" cy="51847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0" y="6096000"/>
            <a:ext cx="9144000" cy="769938"/>
          </a:xfrm>
          <a:prstGeom prst="rect">
            <a:avLst/>
          </a:prstGeom>
          <a:solidFill>
            <a:srgbClr val="B3AB6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84322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30238" y="549275"/>
            <a:ext cx="7967662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184323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30238" y="1504950"/>
            <a:ext cx="8229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 Klicka här för att ändra format på bakgrundstexten</a:t>
            </a:r>
          </a:p>
          <a:p>
            <a:pPr lvl="1"/>
            <a:r>
              <a:rPr lang="sv-SE" dirty="0" smtClean="0"/>
              <a:t> Nivå två</a:t>
            </a:r>
          </a:p>
        </p:txBody>
      </p:sp>
      <p:pic>
        <p:nvPicPr>
          <p:cNvPr id="184327" name="Bildobjekt 16" descr="SIDAWHIT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40650" y="6257925"/>
            <a:ext cx="1277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0" y="5883275"/>
            <a:ext cx="9144000" cy="212725"/>
          </a:xfrm>
          <a:prstGeom prst="rect">
            <a:avLst/>
          </a:prstGeom>
          <a:solidFill>
            <a:srgbClr val="C7C29A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9pPr>
    </p:titleStyle>
    <p:bodyStyle>
      <a:lvl1pPr marL="0" indent="0" algn="l" defTabSz="457200" rtl="0" eaLnBrk="1" fontAlgn="base" hangingPunct="1">
        <a:spcBef>
          <a:spcPct val="25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68275" algn="l" defTabSz="457200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2797175" indent="-103188" algn="l" defTabSz="457200" rtl="0" eaLnBrk="1" fontAlgn="base" hangingPunct="1">
        <a:spcBef>
          <a:spcPct val="25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2976563" indent="60325" algn="l" defTabSz="457200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3267075" indent="-50800" algn="l" defTabSz="457200" rtl="0" eaLnBrk="1" fontAlgn="base" hangingPunct="1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3724275" indent="-50800" algn="l" defTabSz="457200" rtl="0" eaLnBrk="1" fontAlgn="base" hangingPunct="1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4181475" indent="-50800" algn="l" defTabSz="457200" rtl="0" eaLnBrk="1" fontAlgn="base" hangingPunct="1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4638675" indent="-50800" algn="l" defTabSz="457200" rtl="0" eaLnBrk="1" fontAlgn="base" hangingPunct="1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5095875" indent="-50800" algn="l" defTabSz="457200" rtl="0" eaLnBrk="1" fontAlgn="base" hangingPunct="1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30238" y="549275"/>
            <a:ext cx="7967662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8841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30238" y="1504950"/>
            <a:ext cx="8229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 Klicka här för att ändra format på bakgrundstexten</a:t>
            </a:r>
          </a:p>
          <a:p>
            <a:pPr lvl="1"/>
            <a:r>
              <a:rPr lang="sv-SE" smtClean="0"/>
              <a:t> Nivå två</a:t>
            </a:r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0" y="6096000"/>
            <a:ext cx="9144000" cy="769938"/>
          </a:xfrm>
          <a:prstGeom prst="rect">
            <a:avLst/>
          </a:prstGeom>
          <a:solidFill>
            <a:srgbClr val="AA4984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88423" name="Bildobjekt 16" descr="SIDAWHIT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59700" y="6256338"/>
            <a:ext cx="12319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0" y="5883275"/>
            <a:ext cx="9144000" cy="212725"/>
          </a:xfrm>
          <a:prstGeom prst="rect">
            <a:avLst/>
          </a:prstGeom>
          <a:solidFill>
            <a:srgbClr val="D395BE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9pPr>
    </p:titleStyle>
    <p:bodyStyle>
      <a:lvl1pPr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171450" indent="-168275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276225" indent="-103188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509588" indent="60325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8016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2588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17160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1732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26304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30238" y="549275"/>
            <a:ext cx="7967662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9046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30238" y="1504950"/>
            <a:ext cx="8229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 Klicka här för att ändra format på bakgrundstexten</a:t>
            </a:r>
          </a:p>
          <a:p>
            <a:pPr lvl="1"/>
            <a:r>
              <a:rPr lang="sv-SE" smtClean="0"/>
              <a:t> Nivå två</a:t>
            </a:r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0" y="6096000"/>
            <a:ext cx="9144000" cy="769938"/>
          </a:xfrm>
          <a:prstGeom prst="rect">
            <a:avLst/>
          </a:prstGeom>
          <a:solidFill>
            <a:srgbClr val="5E676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90473" name="Bildobjekt 16" descr="SIDAWHIT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59700" y="6256338"/>
            <a:ext cx="12319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0" y="5883275"/>
            <a:ext cx="9144000" cy="212725"/>
          </a:xfrm>
          <a:prstGeom prst="rect">
            <a:avLst/>
          </a:prstGeom>
          <a:solidFill>
            <a:srgbClr val="949A9E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9pPr>
    </p:titleStyle>
    <p:bodyStyle>
      <a:lvl1pPr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171450" indent="-168275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276225" indent="-103188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509588" indent="60325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8016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5pPr>
      <a:lvl6pPr marL="12588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6pPr>
      <a:lvl7pPr marL="17160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7pPr>
      <a:lvl8pPr marL="21732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8pPr>
      <a:lvl9pPr marL="26304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30238" y="549275"/>
            <a:ext cx="7967662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9046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30238" y="1504950"/>
            <a:ext cx="8229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 Klicka här för att ändra format på bakgrundstexten</a:t>
            </a:r>
          </a:p>
          <a:p>
            <a:pPr lvl="1"/>
            <a:r>
              <a:rPr lang="sv-SE" smtClean="0"/>
              <a:t> Nivå två</a:t>
            </a:r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0" y="6096000"/>
            <a:ext cx="9144000" cy="769938"/>
          </a:xfrm>
          <a:prstGeom prst="rect">
            <a:avLst/>
          </a:prstGeom>
          <a:solidFill>
            <a:srgbClr val="0090AE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90473" name="Bildobjekt 16" descr="SIDAWHIT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59700" y="6256338"/>
            <a:ext cx="12319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0" y="5883275"/>
            <a:ext cx="9144000" cy="212725"/>
          </a:xfrm>
          <a:prstGeom prst="rect">
            <a:avLst/>
          </a:prstGeom>
          <a:solidFill>
            <a:srgbClr val="50BDC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9pPr>
    </p:titleStyle>
    <p:bodyStyle>
      <a:lvl1pPr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171450" indent="-168275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276225" indent="-103188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509588" indent="60325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8016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5pPr>
      <a:lvl6pPr marL="12588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6pPr>
      <a:lvl7pPr marL="17160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7pPr>
      <a:lvl8pPr marL="21732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8pPr>
      <a:lvl9pPr marL="26304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30238" y="549275"/>
            <a:ext cx="7967662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9046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30238" y="1504950"/>
            <a:ext cx="8229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 Klicka här för att ändra format på bakgrundstexten</a:t>
            </a:r>
          </a:p>
          <a:p>
            <a:pPr lvl="1"/>
            <a:r>
              <a:rPr lang="sv-SE" dirty="0" smtClean="0"/>
              <a:t> Nivå tvås</a:t>
            </a:r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0" y="6096000"/>
            <a:ext cx="9144000" cy="769938"/>
          </a:xfrm>
          <a:prstGeom prst="rect">
            <a:avLst/>
          </a:prstGeom>
          <a:solidFill>
            <a:srgbClr val="DF84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90473" name="Bildobjekt 16" descr="SIDAWHIT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59700" y="6256338"/>
            <a:ext cx="12319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0" y="5883275"/>
            <a:ext cx="9144000" cy="212725"/>
          </a:xfrm>
          <a:prstGeom prst="rect">
            <a:avLst/>
          </a:prstGeom>
          <a:solidFill>
            <a:srgbClr val="FABB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9pPr>
    </p:titleStyle>
    <p:bodyStyle>
      <a:lvl1pPr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171450" indent="-168275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276225" indent="-103188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509588" indent="60325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8016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5pPr>
      <a:lvl6pPr marL="12588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6pPr>
      <a:lvl7pPr marL="17160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7pPr>
      <a:lvl8pPr marL="21732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8pPr>
      <a:lvl9pPr marL="26304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30238" y="549275"/>
            <a:ext cx="7967662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9046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30238" y="1504950"/>
            <a:ext cx="8229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 Klicka här för att ändra format på bakgrundstexten</a:t>
            </a:r>
          </a:p>
          <a:p>
            <a:pPr lvl="1"/>
            <a:r>
              <a:rPr lang="sv-SE" smtClean="0"/>
              <a:t> Nivå två</a:t>
            </a:r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0" y="6096000"/>
            <a:ext cx="9144000" cy="769938"/>
          </a:xfrm>
          <a:prstGeom prst="rect">
            <a:avLst/>
          </a:prstGeom>
          <a:solidFill>
            <a:srgbClr val="A8B2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90473" name="Bildobjekt 16" descr="SIDAWHIT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59700" y="6256338"/>
            <a:ext cx="12319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0" y="5883275"/>
            <a:ext cx="9144000" cy="212725"/>
          </a:xfrm>
          <a:prstGeom prst="rect">
            <a:avLst/>
          </a:prstGeom>
          <a:solidFill>
            <a:srgbClr val="D8D5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34" charset="-128"/>
        </a:defRPr>
      </a:lvl9pPr>
    </p:titleStyle>
    <p:bodyStyle>
      <a:lvl1pPr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171450" indent="-168275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276225" indent="-103188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509588" indent="60325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8016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5pPr>
      <a:lvl6pPr marL="12588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6pPr>
      <a:lvl7pPr marL="17160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7pPr>
      <a:lvl8pPr marL="21732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8pPr>
      <a:lvl9pPr marL="2630488" indent="-50800" algn="l" defTabSz="457200" rtl="0" eaLnBrk="0" fontAlgn="base" hangingPunct="0">
        <a:spcBef>
          <a:spcPct val="25000"/>
        </a:spcBef>
        <a:spcAft>
          <a:spcPct val="0"/>
        </a:spcAft>
        <a:buFont typeface="Arial" charset="0"/>
        <a:buChar char="»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40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556792"/>
            <a:ext cx="7967662" cy="2880320"/>
          </a:xfrm>
        </p:spPr>
        <p:txBody>
          <a:bodyPr/>
          <a:lstStyle/>
          <a:p>
            <a:pPr algn="ctr"/>
            <a:r>
              <a:rPr lang="en-US" dirty="0" smtClean="0"/>
              <a:t>Retirement in Europe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Annika Sundén</a:t>
            </a:r>
            <a:br>
              <a:rPr lang="en-US" sz="24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600" i="1" dirty="0" smtClean="0"/>
              <a:t>Presentation at 16th </a:t>
            </a:r>
            <a:r>
              <a:rPr lang="en-US" sz="1600" i="1" dirty="0"/>
              <a:t>Annual Meeting of the Retirement Research Consortium </a:t>
            </a:r>
            <a:br>
              <a:rPr lang="en-US" sz="1600" i="1" dirty="0"/>
            </a:br>
            <a:r>
              <a:rPr lang="en-US" sz="1600" i="1" dirty="0"/>
              <a:t>“Social Security and the Retirement Income System” 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i="1" dirty="0" smtClean="0"/>
              <a:t>August 8, 2014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57833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sv-SE" dirty="0" smtClean="0"/>
              <a:t> </a:t>
            </a:r>
            <a:r>
              <a:rPr lang="en-US" dirty="0" smtClean="0"/>
              <a:t>Increases</a:t>
            </a:r>
            <a:r>
              <a:rPr lang="sv-SE" dirty="0" smtClean="0"/>
              <a:t> in </a:t>
            </a:r>
            <a:r>
              <a:rPr lang="en-US" dirty="0"/>
              <a:t>r</a:t>
            </a:r>
            <a:r>
              <a:rPr lang="en-US" dirty="0" smtClean="0"/>
              <a:t>etirement age in most European countries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Several countries have introduced automatic adjustment to longevity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Average age of leaving the labor forces is moving up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Priority on financial incentives, less focus on labor demand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Challenges remain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29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 age is </a:t>
            </a:r>
            <a:r>
              <a:rPr lang="en-US" dirty="0"/>
              <a:t>i</a:t>
            </a:r>
            <a:r>
              <a:rPr lang="en-US" dirty="0" smtClean="0"/>
              <a:t>ncreasing in many  </a:t>
            </a:r>
            <a:r>
              <a:rPr lang="en-US" dirty="0"/>
              <a:t>c</a:t>
            </a:r>
            <a:r>
              <a:rPr lang="en-US" dirty="0" smtClean="0"/>
              <a:t>ountries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533118"/>
              </p:ext>
            </p:extLst>
          </p:nvPr>
        </p:nvGraphicFramePr>
        <p:xfrm>
          <a:off x="630238" y="1504950"/>
          <a:ext cx="8229599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039334"/>
                <a:gridCol w="1311980"/>
                <a:gridCol w="1175657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baseline="0" noProof="0" dirty="0" smtClean="0">
                          <a:solidFill>
                            <a:schemeClr val="tx1"/>
                          </a:solidFill>
                        </a:rPr>
                        <a:t> change 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/>
                          </a:solidFill>
                        </a:rPr>
                        <a:t>Increased Retirement</a:t>
                      </a:r>
                      <a:r>
                        <a:rPr lang="en-US" baseline="0" noProof="0" dirty="0" smtClean="0">
                          <a:solidFill>
                            <a:schemeClr val="tx1"/>
                          </a:solidFill>
                        </a:rPr>
                        <a:t> Age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&lt; 65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=65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&gt;65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&lt;65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=65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=67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&gt;67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Belgium</a:t>
                      </a:r>
                      <a:r>
                        <a:rPr lang="en-US" sz="1400" baseline="0" noProof="0" dirty="0" smtClean="0"/>
                        <a:t> (62)</a:t>
                      </a:r>
                    </a:p>
                    <a:p>
                      <a:endParaRPr lang="en-US" sz="1400" baseline="0" noProof="0" dirty="0" smtClean="0"/>
                    </a:p>
                    <a:p>
                      <a:r>
                        <a:rPr lang="en-US" sz="1400" baseline="0" noProof="0" dirty="0" smtClean="0"/>
                        <a:t>Luxembourg (60)</a:t>
                      </a:r>
                    </a:p>
                    <a:p>
                      <a:endParaRPr lang="en-US" sz="1400" noProof="0" dirty="0" smtClean="0"/>
                    </a:p>
                    <a:p>
                      <a:r>
                        <a:rPr lang="en-US" sz="1400" noProof="0" dirty="0" smtClean="0"/>
                        <a:t>Slovakia (62)</a:t>
                      </a:r>
                    </a:p>
                    <a:p>
                      <a:endParaRPr lang="en-US" sz="1400" noProof="0" dirty="0" smtClean="0"/>
                    </a:p>
                    <a:p>
                      <a:r>
                        <a:rPr lang="en-US" sz="1400" noProof="0" dirty="0" smtClean="0"/>
                        <a:t>Slovenia</a:t>
                      </a:r>
                      <a:r>
                        <a:rPr lang="en-US" sz="1400" baseline="0" noProof="0" dirty="0" smtClean="0"/>
                        <a:t> (63)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Portugal</a:t>
                      </a:r>
                    </a:p>
                    <a:p>
                      <a:endParaRPr lang="en-US" sz="1400" noProof="0" dirty="0" smtClean="0"/>
                    </a:p>
                    <a:p>
                      <a:r>
                        <a:rPr lang="en-US" sz="1400" noProof="0" dirty="0" smtClean="0"/>
                        <a:t>Switzerland</a:t>
                      </a:r>
                    </a:p>
                    <a:p>
                      <a:endParaRPr lang="en-US" sz="1400" noProof="0" dirty="0" smtClean="0"/>
                    </a:p>
                    <a:p>
                      <a:r>
                        <a:rPr lang="en-US" sz="1400" noProof="0" dirty="0" smtClean="0"/>
                        <a:t>Austria</a:t>
                      </a:r>
                    </a:p>
                    <a:p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Island</a:t>
                      </a:r>
                      <a:r>
                        <a:rPr lang="en-US" sz="1400" baseline="0" noProof="0" dirty="0" smtClean="0"/>
                        <a:t> (67)</a:t>
                      </a:r>
                    </a:p>
                    <a:p>
                      <a:endParaRPr lang="en-US" sz="1400" baseline="0" noProof="0" dirty="0" smtClean="0"/>
                    </a:p>
                    <a:p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France (62)</a:t>
                      </a:r>
                    </a:p>
                    <a:p>
                      <a:endParaRPr lang="en-US" sz="1400" noProof="0" dirty="0" smtClean="0"/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Estonia</a:t>
                      </a:r>
                      <a:r>
                        <a:rPr lang="en-US" sz="1400" baseline="0" noProof="0" dirty="0" smtClean="0"/>
                        <a:t> </a:t>
                      </a:r>
                    </a:p>
                    <a:p>
                      <a:endParaRPr lang="en-US" sz="1400" baseline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Hungary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Greece</a:t>
                      </a:r>
                    </a:p>
                    <a:p>
                      <a:endParaRPr lang="en-US" sz="1400" noProof="0" dirty="0" smtClean="0"/>
                    </a:p>
                    <a:p>
                      <a:r>
                        <a:rPr lang="en-US" sz="1400" noProof="0" dirty="0" smtClean="0"/>
                        <a:t>Spain</a:t>
                      </a:r>
                    </a:p>
                    <a:p>
                      <a:endParaRPr lang="en-US" sz="1400" baseline="0" noProof="0" dirty="0" smtClean="0"/>
                    </a:p>
                    <a:p>
                      <a:r>
                        <a:rPr lang="en-US" sz="1400" baseline="0" noProof="0" dirty="0" smtClean="0"/>
                        <a:t>Germany </a:t>
                      </a:r>
                    </a:p>
                    <a:p>
                      <a:endParaRPr lang="en-US" sz="1400" baseline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/>
                        <a:t>Czech Republic (69)</a:t>
                      </a:r>
                    </a:p>
                    <a:p>
                      <a:endParaRPr lang="en-US" sz="14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Ireland</a:t>
                      </a:r>
                      <a:r>
                        <a:rPr lang="en-US" sz="1400" baseline="0" noProof="0" dirty="0" smtClean="0"/>
                        <a:t> (68)</a:t>
                      </a:r>
                    </a:p>
                    <a:p>
                      <a:endParaRPr lang="en-US" sz="1400" noProof="0" dirty="0" smtClean="0"/>
                    </a:p>
                    <a:p>
                      <a:r>
                        <a:rPr lang="en-US" sz="1400" noProof="0" dirty="0" smtClean="0"/>
                        <a:t>UK (68)</a:t>
                      </a:r>
                    </a:p>
                    <a:p>
                      <a:endParaRPr lang="en-U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Finland</a:t>
                      </a:r>
                    </a:p>
                    <a:p>
                      <a:endParaRPr lang="en-US" sz="1400" b="1" noProof="0" dirty="0" smtClean="0"/>
                    </a:p>
                    <a:p>
                      <a:r>
                        <a:rPr lang="en-US" sz="1400" b="1" noProof="0" dirty="0" smtClean="0"/>
                        <a:t>Sweden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chemeClr val="tx1"/>
                          </a:solidFill>
                        </a:rPr>
                        <a:t>Norway (67)</a:t>
                      </a:r>
                      <a:endParaRPr lang="en-US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Netherlands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/>
                        <a:t>Poland</a:t>
                      </a:r>
                    </a:p>
                    <a:p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Denmark</a:t>
                      </a:r>
                      <a:r>
                        <a:rPr lang="en-US" sz="1400" b="1" baseline="0" noProof="0" dirty="0" smtClean="0"/>
                        <a:t> (68.8)</a:t>
                      </a:r>
                    </a:p>
                    <a:p>
                      <a:endParaRPr lang="en-US" sz="1400" b="1" baseline="0" noProof="0" dirty="0" smtClean="0"/>
                    </a:p>
                    <a:p>
                      <a:r>
                        <a:rPr lang="en-US" sz="1400" b="1" baseline="0" noProof="0" dirty="0" smtClean="0"/>
                        <a:t>Italy(68.7)</a:t>
                      </a:r>
                      <a:endParaRPr lang="en-US" sz="1400" b="1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72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Later retirement </a:t>
            </a:r>
            <a:r>
              <a:rPr lang="en-US" sz="3200" dirty="0"/>
              <a:t>n</a:t>
            </a:r>
            <a:r>
              <a:rPr lang="en-US" sz="3200" dirty="0" smtClean="0"/>
              <a:t>ecessary to maintain </a:t>
            </a:r>
            <a:r>
              <a:rPr lang="en-US" sz="3200" dirty="0"/>
              <a:t>l</a:t>
            </a:r>
            <a:r>
              <a:rPr lang="en-US" sz="3200" dirty="0" smtClean="0"/>
              <a:t>evel of benefits in Sweden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004488"/>
              </p:ext>
            </p:extLst>
          </p:nvPr>
        </p:nvGraphicFramePr>
        <p:xfrm>
          <a:off x="671083" y="1556793"/>
          <a:ext cx="7573323" cy="41764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3992"/>
                <a:gridCol w="2129777"/>
                <a:gridCol w="2129777"/>
                <a:gridCol w="2129777"/>
              </a:tblGrid>
              <a:tr h="1797622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Cohort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Life Expectancy at age 65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”Necessary” Retirement</a:t>
                      </a:r>
                      <a:r>
                        <a:rPr lang="en-US" baseline="0" noProof="0" dirty="0" smtClean="0"/>
                        <a:t> Age to Adjust for Changes in Life Expectancy 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Time</a:t>
                      </a:r>
                      <a:r>
                        <a:rPr lang="en-US" baseline="0" noProof="0" dirty="0" smtClean="0"/>
                        <a:t> in Retirement</a:t>
                      </a:r>
                      <a:endParaRPr lang="en-US" noProof="0" dirty="0"/>
                    </a:p>
                  </a:txBody>
                  <a:tcPr/>
                </a:tc>
              </a:tr>
              <a:tr h="594710">
                <a:tc>
                  <a:txBody>
                    <a:bodyPr/>
                    <a:lstStyle/>
                    <a:p>
                      <a:r>
                        <a:rPr lang="en-US" noProof="0" smtClean="0"/>
                        <a:t>1930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82 and 5</a:t>
                      </a:r>
                      <a:r>
                        <a:rPr lang="en-US" baseline="0" noProof="0" dirty="0" smtClean="0"/>
                        <a:t> months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age 65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17</a:t>
                      </a:r>
                      <a:r>
                        <a:rPr lang="en-US" baseline="0" noProof="0" dirty="0" smtClean="0"/>
                        <a:t> </a:t>
                      </a:r>
                      <a:r>
                        <a:rPr lang="en-US" noProof="0" dirty="0" err="1" smtClean="0"/>
                        <a:t>yr</a:t>
                      </a:r>
                      <a:r>
                        <a:rPr lang="en-US" noProof="0" dirty="0" smtClean="0"/>
                        <a:t> 5 months</a:t>
                      </a:r>
                      <a:endParaRPr lang="en-US" noProof="0" dirty="0"/>
                    </a:p>
                  </a:txBody>
                  <a:tcPr/>
                </a:tc>
              </a:tr>
              <a:tr h="594710">
                <a:tc>
                  <a:txBody>
                    <a:bodyPr/>
                    <a:lstStyle/>
                    <a:p>
                      <a:r>
                        <a:rPr lang="en-US" noProof="0" smtClean="0"/>
                        <a:t>1950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85 and 3 months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66 and</a:t>
                      </a:r>
                      <a:r>
                        <a:rPr lang="en-US" baseline="0" noProof="0" dirty="0" smtClean="0"/>
                        <a:t> 6 months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19 </a:t>
                      </a:r>
                      <a:r>
                        <a:rPr lang="en-US" noProof="0" dirty="0" err="1" smtClean="0"/>
                        <a:t>yr</a:t>
                      </a:r>
                      <a:r>
                        <a:rPr lang="en-US" noProof="0" dirty="0" smtClean="0"/>
                        <a:t> 3 months</a:t>
                      </a:r>
                      <a:endParaRPr lang="en-US" noProof="0" dirty="0"/>
                    </a:p>
                  </a:txBody>
                  <a:tcPr/>
                </a:tc>
              </a:tr>
              <a:tr h="594710">
                <a:tc>
                  <a:txBody>
                    <a:bodyPr/>
                    <a:lstStyle/>
                    <a:p>
                      <a:r>
                        <a:rPr lang="en-US" noProof="0" smtClean="0"/>
                        <a:t>1970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87 and 3 months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68 and</a:t>
                      </a:r>
                      <a:r>
                        <a:rPr lang="en-US" baseline="0" noProof="0" dirty="0" smtClean="0"/>
                        <a:t> 1 months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19 </a:t>
                      </a:r>
                      <a:r>
                        <a:rPr lang="en-US" noProof="0" dirty="0" err="1" smtClean="0"/>
                        <a:t>yr</a:t>
                      </a:r>
                      <a:r>
                        <a:rPr lang="en-US" noProof="0" dirty="0" smtClean="0"/>
                        <a:t> 10</a:t>
                      </a:r>
                      <a:r>
                        <a:rPr lang="en-US" baseline="0" noProof="0" dirty="0" smtClean="0"/>
                        <a:t> months</a:t>
                      </a:r>
                      <a:endParaRPr lang="en-US" noProof="0" dirty="0"/>
                    </a:p>
                  </a:txBody>
                  <a:tcPr/>
                </a:tc>
              </a:tr>
              <a:tr h="594710">
                <a:tc>
                  <a:txBody>
                    <a:bodyPr/>
                    <a:lstStyle/>
                    <a:p>
                      <a:r>
                        <a:rPr lang="en-US" noProof="0" smtClean="0"/>
                        <a:t>1990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88 and</a:t>
                      </a:r>
                      <a:r>
                        <a:rPr lang="en-US" baseline="0" noProof="0" dirty="0" smtClean="0"/>
                        <a:t> 10 months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69 and 2 months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20 </a:t>
                      </a:r>
                      <a:r>
                        <a:rPr lang="en-US" noProof="0" dirty="0" err="1" smtClean="0"/>
                        <a:t>yr</a:t>
                      </a:r>
                      <a:r>
                        <a:rPr lang="en-US" noProof="0" dirty="0" smtClean="0"/>
                        <a:t> 5 months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450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kuvert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246" y="65494"/>
            <a:ext cx="1192103" cy="830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0" y="836712"/>
            <a:ext cx="6971155" cy="1296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529" y="232521"/>
            <a:ext cx="1191925" cy="579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upp 2"/>
          <p:cNvGrpSpPr/>
          <p:nvPr/>
        </p:nvGrpSpPr>
        <p:grpSpPr>
          <a:xfrm>
            <a:off x="376518" y="1988840"/>
            <a:ext cx="8140360" cy="3843564"/>
            <a:chOff x="530198" y="2418247"/>
            <a:chExt cx="8140360" cy="3843564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22"/>
            <a:stretch/>
          </p:blipFill>
          <p:spPr bwMode="auto">
            <a:xfrm>
              <a:off x="829876" y="2418247"/>
              <a:ext cx="7840682" cy="3843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Ellips 1"/>
            <p:cNvSpPr/>
            <p:nvPr/>
          </p:nvSpPr>
          <p:spPr bwMode="auto">
            <a:xfrm>
              <a:off x="530198" y="5816813"/>
              <a:ext cx="444712" cy="3457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42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Fewer claim </a:t>
            </a:r>
            <a:r>
              <a:rPr lang="en-US" dirty="0"/>
              <a:t>b</a:t>
            </a:r>
            <a:r>
              <a:rPr lang="en-US" dirty="0" smtClean="0"/>
              <a:t>enefits at 65 in Sweden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182305"/>
              </p:ext>
            </p:extLst>
          </p:nvPr>
        </p:nvGraphicFramePr>
        <p:xfrm>
          <a:off x="630239" y="1844824"/>
          <a:ext cx="8118225" cy="3447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556"/>
                <a:gridCol w="2019353"/>
                <a:gridCol w="2039760"/>
                <a:gridCol w="2029556"/>
              </a:tblGrid>
              <a:tr h="734508">
                <a:tc>
                  <a:txBody>
                    <a:bodyPr/>
                    <a:lstStyle/>
                    <a:p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&lt;65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65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&gt;65</a:t>
                      </a:r>
                      <a:endParaRPr lang="sv-SE" sz="3200" dirty="0"/>
                    </a:p>
                  </a:txBody>
                  <a:tcPr/>
                </a:tc>
              </a:tr>
              <a:tr h="985448"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1938</a:t>
                      </a:r>
                    </a:p>
                    <a:p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10.3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77.3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12.4</a:t>
                      </a:r>
                      <a:endParaRPr lang="sv-SE" sz="3200" dirty="0"/>
                    </a:p>
                  </a:txBody>
                  <a:tcPr/>
                </a:tc>
              </a:tr>
              <a:tr h="985448"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1944</a:t>
                      </a:r>
                    </a:p>
                    <a:p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18.7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63.2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18.1</a:t>
                      </a:r>
                      <a:endParaRPr lang="sv-SE" sz="3200" dirty="0"/>
                    </a:p>
                  </a:txBody>
                  <a:tcPr/>
                </a:tc>
              </a:tr>
              <a:tr h="534957"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1948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25.7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55.4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 smtClean="0"/>
                        <a:t>18.9</a:t>
                      </a:r>
                      <a:endParaRPr lang="sv-SE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77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04665"/>
            <a:ext cx="7967662" cy="936104"/>
          </a:xfrm>
        </p:spPr>
        <p:txBody>
          <a:bodyPr>
            <a:noAutofit/>
          </a:bodyPr>
          <a:lstStyle/>
          <a:p>
            <a:r>
              <a:rPr lang="en-US" dirty="0" smtClean="0"/>
              <a:t>Workers leave the labor </a:t>
            </a:r>
            <a:r>
              <a:rPr lang="en-US" dirty="0"/>
              <a:t>f</a:t>
            </a:r>
            <a:r>
              <a:rPr lang="en-US" dirty="0" smtClean="0"/>
              <a:t>orce </a:t>
            </a:r>
            <a:r>
              <a:rPr lang="en-US" dirty="0"/>
              <a:t>l</a:t>
            </a:r>
            <a:r>
              <a:rPr lang="en-US" dirty="0" smtClean="0"/>
              <a:t>ater in the Nordic countries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90771711"/>
              </p:ext>
            </p:extLst>
          </p:nvPr>
        </p:nvGraphicFramePr>
        <p:xfrm>
          <a:off x="755576" y="1340768"/>
          <a:ext cx="7327800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774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the EU. But still below retirement age </a:t>
            </a:r>
            <a:endParaRPr lang="en-US" dirty="0"/>
          </a:p>
        </p:txBody>
      </p:sp>
      <p:graphicFrame>
        <p:nvGraphicFramePr>
          <p:cNvPr id="4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548802"/>
              </p:ext>
            </p:extLst>
          </p:nvPr>
        </p:nvGraphicFramePr>
        <p:xfrm>
          <a:off x="1496489" y="1561403"/>
          <a:ext cx="6151021" cy="3735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137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older </a:t>
            </a:r>
            <a:r>
              <a:rPr lang="en-US" dirty="0"/>
              <a:t>p</a:t>
            </a:r>
            <a:r>
              <a:rPr lang="en-US" dirty="0" smtClean="0"/>
              <a:t>eople </a:t>
            </a:r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w</a:t>
            </a:r>
            <a:r>
              <a:rPr lang="en-US" dirty="0" smtClean="0"/>
              <a:t>orking </a:t>
            </a:r>
            <a:r>
              <a:rPr lang="en-US" dirty="0"/>
              <a:t>b</a:t>
            </a:r>
            <a:r>
              <a:rPr lang="en-US" dirty="0" smtClean="0"/>
              <a:t>ut </a:t>
            </a:r>
            <a:r>
              <a:rPr lang="en-US" dirty="0"/>
              <a:t>d</a:t>
            </a:r>
            <a:r>
              <a:rPr lang="en-US" dirty="0" smtClean="0"/>
              <a:t>ifferences </a:t>
            </a:r>
            <a:r>
              <a:rPr lang="en-US" dirty="0"/>
              <a:t>a</a:t>
            </a:r>
            <a:r>
              <a:rPr lang="en-US" dirty="0" smtClean="0"/>
              <a:t>mong </a:t>
            </a:r>
            <a:r>
              <a:rPr lang="en-US" dirty="0"/>
              <a:t>c</a:t>
            </a:r>
            <a:r>
              <a:rPr lang="en-US" dirty="0" smtClean="0"/>
              <a:t>ountries </a:t>
            </a:r>
            <a:r>
              <a:rPr lang="en-US" dirty="0"/>
              <a:t>r</a:t>
            </a:r>
            <a:r>
              <a:rPr lang="en-US" dirty="0" smtClean="0"/>
              <a:t>emain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929744"/>
              </p:ext>
            </p:extLst>
          </p:nvPr>
        </p:nvGraphicFramePr>
        <p:xfrm>
          <a:off x="827584" y="1433513"/>
          <a:ext cx="7668344" cy="4371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775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focus on labor </a:t>
            </a:r>
            <a:r>
              <a:rPr lang="en-US" dirty="0"/>
              <a:t>d</a:t>
            </a:r>
            <a:r>
              <a:rPr lang="en-US" dirty="0" smtClean="0"/>
              <a:t>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Older workers report age discrimination more often than younger workers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Priority to strengthen financial incentives</a:t>
            </a:r>
          </a:p>
          <a:p>
            <a:endParaRPr lang="en-US" dirty="0" smtClean="0"/>
          </a:p>
          <a:p>
            <a:r>
              <a:rPr lang="en-US" dirty="0" smtClean="0"/>
              <a:t>Public awareness campaigns to encourage employers to hire older workers often only measure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2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ida olivgrön">
      <a:dk1>
        <a:srgbClr val="000000"/>
      </a:dk1>
      <a:lt1>
        <a:sysClr val="window" lastClr="FFFFFF"/>
      </a:lt1>
      <a:dk2>
        <a:srgbClr val="DCDCDC"/>
      </a:dk2>
      <a:lt2>
        <a:srgbClr val="B3B3B3"/>
      </a:lt2>
      <a:accent1>
        <a:srgbClr val="BFBB90"/>
      </a:accent1>
      <a:accent2>
        <a:srgbClr val="AAA468"/>
      </a:accent2>
      <a:accent3>
        <a:srgbClr val="F0EEDF"/>
      </a:accent3>
      <a:accent4>
        <a:srgbClr val="E4E1C7"/>
      </a:accent4>
      <a:accent5>
        <a:srgbClr val="879197"/>
      </a:accent5>
      <a:accent6>
        <a:srgbClr val="58646C"/>
      </a:accent6>
      <a:hlink>
        <a:srgbClr val="548DD4"/>
      </a:hlink>
      <a:folHlink>
        <a:srgbClr val="800080"/>
      </a:folHlink>
    </a:clrScheme>
    <a:fontScheme name="Sida Powerpoint mall_V6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da Powerpoint mall_V6 1">
        <a:dk1>
          <a:srgbClr val="000000"/>
        </a:dk1>
        <a:lt1>
          <a:srgbClr val="FFFFFF"/>
        </a:lt1>
        <a:dk2>
          <a:srgbClr val="61666B"/>
        </a:dk2>
        <a:lt2>
          <a:srgbClr val="954A81"/>
        </a:lt2>
        <a:accent1>
          <a:srgbClr val="AAB123"/>
        </a:accent1>
        <a:accent2>
          <a:srgbClr val="CA831B"/>
        </a:accent2>
        <a:accent3>
          <a:srgbClr val="FFFFFF"/>
        </a:accent3>
        <a:accent4>
          <a:srgbClr val="000000"/>
        </a:accent4>
        <a:accent5>
          <a:srgbClr val="D2D5AC"/>
        </a:accent5>
        <a:accent6>
          <a:srgbClr val="B77617"/>
        </a:accent6>
        <a:hlink>
          <a:srgbClr val="008FAC"/>
        </a:hlink>
        <a:folHlink>
          <a:srgbClr val="AFAA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ida_3">
  <a:themeElements>
    <a:clrScheme name="Sida lila">
      <a:dk1>
        <a:srgbClr val="000000"/>
      </a:dk1>
      <a:lt1>
        <a:sysClr val="window" lastClr="FFFFFF"/>
      </a:lt1>
      <a:dk2>
        <a:srgbClr val="DCDCDC"/>
      </a:dk2>
      <a:lt2>
        <a:srgbClr val="B3B3B3"/>
      </a:lt2>
      <a:accent1>
        <a:srgbClr val="CD8EBF"/>
      </a:accent1>
      <a:accent2>
        <a:srgbClr val="A44C8A"/>
      </a:accent2>
      <a:accent3>
        <a:srgbClr val="ECDDED"/>
      </a:accent3>
      <a:accent4>
        <a:srgbClr val="DFC3DE"/>
      </a:accent4>
      <a:accent5>
        <a:srgbClr val="879197"/>
      </a:accent5>
      <a:accent6>
        <a:srgbClr val="58646C"/>
      </a:accent6>
      <a:hlink>
        <a:srgbClr val="548DD4"/>
      </a:hlink>
      <a:folHlink>
        <a:srgbClr val="800080"/>
      </a:folHlink>
    </a:clrScheme>
    <a:fontScheme name="Sida_Orang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da_Orange 1">
        <a:dk1>
          <a:srgbClr val="000000"/>
        </a:dk1>
        <a:lt1>
          <a:srgbClr val="FFFFFF"/>
        </a:lt1>
        <a:dk2>
          <a:srgbClr val="61666B"/>
        </a:dk2>
        <a:lt2>
          <a:srgbClr val="AFAA72"/>
        </a:lt2>
        <a:accent1>
          <a:srgbClr val="AAB123"/>
        </a:accent1>
        <a:accent2>
          <a:srgbClr val="954A81"/>
        </a:accent2>
        <a:accent3>
          <a:srgbClr val="FFFFFF"/>
        </a:accent3>
        <a:accent4>
          <a:srgbClr val="000000"/>
        </a:accent4>
        <a:accent5>
          <a:srgbClr val="D2D5AC"/>
        </a:accent5>
        <a:accent6>
          <a:srgbClr val="874274"/>
        </a:accent6>
        <a:hlink>
          <a:srgbClr val="008FAC"/>
        </a:hlink>
        <a:folHlink>
          <a:srgbClr val="CA83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ida_4">
  <a:themeElements>
    <a:clrScheme name="Sida Powerpoint mall_V6 1">
      <a:dk1>
        <a:srgbClr val="000000"/>
      </a:dk1>
      <a:lt1>
        <a:srgbClr val="FFFFFF"/>
      </a:lt1>
      <a:dk2>
        <a:srgbClr val="61666B"/>
      </a:dk2>
      <a:lt2>
        <a:srgbClr val="954A81"/>
      </a:lt2>
      <a:accent1>
        <a:srgbClr val="AAB123"/>
      </a:accent1>
      <a:accent2>
        <a:srgbClr val="CA831B"/>
      </a:accent2>
      <a:accent3>
        <a:srgbClr val="FFFFFF"/>
      </a:accent3>
      <a:accent4>
        <a:srgbClr val="000000"/>
      </a:accent4>
      <a:accent5>
        <a:srgbClr val="D2D5AC"/>
      </a:accent5>
      <a:accent6>
        <a:srgbClr val="B77617"/>
      </a:accent6>
      <a:hlink>
        <a:srgbClr val="008FAC"/>
      </a:hlink>
      <a:folHlink>
        <a:srgbClr val="AFAA72"/>
      </a:folHlink>
    </a:clrScheme>
    <a:fontScheme name="Sida_Blugree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da_Blugreen 1">
        <a:dk1>
          <a:srgbClr val="000000"/>
        </a:dk1>
        <a:lt1>
          <a:srgbClr val="FFFFFF"/>
        </a:lt1>
        <a:dk2>
          <a:srgbClr val="61666B"/>
        </a:dk2>
        <a:lt2>
          <a:srgbClr val="AFAA72"/>
        </a:lt2>
        <a:accent1>
          <a:srgbClr val="AAB123"/>
        </a:accent1>
        <a:accent2>
          <a:srgbClr val="954A81"/>
        </a:accent2>
        <a:accent3>
          <a:srgbClr val="FFFFFF"/>
        </a:accent3>
        <a:accent4>
          <a:srgbClr val="000000"/>
        </a:accent4>
        <a:accent5>
          <a:srgbClr val="D2D5AC"/>
        </a:accent5>
        <a:accent6>
          <a:srgbClr val="874274"/>
        </a:accent6>
        <a:hlink>
          <a:srgbClr val="CA831B"/>
        </a:hlink>
        <a:folHlink>
          <a:srgbClr val="008F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ida_5">
  <a:themeElements>
    <a:clrScheme name="Sida_Blugreen 1">
      <a:dk1>
        <a:srgbClr val="000000"/>
      </a:dk1>
      <a:lt1>
        <a:srgbClr val="FFFFFF"/>
      </a:lt1>
      <a:dk2>
        <a:srgbClr val="61666B"/>
      </a:dk2>
      <a:lt2>
        <a:srgbClr val="AFAA72"/>
      </a:lt2>
      <a:accent1>
        <a:srgbClr val="AAB123"/>
      </a:accent1>
      <a:accent2>
        <a:srgbClr val="954A81"/>
      </a:accent2>
      <a:accent3>
        <a:srgbClr val="FFFFFF"/>
      </a:accent3>
      <a:accent4>
        <a:srgbClr val="000000"/>
      </a:accent4>
      <a:accent5>
        <a:srgbClr val="D2D5AC"/>
      </a:accent5>
      <a:accent6>
        <a:srgbClr val="874274"/>
      </a:accent6>
      <a:hlink>
        <a:srgbClr val="CA831B"/>
      </a:hlink>
      <a:folHlink>
        <a:srgbClr val="008FAC"/>
      </a:folHlink>
    </a:clrScheme>
    <a:fontScheme name="Sida_Blugree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da_Blugreen 1">
        <a:dk1>
          <a:srgbClr val="000000"/>
        </a:dk1>
        <a:lt1>
          <a:srgbClr val="FFFFFF"/>
        </a:lt1>
        <a:dk2>
          <a:srgbClr val="61666B"/>
        </a:dk2>
        <a:lt2>
          <a:srgbClr val="AFAA72"/>
        </a:lt2>
        <a:accent1>
          <a:srgbClr val="AAB123"/>
        </a:accent1>
        <a:accent2>
          <a:srgbClr val="954A81"/>
        </a:accent2>
        <a:accent3>
          <a:srgbClr val="FFFFFF"/>
        </a:accent3>
        <a:accent4>
          <a:srgbClr val="000000"/>
        </a:accent4>
        <a:accent5>
          <a:srgbClr val="D2D5AC"/>
        </a:accent5>
        <a:accent6>
          <a:srgbClr val="874274"/>
        </a:accent6>
        <a:hlink>
          <a:srgbClr val="CA831B"/>
        </a:hlink>
        <a:folHlink>
          <a:srgbClr val="008F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Sida 6">
  <a:themeElements>
    <a:clrScheme name="Sida gul">
      <a:dk1>
        <a:srgbClr val="000000"/>
      </a:dk1>
      <a:lt1>
        <a:sysClr val="window" lastClr="FFFFFF"/>
      </a:lt1>
      <a:dk2>
        <a:srgbClr val="DCDCDC"/>
      </a:dk2>
      <a:lt2>
        <a:srgbClr val="B3B3B3"/>
      </a:lt2>
      <a:accent1>
        <a:srgbClr val="FDB913"/>
      </a:accent1>
      <a:accent2>
        <a:srgbClr val="E0821B"/>
      </a:accent2>
      <a:accent3>
        <a:srgbClr val="FFEBC4"/>
      </a:accent3>
      <a:accent4>
        <a:srgbClr val="FFD990"/>
      </a:accent4>
      <a:accent5>
        <a:srgbClr val="879197"/>
      </a:accent5>
      <a:accent6>
        <a:srgbClr val="58646C"/>
      </a:accent6>
      <a:hlink>
        <a:srgbClr val="548DD4"/>
      </a:hlink>
      <a:folHlink>
        <a:srgbClr val="800080"/>
      </a:folHlink>
    </a:clrScheme>
    <a:fontScheme name="Sida_Blugree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da_Blugreen 1">
        <a:dk1>
          <a:srgbClr val="000000"/>
        </a:dk1>
        <a:lt1>
          <a:srgbClr val="FFFFFF"/>
        </a:lt1>
        <a:dk2>
          <a:srgbClr val="61666B"/>
        </a:dk2>
        <a:lt2>
          <a:srgbClr val="AFAA72"/>
        </a:lt2>
        <a:accent1>
          <a:srgbClr val="AAB123"/>
        </a:accent1>
        <a:accent2>
          <a:srgbClr val="954A81"/>
        </a:accent2>
        <a:accent3>
          <a:srgbClr val="FFFFFF"/>
        </a:accent3>
        <a:accent4>
          <a:srgbClr val="000000"/>
        </a:accent4>
        <a:accent5>
          <a:srgbClr val="D2D5AC"/>
        </a:accent5>
        <a:accent6>
          <a:srgbClr val="874274"/>
        </a:accent6>
        <a:hlink>
          <a:srgbClr val="CA831B"/>
        </a:hlink>
        <a:folHlink>
          <a:srgbClr val="008F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Sida 7">
  <a:themeElements>
    <a:clrScheme name="Sida Powerpoint mall_V6 1">
      <a:dk1>
        <a:srgbClr val="000000"/>
      </a:dk1>
      <a:lt1>
        <a:srgbClr val="FFFFFF"/>
      </a:lt1>
      <a:dk2>
        <a:srgbClr val="61666B"/>
      </a:dk2>
      <a:lt2>
        <a:srgbClr val="954A81"/>
      </a:lt2>
      <a:accent1>
        <a:srgbClr val="AAB123"/>
      </a:accent1>
      <a:accent2>
        <a:srgbClr val="CA831B"/>
      </a:accent2>
      <a:accent3>
        <a:srgbClr val="FFFFFF"/>
      </a:accent3>
      <a:accent4>
        <a:srgbClr val="000000"/>
      </a:accent4>
      <a:accent5>
        <a:srgbClr val="D2D5AC"/>
      </a:accent5>
      <a:accent6>
        <a:srgbClr val="B77617"/>
      </a:accent6>
      <a:hlink>
        <a:srgbClr val="008FAC"/>
      </a:hlink>
      <a:folHlink>
        <a:srgbClr val="AFAA72"/>
      </a:folHlink>
    </a:clrScheme>
    <a:fontScheme name="Sida_Blugree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da_Blugreen 1">
        <a:dk1>
          <a:srgbClr val="000000"/>
        </a:dk1>
        <a:lt1>
          <a:srgbClr val="FFFFFF"/>
        </a:lt1>
        <a:dk2>
          <a:srgbClr val="61666B"/>
        </a:dk2>
        <a:lt2>
          <a:srgbClr val="AFAA72"/>
        </a:lt2>
        <a:accent1>
          <a:srgbClr val="AAB123"/>
        </a:accent1>
        <a:accent2>
          <a:srgbClr val="954A81"/>
        </a:accent2>
        <a:accent3>
          <a:srgbClr val="FFFFFF"/>
        </a:accent3>
        <a:accent4>
          <a:srgbClr val="000000"/>
        </a:accent4>
        <a:accent5>
          <a:srgbClr val="D2D5AC"/>
        </a:accent5>
        <a:accent6>
          <a:srgbClr val="874274"/>
        </a:accent6>
        <a:hlink>
          <a:srgbClr val="CA831B"/>
        </a:hlink>
        <a:folHlink>
          <a:srgbClr val="008F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Props1.xml><?xml version="1.0" encoding="utf-8"?>
<ds:datastoreItem xmlns:ds="http://schemas.openxmlformats.org/officeDocument/2006/customXml" ds:itemID="{4CA1BCCE-621E-4705-B854-8610EB728D93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365</Words>
  <Application>Microsoft Macintosh PowerPoint</Application>
  <PresentationFormat>On-screen Show (4:3)</PresentationFormat>
  <Paragraphs>118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Blank</vt:lpstr>
      <vt:lpstr>Sida_3</vt:lpstr>
      <vt:lpstr>Sida_4</vt:lpstr>
      <vt:lpstr>Sida_5</vt:lpstr>
      <vt:lpstr>Sida 6</vt:lpstr>
      <vt:lpstr>Sida 7</vt:lpstr>
      <vt:lpstr>Retirement in Europe  Annika Sundén  Presentation at 16th Annual Meeting of the Retirement Research Consortium  “Social Security and the Retirement Income System”  August 8, 2014</vt:lpstr>
      <vt:lpstr>Retirement age is increasing in many  countries</vt:lpstr>
      <vt:lpstr>Later retirement necessary to maintain level of benefits in Sweden</vt:lpstr>
      <vt:lpstr>PowerPoint Presentation</vt:lpstr>
      <vt:lpstr>Fewer claim benefits at 65 in Sweden</vt:lpstr>
      <vt:lpstr>Workers leave the labor force later in the Nordic countries</vt:lpstr>
      <vt:lpstr>And in the EU. But still below retirement age </vt:lpstr>
      <vt:lpstr>More older people are working but differences among countries remain</vt:lpstr>
      <vt:lpstr>Less focus on labor demand</vt:lpstr>
      <vt:lpstr>Conclusions</vt:lpstr>
    </vt:vector>
  </TitlesOfParts>
  <Company>Sida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Lathund ”att byta färgschema”</dc:title>
  <dc:creator>Annika Sundén</dc:creator>
  <cp:lastModifiedBy>Amy Grzybowski</cp:lastModifiedBy>
  <cp:revision>98</cp:revision>
  <cp:lastPrinted>2014-08-05T15:24:21Z</cp:lastPrinted>
  <dcterms:created xsi:type="dcterms:W3CDTF">2014-03-18T10:41:16Z</dcterms:created>
  <dcterms:modified xsi:type="dcterms:W3CDTF">2014-08-07T20:10:36Z</dcterms:modified>
</cp:coreProperties>
</file>