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871EA-F09C-4871-9799-7DBC495F9A7D}" type="datetimeFigureOut">
              <a:rPr lang="en-US" smtClean="0"/>
              <a:t>8/6/14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037B9-1645-466E-9F13-D92BF57B4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8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DC9C-C3FE-45B8-818A-6D5E9A052067}" type="datetime1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72B-A0B9-45CB-8702-EFABF9B9B911}" type="datetime1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8F6F-AF8D-4F18-8E10-BCADF165CE54}" type="datetime1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08C1-2CB4-48CA-A403-2DB52935D283}" type="datetime1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529C-CAD7-4B43-9DAE-6F36C2A9035D}" type="datetime1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047-91D7-4DC7-B403-403BC907D582}" type="datetime1">
              <a:rPr lang="en-US" smtClean="0"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F6E3-7958-414C-AECA-7F9E98D3D6DB}" type="datetime1">
              <a:rPr lang="en-US" smtClean="0"/>
              <a:t>8/6/14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9B00-FB92-489A-8BD0-92DFBA433991}" type="datetime1">
              <a:rPr lang="en-US" smtClean="0"/>
              <a:t>8/6/14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2EE3-67AA-44D9-A866-A020B0F96998}" type="datetime1">
              <a:rPr lang="en-US" smtClean="0"/>
              <a:t>8/6/14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AC52-AD1C-4907-97FC-03965A7BDC35}" type="datetime1">
              <a:rPr lang="en-US" smtClean="0"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74DA-5B44-4F8B-8C43-102832F9A69B}" type="datetime1">
              <a:rPr lang="en-US" smtClean="0"/>
              <a:t>8/6/14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EF94F8F-7DD5-439F-ABF5-25CD7455DEA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2E5041B-1B3E-4CB7-AA46-64E58E958859}" type="datetime1">
              <a:rPr lang="en-US" smtClean="0"/>
              <a:t>8/6/14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458200" cy="3222625"/>
          </a:xfrm>
        </p:spPr>
        <p:txBody>
          <a:bodyPr>
            <a:normAutofit fontScale="90000"/>
          </a:bodyPr>
          <a:lstStyle/>
          <a:p>
            <a:r>
              <a:rPr lang="en-US" sz="6200" dirty="0" smtClean="0"/>
              <a:t>Does Social Security Continue to Favor Couples?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        by </a:t>
            </a:r>
            <a:r>
              <a:rPr lang="en-US" sz="3600" dirty="0" err="1" smtClean="0"/>
              <a:t>Karamcheva</a:t>
            </a:r>
            <a:r>
              <a:rPr lang="en-US" sz="3600" dirty="0" smtClean="0"/>
              <a:t>, Wu and </a:t>
            </a:r>
            <a:r>
              <a:rPr lang="en-US" sz="3600" dirty="0" err="1" smtClean="0"/>
              <a:t>Munnell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6461760" cy="106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lt"/>
              </a:rPr>
              <a:t>Discussion by Jeffrey R. Brown</a:t>
            </a:r>
          </a:p>
          <a:p>
            <a:r>
              <a:rPr lang="en-US" sz="3600" dirty="0" smtClean="0">
                <a:latin typeface="+mj-lt"/>
              </a:rPr>
              <a:t>University of Illinois and NBER</a:t>
            </a:r>
          </a:p>
          <a:p>
            <a:r>
              <a:rPr lang="en-US" sz="3600" dirty="0" smtClean="0">
                <a:latin typeface="+mj-lt"/>
              </a:rPr>
              <a:t>2014 RRC Meeting</a:t>
            </a:r>
            <a:endParaRPr lang="en-US" sz="36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6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Long-standing interest among academics and policy makers regarding the extent to which OASI redistributes</a:t>
            </a:r>
          </a:p>
          <a:p>
            <a:endParaRPr lang="en-US" sz="1100" dirty="0" smtClean="0"/>
          </a:p>
          <a:p>
            <a:r>
              <a:rPr lang="en-US" dirty="0" smtClean="0"/>
              <a:t>Early 2000’s </a:t>
            </a:r>
            <a:r>
              <a:rPr lang="en-US" dirty="0" smtClean="0">
                <a:sym typeface="Wingdings" panose="05000000000000000000" pitchFamily="2" charset="2"/>
              </a:rPr>
              <a:t> flurry of high quality papers (by many people in this room) highlighting the complexity of the question</a:t>
            </a:r>
          </a:p>
          <a:p>
            <a:endParaRPr lang="en-US" sz="11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Three very important measurement issues: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Lifetime vs. annual income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Differential life expectancy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Household vs. individual income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Low income person part of high income couple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Spousal benefit calculations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Actual vs. potential income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Treating labor force </a:t>
            </a:r>
            <a:r>
              <a:rPr lang="en-US" u="sng" dirty="0" smtClean="0">
                <a:sym typeface="Wingdings" panose="05000000000000000000" pitchFamily="2" charset="2"/>
              </a:rPr>
              <a:t>non</a:t>
            </a:r>
            <a:r>
              <a:rPr lang="en-US" dirty="0" smtClean="0">
                <a:sym typeface="Wingdings" panose="05000000000000000000" pitchFamily="2" charset="2"/>
              </a:rPr>
              <a:t>-participation as a </a:t>
            </a:r>
            <a:r>
              <a:rPr lang="en-US" i="1" dirty="0" smtClean="0">
                <a:sym typeface="Wingdings" panose="05000000000000000000" pitchFamily="2" charset="2"/>
              </a:rPr>
              <a:t>choice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2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Simplified Summary of Prior Research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It is obvious that non-linear PIA formula redistributes from high to low income individuals in cross-section</a:t>
            </a:r>
          </a:p>
          <a:p>
            <a:endParaRPr lang="en-US" sz="900" dirty="0" smtClean="0"/>
          </a:p>
          <a:p>
            <a:r>
              <a:rPr lang="en-US" dirty="0" err="1" smtClean="0"/>
              <a:t>ISpousal</a:t>
            </a:r>
            <a:r>
              <a:rPr lang="en-US" dirty="0" smtClean="0"/>
              <a:t> and survivor benefits lead to redistribution from singles and two-earner couples to single-earner couples</a:t>
            </a:r>
          </a:p>
          <a:p>
            <a:endParaRPr lang="en-US" sz="900" dirty="0" smtClean="0"/>
          </a:p>
          <a:p>
            <a:r>
              <a:rPr lang="en-US" dirty="0" smtClean="0"/>
              <a:t>But redistribution is substantially less well-targeted (and maybe non-existent) when consider more expansive measures</a:t>
            </a:r>
          </a:p>
          <a:p>
            <a:pPr lvl="1"/>
            <a:r>
              <a:rPr lang="en-US" dirty="0" smtClean="0"/>
              <a:t>Lifetime</a:t>
            </a:r>
          </a:p>
          <a:p>
            <a:pPr lvl="1"/>
            <a:r>
              <a:rPr lang="en-US" dirty="0" smtClean="0"/>
              <a:t>Household</a:t>
            </a:r>
          </a:p>
          <a:p>
            <a:pPr lvl="1"/>
            <a:r>
              <a:rPr lang="en-US" dirty="0" smtClean="0"/>
              <a:t>Potential income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1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KWM’s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Recognizes the </a:t>
            </a:r>
            <a:r>
              <a:rPr lang="en-US" u="sng" dirty="0" smtClean="0"/>
              <a:t>very</a:t>
            </a:r>
            <a:r>
              <a:rPr lang="en-US" dirty="0" smtClean="0"/>
              <a:t> substantial trends in female labor force participation </a:t>
            </a:r>
          </a:p>
          <a:p>
            <a:pPr lvl="1"/>
            <a:r>
              <a:rPr lang="en-US" dirty="0" smtClean="0"/>
              <a:t>Early Depression babies </a:t>
            </a:r>
            <a:r>
              <a:rPr lang="en-US" dirty="0" smtClean="0">
                <a:sym typeface="Wingdings" panose="05000000000000000000" pitchFamily="2" charset="2"/>
              </a:rPr>
              <a:t> 37% LFP at ages 24-35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Generation X  73% LFP at age 24-35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And marital status among 55-64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70% of Depression babies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56% of those born in late 1960s (projected)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They show that the first of these (female LFP) matters </a:t>
            </a:r>
            <a:r>
              <a:rPr lang="en-US" b="1" i="1" u="sng" dirty="0" smtClean="0">
                <a:sym typeface="Wingdings" panose="05000000000000000000" pitchFamily="2" charset="2"/>
              </a:rPr>
              <a:t>a lot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second matters, but less 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8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KWM Methods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010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draft is still a work in progress</a:t>
            </a:r>
          </a:p>
          <a:p>
            <a:r>
              <a:rPr lang="en-US" dirty="0" smtClean="0"/>
              <a:t>But research plan is </a:t>
            </a:r>
            <a:r>
              <a:rPr lang="en-US" i="1" u="sng" dirty="0" smtClean="0"/>
              <a:t>very</a:t>
            </a:r>
            <a:r>
              <a:rPr lang="en-US" dirty="0" smtClean="0"/>
              <a:t> well designed &amp; builds on prior literature</a:t>
            </a:r>
          </a:p>
          <a:p>
            <a:r>
              <a:rPr lang="en-US" dirty="0" smtClean="0"/>
              <a:t>KWM do out of sample validation of MINT by using HRS with matched SS earnings records</a:t>
            </a:r>
          </a:p>
          <a:p>
            <a:r>
              <a:rPr lang="en-US" dirty="0" smtClean="0"/>
              <a:t>KWM consider four measures of redistribution from prior literature</a:t>
            </a:r>
          </a:p>
          <a:p>
            <a:pPr lvl="1"/>
            <a:r>
              <a:rPr lang="en-US" dirty="0" smtClean="0"/>
              <a:t>Benefit / tax ratio</a:t>
            </a:r>
          </a:p>
          <a:p>
            <a:pPr lvl="1"/>
            <a:r>
              <a:rPr lang="en-US" dirty="0" smtClean="0"/>
              <a:t>Lifetime net tax rate</a:t>
            </a:r>
          </a:p>
          <a:p>
            <a:pPr lvl="1"/>
            <a:r>
              <a:rPr lang="en-US" dirty="0" smtClean="0"/>
              <a:t>Share with negative tax rate / positive transfers</a:t>
            </a:r>
          </a:p>
          <a:p>
            <a:pPr lvl="1"/>
            <a:r>
              <a:rPr lang="en-US" dirty="0" smtClean="0"/>
              <a:t>Effective progression (change in Gini coefficient)</a:t>
            </a:r>
          </a:p>
          <a:p>
            <a:r>
              <a:rPr lang="en-US" dirty="0" smtClean="0"/>
              <a:t>KWM make good use of Oaxaca-Blinder decomposition to understand drivers of changes over time</a:t>
            </a:r>
          </a:p>
          <a:p>
            <a:r>
              <a:rPr lang="en-US" dirty="0" smtClean="0"/>
              <a:t>Lots of sensitivity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sz="4400" dirty="0" smtClean="0"/>
              <a:t>Three Broad Findings from KWM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individual level, there are still transfers from men to women, but this is decreasing over time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HH level, there are still transfers toward single-earner couples, but less so over time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Decomposition analysis indicates that a majority of the changes across cohorts is explained by increased labor force activity of women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3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Allow Broader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average, KWM are finding important changes across cohorts in measures of “how good of a deal is OASI” for various groups?</a:t>
            </a:r>
          </a:p>
          <a:p>
            <a:pPr lvl="1"/>
            <a:r>
              <a:rPr lang="en-US" dirty="0" smtClean="0"/>
              <a:t>Partly due to financing effects (average deal is getting worse)</a:t>
            </a:r>
          </a:p>
          <a:p>
            <a:pPr lvl="1"/>
            <a:r>
              <a:rPr lang="en-US" dirty="0" smtClean="0"/>
              <a:t>But also changing extent of redistribution within cohorts</a:t>
            </a:r>
            <a:endParaRPr lang="en-US" dirty="0"/>
          </a:p>
          <a:p>
            <a:endParaRPr lang="en-US" sz="900" dirty="0" smtClean="0"/>
          </a:p>
          <a:p>
            <a:r>
              <a:rPr lang="en-US" dirty="0" smtClean="0"/>
              <a:t>Broader question of interest:  How efficiently is Social Security redistributing to those most in need?</a:t>
            </a:r>
          </a:p>
          <a:p>
            <a:pPr lvl="1"/>
            <a:r>
              <a:rPr lang="en-US" dirty="0" smtClean="0"/>
              <a:t>Note: Ability to redistribute on a lifetime basis means that Social Security has an advantage over an annual income tax </a:t>
            </a:r>
          </a:p>
          <a:p>
            <a:pPr lvl="1"/>
            <a:endParaRPr lang="en-US" sz="900" dirty="0"/>
          </a:p>
          <a:p>
            <a:r>
              <a:rPr lang="en-US" dirty="0" smtClean="0"/>
              <a:t>KWM analysis suggests reasons to be concerned about trends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7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Widows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971800"/>
            <a:ext cx="7620000" cy="357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486400" y="3243943"/>
            <a:ext cx="1752600" cy="3352800"/>
          </a:xfrm>
          <a:prstGeom prst="ellipse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152400" y="13716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Widows still have highest tax/benefit ratio, but much less so than in past.  Should we be worried about this?  Or, with rising female LFP will widows be less vulnerable in the future?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8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Policy Implications &amp; Next Steps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Social Security’s treatment of spouses is becoming increasingly anachronistic as female labor force attachment increases</a:t>
            </a:r>
          </a:p>
          <a:p>
            <a:endParaRPr lang="en-US" sz="1300" dirty="0" smtClean="0"/>
          </a:p>
          <a:p>
            <a:r>
              <a:rPr lang="en-US" dirty="0" smtClean="0"/>
              <a:t>If we were designing a system from scratch, what might we do?</a:t>
            </a:r>
          </a:p>
          <a:p>
            <a:pPr lvl="1"/>
            <a:r>
              <a:rPr lang="en-US" dirty="0" smtClean="0"/>
              <a:t>Earnings sharing between spouses?</a:t>
            </a:r>
          </a:p>
          <a:p>
            <a:pPr lvl="1"/>
            <a:r>
              <a:rPr lang="en-US" dirty="0" smtClean="0"/>
              <a:t>Earnings credit for stay-at-home parents?</a:t>
            </a:r>
          </a:p>
          <a:p>
            <a:pPr lvl="1"/>
            <a:r>
              <a:rPr lang="en-US" dirty="0" smtClean="0"/>
              <a:t>Minimum HH benefits to better address poverty?</a:t>
            </a:r>
          </a:p>
          <a:p>
            <a:endParaRPr lang="en-US" sz="1200" dirty="0" smtClean="0"/>
          </a:p>
          <a:p>
            <a:r>
              <a:rPr lang="en-US" dirty="0" smtClean="0"/>
              <a:t>Less revolutionary are proposals to at least better target existing spousal benefits</a:t>
            </a:r>
          </a:p>
          <a:p>
            <a:pPr lvl="1"/>
            <a:r>
              <a:rPr lang="en-US" dirty="0" smtClean="0"/>
              <a:t>E.g., cap spousal benefit at ½ the median PIA to limit transfers to high-income single earner couples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Authors have developed a good toolkit, and they should use it to examine distributional implications of these and other policy ideas in future RRC-funded research!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4F8F-7DD5-439F-ABF5-25CD7455DE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29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142</TotalTime>
  <Words>675</Words>
  <Application>Microsoft Macintosh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Does Social Security Continue to Favor Couples?         by Karamcheva, Wu and Munnell </vt:lpstr>
      <vt:lpstr>Background</vt:lpstr>
      <vt:lpstr>Simplified Summary of Prior Research</vt:lpstr>
      <vt:lpstr>KWM’s Contribution</vt:lpstr>
      <vt:lpstr>KWM Methods</vt:lpstr>
      <vt:lpstr>Three Broad Findings from KWM</vt:lpstr>
      <vt:lpstr>Tools Allow Broader Questions</vt:lpstr>
      <vt:lpstr>Treatment of Widows</vt:lpstr>
      <vt:lpstr>Policy Implications &amp; Next Steps</vt:lpstr>
    </vt:vector>
  </TitlesOfParts>
  <Company>University of Illinois - College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Social Security Continue to Favor Couples? Karamcheva, Wu and Munnell</dc:title>
  <dc:creator>Brown, Jeffrey R</dc:creator>
  <cp:lastModifiedBy>Amy Grzybowski</cp:lastModifiedBy>
  <cp:revision>11</cp:revision>
  <dcterms:created xsi:type="dcterms:W3CDTF">2014-08-02T00:07:03Z</dcterms:created>
  <dcterms:modified xsi:type="dcterms:W3CDTF">2014-08-07T02:39:37Z</dcterms:modified>
</cp:coreProperties>
</file>