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8" r:id="rId3"/>
    <p:sldId id="260" r:id="rId4"/>
    <p:sldId id="261" r:id="rId5"/>
    <p:sldId id="269" r:id="rId6"/>
    <p:sldId id="257" r:id="rId7"/>
    <p:sldId id="264" r:id="rId8"/>
    <p:sldId id="263" r:id="rId9"/>
    <p:sldId id="265" r:id="rId10"/>
    <p:sldId id="270" r:id="rId11"/>
    <p:sldId id="262" r:id="rId12"/>
    <p:sldId id="266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208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B2A05-11AC-41E4-84AD-B0EA23B8364B}" type="datetimeFigureOut">
              <a:rPr lang="en-US" smtClean="0"/>
              <a:t>8/8/14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C0C39-2DE7-461C-9AE9-A187F6B59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620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894648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8E1D59-05DB-40BE-ABA9-52E468B94F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227980" y="4347378"/>
            <a:ext cx="6178714" cy="4110276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z="800" dirty="0"/>
          </a:p>
          <a:p>
            <a:pPr marL="0" lvl="1">
              <a:spcBef>
                <a:spcPct val="0"/>
              </a:spcBef>
            </a:pPr>
            <a:endParaRPr lang="en-US" sz="800" dirty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6CEEF7-DCEA-4EE9-B1D0-C713127C2D4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85B6F-DE0D-4004-8C5B-EBF965B2AEA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E3B6-D0D6-4DE4-88A3-830D7B59A7E6}" type="datetimeFigureOut">
              <a:rPr lang="en-US" smtClean="0"/>
              <a:t>8/8/14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0B3AC-E575-483C-80E7-D5E96A3BA7D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E3B6-D0D6-4DE4-88A3-830D7B59A7E6}" type="datetimeFigureOut">
              <a:rPr lang="en-US" smtClean="0"/>
              <a:t>8/8/14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0B3AC-E575-483C-80E7-D5E96A3BA7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E3B6-D0D6-4DE4-88A3-830D7B59A7E6}" type="datetimeFigureOut">
              <a:rPr lang="en-US" smtClean="0"/>
              <a:t>8/8/14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0B3AC-E575-483C-80E7-D5E96A3BA7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E3B6-D0D6-4DE4-88A3-830D7B59A7E6}" type="datetimeFigureOut">
              <a:rPr lang="en-US" smtClean="0"/>
              <a:t>8/8/14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0B3AC-E575-483C-80E7-D5E96A3BA7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E3B6-D0D6-4DE4-88A3-830D7B59A7E6}" type="datetimeFigureOut">
              <a:rPr lang="en-US" smtClean="0"/>
              <a:t>8/8/14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0B3AC-E575-483C-80E7-D5E96A3BA7D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E3B6-D0D6-4DE4-88A3-830D7B59A7E6}" type="datetimeFigureOut">
              <a:rPr lang="en-US" smtClean="0"/>
              <a:t>8/8/14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0B3AC-E575-483C-80E7-D5E96A3BA7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E3B6-D0D6-4DE4-88A3-830D7B59A7E6}" type="datetimeFigureOut">
              <a:rPr lang="en-US" smtClean="0"/>
              <a:t>8/8/14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0B3AC-E575-483C-80E7-D5E96A3BA7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E3B6-D0D6-4DE4-88A3-830D7B59A7E6}" type="datetimeFigureOut">
              <a:rPr lang="en-US" smtClean="0"/>
              <a:t>8/8/14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0B3AC-E575-483C-80E7-D5E96A3BA7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E3B6-D0D6-4DE4-88A3-830D7B59A7E6}" type="datetimeFigureOut">
              <a:rPr lang="en-US" smtClean="0"/>
              <a:t>8/8/14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0B3AC-E575-483C-80E7-D5E96A3BA7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E3B6-D0D6-4DE4-88A3-830D7B59A7E6}" type="datetimeFigureOut">
              <a:rPr lang="en-US" smtClean="0"/>
              <a:t>8/8/14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0B3AC-E575-483C-80E7-D5E96A3BA7D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92BE3B6-D0D6-4DE4-88A3-830D7B59A7E6}" type="datetimeFigureOut">
              <a:rPr lang="en-US" smtClean="0"/>
              <a:t>8/8/14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930B3AC-E575-483C-80E7-D5E96A3BA7D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92BE3B6-D0D6-4DE4-88A3-830D7B59A7E6}" type="datetimeFigureOut">
              <a:rPr lang="en-US" smtClean="0"/>
              <a:t>8/8/14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930B3AC-E575-483C-80E7-D5E96A3BA7D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Comment: Does Working Longer Make You Happy?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257800"/>
            <a:ext cx="8077200" cy="149961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John W. R. Phillips</a:t>
            </a:r>
          </a:p>
          <a:p>
            <a:r>
              <a:rPr lang="en-US" dirty="0" smtClean="0"/>
              <a:t>National Institute on Aging</a:t>
            </a:r>
          </a:p>
          <a:p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Annual Meeting of the Retirement Research Consortium</a:t>
            </a:r>
          </a:p>
          <a:p>
            <a:r>
              <a:rPr lang="en-US" dirty="0" smtClean="0"/>
              <a:t>August 7-8, 2014</a:t>
            </a:r>
          </a:p>
          <a:p>
            <a:r>
              <a:rPr lang="en-US" dirty="0" smtClean="0"/>
              <a:t>Comments do not necessarily reflect the views of the federal government.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228601"/>
            <a:ext cx="3891299" cy="2915764"/>
          </a:xfrm>
          <a:prstGeom prst="rect">
            <a:avLst/>
          </a:prstGeom>
        </p:spPr>
      </p:pic>
      <p:pic>
        <p:nvPicPr>
          <p:cNvPr id="5" name="Picture 2" descr="C:\Users\phillipj\Desktop\Chesser-cats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19683"/>
            <a:ext cx="340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8965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Experience-Based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Instruct respondent </a:t>
            </a:r>
            <a:r>
              <a:rPr lang="en-US" dirty="0"/>
              <a:t> </a:t>
            </a:r>
            <a:r>
              <a:rPr lang="en-US" dirty="0" smtClean="0"/>
              <a:t>to focus on activities </a:t>
            </a:r>
          </a:p>
          <a:p>
            <a:endParaRPr lang="en-US" dirty="0" smtClean="0"/>
          </a:p>
          <a:p>
            <a:r>
              <a:rPr lang="en-US" dirty="0"/>
              <a:t>How did you feel when you were working or </a:t>
            </a:r>
            <a:r>
              <a:rPr lang="en-US" dirty="0" smtClean="0"/>
              <a:t>volunteering?</a:t>
            </a:r>
          </a:p>
          <a:p>
            <a:pPr lvl="1"/>
            <a:r>
              <a:rPr lang="en-US" dirty="0" smtClean="0"/>
              <a:t>Happy?</a:t>
            </a:r>
          </a:p>
          <a:p>
            <a:pPr lvl="1"/>
            <a:r>
              <a:rPr lang="en-US" dirty="0" smtClean="0"/>
              <a:t>Frustrated?</a:t>
            </a:r>
          </a:p>
          <a:p>
            <a:pPr lvl="1"/>
            <a:r>
              <a:rPr lang="en-US" dirty="0" smtClean="0"/>
              <a:t>Bored?</a:t>
            </a:r>
          </a:p>
          <a:p>
            <a:pPr lvl="1"/>
            <a:r>
              <a:rPr lang="en-US" dirty="0" smtClean="0"/>
              <a:t>Pain?</a:t>
            </a:r>
          </a:p>
          <a:p>
            <a:pPr lvl="1"/>
            <a:r>
              <a:rPr lang="en-US" dirty="0" smtClean="0"/>
              <a:t>Interested?</a:t>
            </a:r>
          </a:p>
          <a:p>
            <a:pPr lvl="1"/>
            <a:r>
              <a:rPr lang="en-US" dirty="0" smtClean="0"/>
              <a:t>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866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2033" y="1524000"/>
            <a:ext cx="5491499" cy="4114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sz="3200" dirty="0"/>
              <a:t>Annual income tracks evaluative well-being; little impact on experienced well-being over $75,000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979765"/>
            <a:ext cx="8356052" cy="778933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sz="1500" dirty="0" err="1" smtClean="0"/>
              <a:t>Kahneman</a:t>
            </a:r>
            <a:r>
              <a:rPr lang="en-US" sz="1500" dirty="0" smtClean="0"/>
              <a:t>, D. &amp; Deaton, A.  High income improves evaluation of life but not emotional well-being. </a:t>
            </a:r>
            <a:r>
              <a:rPr lang="en-US" sz="1500" u="sng" dirty="0" smtClean="0"/>
              <a:t>PNAS</a:t>
            </a:r>
            <a:r>
              <a:rPr lang="en-US" sz="1500" dirty="0" smtClean="0"/>
              <a:t>, 2010.</a:t>
            </a:r>
          </a:p>
          <a:p>
            <a:pPr>
              <a:buFont typeface="Arial"/>
              <a:buAutoNum type="arabicPeriod"/>
            </a:pPr>
            <a:endParaRPr lang="en-US" sz="1000" dirty="0" smtClean="0"/>
          </a:p>
          <a:p>
            <a:pPr>
              <a:buNone/>
            </a:pPr>
            <a:endParaRPr lang="en-US" sz="10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144780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563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Does 71 Year-Old Roger Work?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153400" cy="4168409"/>
          </a:xfrm>
        </p:spPr>
        <p:txBody>
          <a:bodyPr>
            <a:normAutofit/>
          </a:bodyPr>
          <a:lstStyle/>
          <a:p>
            <a:r>
              <a:rPr lang="en-US" dirty="0"/>
              <a:t>“I just realized that in order to have a sense of well-being, I needed to be </a:t>
            </a:r>
            <a:r>
              <a:rPr lang="en-US" b="1" i="1" dirty="0"/>
              <a:t>engaged in something that made a difference </a:t>
            </a:r>
            <a:r>
              <a:rPr lang="en-US" dirty="0"/>
              <a:t>to </a:t>
            </a:r>
            <a:r>
              <a:rPr lang="en-US" dirty="0" smtClean="0"/>
              <a:t>people,”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172200"/>
            <a:ext cx="556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Squared Away Blog, “A Short-Lived Retirement”</a:t>
            </a:r>
            <a:endParaRPr lang="en-US" dirty="0"/>
          </a:p>
        </p:txBody>
      </p:sp>
      <p:pic>
        <p:nvPicPr>
          <p:cNvPr id="1026" name="Picture 2" descr="C:\Users\phillipj\Desktop\Chesser-cat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0" y="3657600"/>
            <a:ext cx="340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697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Consider other measures to capture different dimensions of SWB as these may vary importantly over a diverse older population</a:t>
            </a:r>
          </a:p>
          <a:p>
            <a:endParaRPr lang="en-US" dirty="0"/>
          </a:p>
          <a:p>
            <a:r>
              <a:rPr lang="en-US" dirty="0" smtClean="0"/>
              <a:t>Longitudinal transitions (work/retirement) could be very informative</a:t>
            </a:r>
          </a:p>
          <a:p>
            <a:endParaRPr lang="en-US" dirty="0"/>
          </a:p>
          <a:p>
            <a:r>
              <a:rPr lang="en-US" dirty="0" smtClean="0"/>
              <a:t>HRS, ELSA and SHARE all adopted (or are adopting) comparable experience-based measures to compliment evaluative measures</a:t>
            </a:r>
          </a:p>
          <a:p>
            <a:endParaRPr lang="en-US" dirty="0"/>
          </a:p>
          <a:p>
            <a:r>
              <a:rPr lang="en-US" dirty="0" smtClean="0"/>
              <a:t>Can inform </a:t>
            </a:r>
            <a:r>
              <a:rPr lang="en-US" i="1" dirty="0" smtClean="0"/>
              <a:t>about non-economic</a:t>
            </a:r>
            <a:r>
              <a:rPr lang="en-US" dirty="0" smtClean="0"/>
              <a:t> benefits of extending the work life – work keeps people socially engaged  (prevents loneliness/SI) , cognitively engaged (slows ARCD), etc.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803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Longer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Research has examined the factors the are associated with retirement (e.g. wealth, health, pensions/insurance systems)</a:t>
            </a:r>
          </a:p>
          <a:p>
            <a:pPr lvl="1"/>
            <a:endParaRPr lang="en-US" dirty="0"/>
          </a:p>
          <a:p>
            <a:r>
              <a:rPr lang="en-US" dirty="0" smtClean="0"/>
              <a:t>Given improved healthy life expectancy, concerns about savings/pension changes and strain on social insurance systems, working longer seen as a way to improve </a:t>
            </a:r>
            <a:r>
              <a:rPr lang="en-US" b="1" dirty="0" smtClean="0">
                <a:solidFill>
                  <a:schemeClr val="accent1"/>
                </a:solidFill>
              </a:rPr>
              <a:t>economic well-being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What about other dimensions of well-being? How can we tell, overall, how people are doing?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951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Perhaps we should consider more than economic measures…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1524000"/>
            <a:ext cx="8763000" cy="46482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dirty="0">
                <a:latin typeface="+mn-lt"/>
                <a:cs typeface="Arial" charset="0"/>
              </a:rPr>
              <a:t>	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“Gross National Product … counts air pollution, and cigarette advertising, …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It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does not allow for the health of our children, the quality of their education or the joy of their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play… it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measures everything, in short, </a:t>
            </a:r>
            <a:r>
              <a:rPr lang="en-US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except that which makes life worthwhile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.” 							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		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						</a:t>
            </a:r>
            <a:r>
              <a:rPr lang="en-US" sz="3200" b="1" i="1" dirty="0" smtClean="0">
                <a:solidFill>
                  <a:schemeClr val="accent1"/>
                </a:solidFill>
                <a:latin typeface="+mn-lt"/>
                <a:cs typeface="Arial" charset="0"/>
              </a:rPr>
              <a:t>Robert </a:t>
            </a:r>
            <a:r>
              <a:rPr lang="en-US" sz="3200" b="1" i="1" dirty="0">
                <a:solidFill>
                  <a:schemeClr val="accent1"/>
                </a:solidFill>
                <a:latin typeface="+mn-lt"/>
                <a:cs typeface="Arial" charset="0"/>
              </a:rPr>
              <a:t>Kennedy, 1968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en-US" sz="3200" dirty="0">
              <a:latin typeface="+mn-lt"/>
              <a:cs typeface="+mn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44780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1733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Subjective Well-Being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2009 </a:t>
            </a:r>
            <a:r>
              <a:rPr lang="en-US" b="1" dirty="0" smtClean="0">
                <a:solidFill>
                  <a:srgbClr val="FFC000"/>
                </a:solidFill>
              </a:rPr>
              <a:t>Commission </a:t>
            </a:r>
            <a:r>
              <a:rPr lang="en-US" b="1" dirty="0">
                <a:solidFill>
                  <a:srgbClr val="FFC000"/>
                </a:solidFill>
              </a:rPr>
              <a:t>on the Measurement of Economic Performance and Social </a:t>
            </a:r>
            <a:r>
              <a:rPr lang="en-US" b="1" dirty="0" smtClean="0">
                <a:solidFill>
                  <a:srgbClr val="FFC000"/>
                </a:solidFill>
              </a:rPr>
              <a:t>Progress</a:t>
            </a:r>
          </a:p>
          <a:p>
            <a:pPr lvl="1"/>
            <a:r>
              <a:rPr lang="en-US" dirty="0" smtClean="0"/>
              <a:t>Governments should measure well-being to assess societal progress because market-based measures do not capture life quality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FFC000"/>
                </a:solidFill>
              </a:rPr>
              <a:t>2013 National Research Council Study on Subjective Well-Being</a:t>
            </a:r>
          </a:p>
          <a:p>
            <a:pPr lvl="1"/>
            <a:r>
              <a:rPr lang="en-US" dirty="0"/>
              <a:t>SWB measures offer opportunity to improve understanding of factors that contribute to better </a:t>
            </a:r>
            <a:r>
              <a:rPr lang="en-US" dirty="0" smtClean="0"/>
              <a:t>lives</a:t>
            </a:r>
          </a:p>
          <a:p>
            <a:pPr lvl="1"/>
            <a:r>
              <a:rPr lang="en-US" dirty="0" smtClean="0"/>
              <a:t>Assess </a:t>
            </a:r>
            <a:r>
              <a:rPr lang="en-US" dirty="0"/>
              <a:t>the effects of </a:t>
            </a:r>
            <a:r>
              <a:rPr lang="en-US" dirty="0" smtClean="0"/>
              <a:t>events/policies </a:t>
            </a:r>
            <a:r>
              <a:rPr lang="en-US" dirty="0"/>
              <a:t>without explicitly asking people to focus their attention on </a:t>
            </a:r>
            <a:r>
              <a:rPr lang="en-US" dirty="0" smtClean="0"/>
              <a:t>them </a:t>
            </a:r>
          </a:p>
          <a:p>
            <a:endParaRPr lang="en-US" dirty="0" smtClean="0"/>
          </a:p>
          <a:p>
            <a:r>
              <a:rPr lang="en-US" dirty="0" smtClean="0"/>
              <a:t>More surveys now include some measure of SWB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961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SWB Measures Related to Health and Economic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Positive Affect Predicts</a:t>
            </a:r>
          </a:p>
          <a:p>
            <a:pPr lvl="1"/>
            <a:r>
              <a:rPr lang="en-US" dirty="0" smtClean="0"/>
              <a:t>Reduced mortality</a:t>
            </a:r>
          </a:p>
          <a:p>
            <a:pPr lvl="1"/>
            <a:r>
              <a:rPr lang="en-US" dirty="0" smtClean="0"/>
              <a:t>Maintenance </a:t>
            </a:r>
            <a:r>
              <a:rPr lang="en-US" dirty="0"/>
              <a:t>of physical activity over </a:t>
            </a:r>
            <a:r>
              <a:rPr lang="en-US" dirty="0" smtClean="0"/>
              <a:t>time</a:t>
            </a:r>
            <a:endParaRPr lang="en-US" dirty="0"/>
          </a:p>
          <a:p>
            <a:pPr lvl="1"/>
            <a:r>
              <a:rPr lang="en-US" dirty="0" smtClean="0"/>
              <a:t>Stroke recovery</a:t>
            </a:r>
          </a:p>
          <a:p>
            <a:pPr lvl="1"/>
            <a:r>
              <a:rPr lang="en-US" dirty="0" smtClean="0"/>
              <a:t>Onset </a:t>
            </a:r>
            <a:r>
              <a:rPr lang="en-US" dirty="0"/>
              <a:t>of </a:t>
            </a:r>
            <a:r>
              <a:rPr lang="en-US" dirty="0" smtClean="0"/>
              <a:t>frailty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Income </a:t>
            </a:r>
            <a:r>
              <a:rPr lang="en-US" dirty="0"/>
              <a:t>and unemployment </a:t>
            </a:r>
            <a:r>
              <a:rPr lang="en-US" dirty="0" smtClean="0"/>
              <a:t>are two </a:t>
            </a:r>
            <a:r>
              <a:rPr lang="en-US" dirty="0"/>
              <a:t>of the most important and reliable determinants of </a:t>
            </a:r>
            <a:r>
              <a:rPr lang="en-US" dirty="0" smtClean="0"/>
              <a:t>SWB</a:t>
            </a:r>
          </a:p>
          <a:p>
            <a:pPr lvl="1"/>
            <a:r>
              <a:rPr lang="en-US" dirty="0" smtClean="0"/>
              <a:t>Unemployment </a:t>
            </a:r>
            <a:r>
              <a:rPr lang="en-US" dirty="0"/>
              <a:t>exerts a larger negative influence </a:t>
            </a:r>
            <a:r>
              <a:rPr lang="en-US" dirty="0" smtClean="0"/>
              <a:t>than the </a:t>
            </a:r>
            <a:r>
              <a:rPr lang="en-US" dirty="0"/>
              <a:t>associated reduction in income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Importantly, SWB has shown people don’t like commuting with their bosses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266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Contribution of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methods to address challenges identifying impact of retirement on SWB</a:t>
            </a:r>
          </a:p>
          <a:p>
            <a:pPr lvl="1"/>
            <a:r>
              <a:rPr lang="en-US" dirty="0" smtClean="0"/>
              <a:t>SEM of retirement, income, SWB</a:t>
            </a:r>
          </a:p>
          <a:p>
            <a:pPr lvl="1"/>
            <a:r>
              <a:rPr lang="en-US" dirty="0" smtClean="0"/>
              <a:t>Cross-national pension variation as IV</a:t>
            </a:r>
          </a:p>
          <a:p>
            <a:pPr lvl="1"/>
            <a:endParaRPr lang="en-US" dirty="0"/>
          </a:p>
          <a:p>
            <a:r>
              <a:rPr lang="en-US" dirty="0" smtClean="0"/>
              <a:t>Use comparable measures from HRS and SHARE: </a:t>
            </a:r>
            <a:r>
              <a:rPr lang="en-US" b="1" dirty="0" smtClean="0">
                <a:solidFill>
                  <a:schemeClr val="accent1"/>
                </a:solidFill>
              </a:rPr>
              <a:t>life satisfaction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chemeClr val="accent1"/>
                </a:solidFill>
              </a:rPr>
              <a:t>depression</a:t>
            </a:r>
          </a:p>
          <a:p>
            <a:endParaRPr lang="en-US" dirty="0"/>
          </a:p>
          <a:p>
            <a:r>
              <a:rPr lang="en-US" dirty="0" smtClean="0"/>
              <a:t>Find </a:t>
            </a:r>
            <a:r>
              <a:rPr lang="en-US" b="1" dirty="0" smtClean="0">
                <a:solidFill>
                  <a:schemeClr val="accent1"/>
                </a:solidFill>
              </a:rPr>
              <a:t>retirement</a:t>
            </a:r>
            <a:r>
              <a:rPr lang="en-US" dirty="0" smtClean="0"/>
              <a:t> has a positive effect on </a:t>
            </a:r>
            <a:r>
              <a:rPr lang="en-US" b="1" dirty="0">
                <a:solidFill>
                  <a:schemeClr val="accent1"/>
                </a:solidFill>
              </a:rPr>
              <a:t>life satisfaction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418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There Are Other Measures of Well-Being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sz="2800" b="1" dirty="0" smtClean="0"/>
              <a:t>Evaluative </a:t>
            </a:r>
            <a:r>
              <a:rPr lang="en-US" sz="2800" b="1" dirty="0"/>
              <a:t>well-being:</a:t>
            </a:r>
            <a:r>
              <a:rPr lang="en-US" sz="2800" dirty="0"/>
              <a:t> </a:t>
            </a:r>
            <a:r>
              <a:rPr lang="en-US" sz="2800" dirty="0" smtClean="0"/>
              <a:t>Global judgments </a:t>
            </a:r>
            <a:r>
              <a:rPr lang="en-US" sz="2800" dirty="0"/>
              <a:t>of </a:t>
            </a:r>
            <a:r>
              <a:rPr lang="en-US" sz="2800" b="1" i="1" dirty="0">
                <a:solidFill>
                  <a:srgbClr val="FFC000"/>
                </a:solidFill>
              </a:rPr>
              <a:t>overall life satisfaction 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dirty="0" smtClean="0"/>
              <a:t>or </a:t>
            </a:r>
            <a:r>
              <a:rPr lang="en-US" sz="2800" i="1" dirty="0" smtClean="0"/>
              <a:t>purposeful engagement/personal growth</a:t>
            </a:r>
            <a:r>
              <a:rPr lang="en-US" sz="2800" dirty="0" smtClean="0"/>
              <a:t> </a:t>
            </a:r>
          </a:p>
          <a:p>
            <a:pPr lvl="1"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800" b="1" dirty="0" smtClean="0"/>
              <a:t>Experienced </a:t>
            </a:r>
            <a:r>
              <a:rPr lang="en-US" sz="2800" b="1" dirty="0"/>
              <a:t>well-being</a:t>
            </a:r>
            <a:r>
              <a:rPr lang="en-US" sz="3000" b="1" dirty="0"/>
              <a:t>: </a:t>
            </a:r>
            <a:r>
              <a:rPr lang="en-US" sz="3000" dirty="0"/>
              <a:t>Reports </a:t>
            </a:r>
            <a:r>
              <a:rPr lang="en-US" sz="2800" dirty="0"/>
              <a:t>of momentary positive and rewarding, or negative and distressing </a:t>
            </a:r>
            <a:r>
              <a:rPr lang="en-US" sz="2800" dirty="0" smtClean="0"/>
              <a:t>states connected to time-use/activities</a:t>
            </a:r>
            <a:endParaRPr lang="en-US" sz="2800" dirty="0"/>
          </a:p>
          <a:p>
            <a:pPr>
              <a:defRPr/>
            </a:pPr>
            <a:endParaRPr lang="en-US" sz="2800" dirty="0"/>
          </a:p>
          <a:p>
            <a:pPr>
              <a:defRPr/>
            </a:pPr>
            <a:endParaRPr lang="en-US" sz="2800" dirty="0" smtClean="0"/>
          </a:p>
          <a:p>
            <a:pPr>
              <a:buNone/>
              <a:defRPr/>
            </a:pPr>
            <a:endParaRPr lang="en-US" sz="30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44780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8917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Measures of Well-Being Capture Different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en-US" dirty="0" smtClean="0"/>
              <a:t>From NRC Report:</a:t>
            </a:r>
          </a:p>
          <a:p>
            <a:endParaRPr lang="en-US" dirty="0" smtClean="0"/>
          </a:p>
          <a:p>
            <a:r>
              <a:rPr lang="en-US" dirty="0" smtClean="0"/>
              <a:t>“Although </a:t>
            </a:r>
            <a:r>
              <a:rPr lang="en-US" dirty="0"/>
              <a:t>life evaluation, positive experience, and negative experience are not completely separable—they correlate to some extent—there is strong evidence that multiple dimensions of SWB coexist. </a:t>
            </a:r>
            <a:r>
              <a:rPr lang="en-US" b="1" dirty="0" err="1">
                <a:solidFill>
                  <a:srgbClr val="FFC000"/>
                </a:solidFill>
              </a:rPr>
              <a:t>ExWB</a:t>
            </a:r>
            <a:r>
              <a:rPr lang="en-US" b="1" dirty="0">
                <a:solidFill>
                  <a:srgbClr val="FFC000"/>
                </a:solidFill>
              </a:rPr>
              <a:t> is distinctive enough from overall life evaluation</a:t>
            </a:r>
            <a:r>
              <a:rPr lang="en-US" dirty="0"/>
              <a:t> to warrant pursuing it as a separate element in surveys; their level of independence demands that </a:t>
            </a:r>
            <a:r>
              <a:rPr lang="en-US" b="1" dirty="0">
                <a:solidFill>
                  <a:srgbClr val="FFC000"/>
                </a:solidFill>
              </a:rPr>
              <a:t>they be assessed as distinct dimensions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12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Evaluative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a scale from 0 to 10 where 0 means completely dissatisfied and 10 means </a:t>
            </a:r>
            <a:r>
              <a:rPr lang="en-US" dirty="0" smtClean="0"/>
              <a:t>completely satisfied</a:t>
            </a:r>
            <a:r>
              <a:rPr lang="en-US" dirty="0"/>
              <a:t>, how satisfied are you with your life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/>
              <a:t>I have a sense of direction and purpose in my </a:t>
            </a:r>
            <a:r>
              <a:rPr lang="en-US" dirty="0" smtClean="0"/>
              <a:t>life.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648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518</TotalTime>
  <Words>714</Words>
  <Application>Microsoft Macintosh PowerPoint</Application>
  <PresentationFormat>On-screen Show (4:3)</PresentationFormat>
  <Paragraphs>84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Module</vt:lpstr>
      <vt:lpstr>Comment: Does Working Longer Make You Happy? </vt:lpstr>
      <vt:lpstr>Working Longer</vt:lpstr>
      <vt:lpstr>Perhaps we should consider more than economic measures…</vt:lpstr>
      <vt:lpstr>Subjective Well-Being</vt:lpstr>
      <vt:lpstr>SWB Measures Related to Health and Economic Factors</vt:lpstr>
      <vt:lpstr>Contribution of Paper</vt:lpstr>
      <vt:lpstr>There Are Other Measures of Well-Being</vt:lpstr>
      <vt:lpstr>Measures of Well-Being Capture Different Things</vt:lpstr>
      <vt:lpstr>Evaluative Measures</vt:lpstr>
      <vt:lpstr>Experience-Based Measures</vt:lpstr>
      <vt:lpstr>Annual income tracks evaluative well-being; little impact on experienced well-being over $75,000</vt:lpstr>
      <vt:lpstr>Why Does 71 Year-Old Roger Work? </vt:lpstr>
      <vt:lpstr>Future Directions</vt:lpstr>
    </vt:vector>
  </TitlesOfParts>
  <Company>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Comment: Does Working Longer Make You Happy?</dc:title>
  <dc:creator>phillipj</dc:creator>
  <cp:lastModifiedBy>Amy Grzybowski</cp:lastModifiedBy>
  <cp:revision>35</cp:revision>
  <dcterms:created xsi:type="dcterms:W3CDTF">2014-08-07T16:55:05Z</dcterms:created>
  <dcterms:modified xsi:type="dcterms:W3CDTF">2014-08-08T11:28:14Z</dcterms:modified>
</cp:coreProperties>
</file>