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6" r:id="rId2"/>
    <p:sldId id="329" r:id="rId3"/>
    <p:sldId id="343" r:id="rId4"/>
    <p:sldId id="338" r:id="rId5"/>
    <p:sldId id="339" r:id="rId6"/>
    <p:sldId id="337" r:id="rId7"/>
    <p:sldId id="345" r:id="rId8"/>
    <p:sldId id="340" r:id="rId9"/>
    <p:sldId id="344" r:id="rId10"/>
    <p:sldId id="341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Scala-Regular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Scala-Regular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Scala-Regular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Scala-Regular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84AE"/>
    <a:srgbClr val="DBD3CB"/>
    <a:srgbClr val="FFFFEB"/>
    <a:srgbClr val="FCFEE8"/>
    <a:srgbClr val="FFFFEF"/>
    <a:srgbClr val="FEFEE2"/>
    <a:srgbClr val="EBE8D1"/>
    <a:srgbClr val="DDDDDD"/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-19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2136" y="-28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Scala-Regular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83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Scala-Regular" pitchFamily="-110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9298EBCF-06EF-EE45-A22A-3DC3B94C45FC}" type="datetime1">
              <a:rPr lang="en-US"/>
              <a:pPr>
                <a:defRPr/>
              </a:pPr>
              <a:t>8/8/14</a:t>
            </a:fld>
            <a:endParaRPr lang="en-US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Scala-Regular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83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Scala-Regular" pitchFamily="-110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D46B7666-8565-8C49-B7EB-884A848A6B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9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670" eaLnBrk="0" hangingPunct="0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3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670" eaLnBrk="0" hangingPunct="0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4" y="4416108"/>
            <a:ext cx="5140112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670" eaLnBrk="0" hangingPunct="0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3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670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242E2EB5-BCF2-B24A-BC18-C70BAA4270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12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E9042-8441-304B-8EF7-977FF1A35729}" type="slidenum">
              <a:rPr lang="en-US"/>
              <a:pPr/>
              <a:t>0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CA04D-6744-A146-9576-C2908935E5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FFF44-FF3A-6D47-A4AF-76C29B40AD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5E7FE-F47E-0D46-B5E7-434F98F83A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FF2E6-5B62-B143-BA37-FFE3EFD9CE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E7584-EC03-B94A-935D-9D3F4AB776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FDF2E-C2C5-CA46-97B8-B6306069E6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479DD-8E4D-DE48-BDD2-42E96B0D52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1C00F-66AC-B24A-8A6B-9D1C3FE085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B0F10-61CD-B740-A244-B9EFBF04B9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A905-C195-C241-B53A-46689F98F3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F8B9-49DD-9844-977A-A8D5D278DE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A5090-3A55-D146-8C27-6721BF5043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-110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-110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fld id="{1CBF9300-967D-8A4E-B248-39FA6C606F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4034175"/>
            <a:ext cx="9144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6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600" dirty="0" smtClean="0"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dirty="0" smtClean="0">
                <a:latin typeface="Times New Roman"/>
                <a:cs typeface="Times New Roman"/>
              </a:rPr>
              <a:t>Anthony Webb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Center for Retirement Research at Boston College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600" dirty="0"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Annual Meeting of the Retirement Research Consortium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dirty="0" smtClean="0">
                <a:latin typeface="Times New Roman"/>
                <a:cs typeface="Times New Roman"/>
              </a:rPr>
              <a:t>Washington, DC</a:t>
            </a:r>
            <a:endParaRPr lang="en-US" sz="1600" dirty="0"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dirty="0" smtClean="0">
                <a:latin typeface="Times New Roman"/>
                <a:cs typeface="Times New Roman"/>
              </a:rPr>
              <a:t>August 7-8, 2014</a:t>
            </a:r>
            <a:endParaRPr lang="en-US" sz="1600" dirty="0"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219038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400" i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Americans’ Willingness to </a:t>
            </a:r>
          </a:p>
          <a:p>
            <a:pPr algn="ctr"/>
            <a:r>
              <a:rPr lang="en-US" sz="4400" i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Voluntarily Delay Retirement </a:t>
            </a:r>
          </a:p>
          <a:p>
            <a:pPr algn="ctr"/>
            <a:endParaRPr lang="en-US" sz="1800" i="1" dirty="0" smtClean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3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Raimond H.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Maurer,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Olivia S. Mitchell, </a:t>
            </a:r>
            <a:endParaRPr lang="en-US" sz="3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Tatjana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Schimetschek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Ralph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Rogalla</a:t>
            </a:r>
            <a:endParaRPr lang="en-US" sz="3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7" name="Picture 6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5" name="Straight Connector 4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493747"/>
            <a:ext cx="9004300" cy="854993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3800" dirty="0" smtClean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the offer of a lump sum as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DRC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 enhance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retirement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dirty="0" smtClean="0">
                <a:latin typeface="Times New Roman" pitchFamily="18" charset="0"/>
                <a:cs typeface="Times New Roman" pitchFamily="18" charset="0"/>
              </a:rPr>
            </a:b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204458" y="1668587"/>
            <a:ext cx="9030982" cy="3985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Absent possibly significant behavioral effects, offering what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households can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currently in a DIY program would be costless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ineffective. 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Offering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substantially more would weaken the finances of the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program.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indent="-342900">
              <a:buSzPct val="60000"/>
              <a:buFont typeface="Courier New" panose="02070309020205020404" pitchFamily="49" charset="0"/>
              <a:buChar char="o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Might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enhance retirement security if it were made conditional on continued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work.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indent="-342900">
              <a:buSzPct val="60000"/>
              <a:buFont typeface="Courier New" panose="02070309020205020404" pitchFamily="49" charset="0"/>
              <a:buChar char="o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of those who participated might already be well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prepared.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indent="-342900">
              <a:buSzPct val="60000"/>
              <a:buFont typeface="Courier New" panose="02070309020205020404" pitchFamily="49" charset="0"/>
              <a:buChar char="o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Might reduce retirement security if some switch from the DRC to a lump sum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28700" indent="-342900">
              <a:buSzPct val="60000"/>
              <a:buFont typeface="Courier New" panose="02070309020205020404" pitchFamily="49" charset="0"/>
              <a:buChar char="o"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could get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really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expensive – 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we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finance it? </a:t>
            </a: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0" name="Picture 9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1" name="Straight Connector 10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449907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the choice of claim age when offered a lump sum instead of the DRC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0" y="1641565"/>
            <a:ext cx="91440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514350" indent="-342900">
              <a:buFont typeface="Arial" panose="020B0604020202020204" pitchFamily="34" charset="0"/>
              <a:buChar char="•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to delayed claiming under current law for worker with PIA of $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1,000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indent="-342900"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age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67: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$1,000/month</a:t>
            </a:r>
          </a:p>
          <a:p>
            <a:pPr marL="1371600" indent="-342900"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age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70: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$1,240/month</a:t>
            </a:r>
          </a:p>
          <a:p>
            <a:pPr marL="171450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Delaying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claiming is equivalent to purchasing an annuity – you give up $1,000 a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 ($36,000 plus interest) and in return receive an additional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$240/month ($2,880/year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</a:t>
            </a:r>
          </a:p>
          <a:p>
            <a:pPr marL="514350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approximately actuarially fair and are better than those offered by 	insurance companies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747087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the choice of claim age when offered a lump sum instead of the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DRC </a:t>
            </a:r>
            <a:r>
              <a:rPr lang="en-US" sz="3800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(cont’d)</a:t>
            </a:r>
            <a:endParaRPr lang="en-US" sz="3800" i="1" dirty="0" smtClean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0" y="2647405"/>
            <a:ext cx="91440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514350" indent="-342900">
              <a:buFont typeface="Arial" panose="020B0604020202020204" pitchFamily="34" charset="0"/>
              <a:buChar char="•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Theoretical calculations indicate the deal should be attractive to risk-averse households facing an uncertain lifespan (Mitchell, Poterba,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Warshawsky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and Brown, 2000).</a:t>
            </a:r>
          </a:p>
          <a:p>
            <a:pPr marL="514350" indent="-342900">
              <a:buFont typeface="Arial" panose="020B0604020202020204" pitchFamily="34" charset="0"/>
              <a:buChar char="•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514350" indent="-342900">
              <a:buFont typeface="Arial" panose="020B0604020202020204" pitchFamily="34" charset="0"/>
              <a:buChar char="•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But few households delay.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209877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Why do so few households delay claiming? </a:t>
            </a:r>
            <a:endParaRPr lang="en-US" sz="3800" i="1" dirty="0" smtClean="0">
              <a:latin typeface="Times New Roman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0" y="1586210"/>
            <a:ext cx="9144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66738" indent="-334963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The liquidity constrained would need to continue to work – perhaps the disutility of work spikes after age 67.</a:t>
            </a:r>
          </a:p>
          <a:p>
            <a:pPr marL="566738" indent="-334963" eaLnBrk="0" hangingPunct="0">
              <a:spcBef>
                <a:spcPts val="0"/>
              </a:spcBef>
              <a:buFont typeface="Arial" pitchFamily="34" charset="0"/>
              <a:buChar char="•"/>
            </a:pPr>
            <a:endParaRPr lang="en-US" sz="2600" dirty="0" smtClean="0">
              <a:latin typeface="Times New Roman"/>
              <a:cs typeface="Times New Roman"/>
            </a:endParaRPr>
          </a:p>
          <a:p>
            <a:pPr marL="566738" indent="-334963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But most are not liquidity constrained – can delay claiming and tap financial assets during the period of delay.  Why do they not do this?</a:t>
            </a:r>
            <a:endParaRPr lang="en-US" sz="2600" dirty="0" smtClean="0">
              <a:latin typeface="Times New Roman"/>
              <a:cs typeface="Times New Roman"/>
            </a:endParaRPr>
          </a:p>
          <a:p>
            <a:pPr marL="1143000" lvl="1" indent="-342900" eaLnBrk="0" hangingPunct="0">
              <a:spcBef>
                <a:spcPts val="0"/>
              </a:spcBef>
              <a:buSzPct val="60000"/>
              <a:buFont typeface="Courier New" pitchFamily="49" charset="0"/>
              <a:buChar char="o"/>
            </a:pPr>
            <a:r>
              <a:rPr lang="en-US" sz="2600" dirty="0" smtClean="0">
                <a:latin typeface="Times New Roman"/>
                <a:cs typeface="Times New Roman"/>
              </a:rPr>
              <a:t>Mental accounting?</a:t>
            </a:r>
          </a:p>
          <a:p>
            <a:pPr marL="1143000" lvl="1" indent="-342900" eaLnBrk="0" hangingPunct="0">
              <a:spcBef>
                <a:spcPts val="0"/>
              </a:spcBef>
              <a:buSzPct val="60000"/>
              <a:buFont typeface="Courier New" pitchFamily="49" charset="0"/>
              <a:buChar char="o"/>
            </a:pPr>
            <a:r>
              <a:rPr lang="en-US" sz="2600" dirty="0" smtClean="0">
                <a:latin typeface="Times New Roman"/>
                <a:cs typeface="Times New Roman"/>
              </a:rPr>
              <a:t>Desire to retain liquidity? </a:t>
            </a:r>
          </a:p>
          <a:p>
            <a:pPr marL="1143000" lvl="1" indent="-342900" eaLnBrk="0" hangingPunct="0">
              <a:spcBef>
                <a:spcPts val="0"/>
              </a:spcBef>
              <a:buSzPct val="60000"/>
              <a:buFont typeface="Courier New" pitchFamily="49" charset="0"/>
              <a:buChar char="o"/>
            </a:pPr>
            <a:r>
              <a:rPr lang="en-US" sz="2600" dirty="0" smtClean="0">
                <a:latin typeface="Times New Roman"/>
                <a:cs typeface="Times New Roman"/>
              </a:rPr>
              <a:t>Concern that Social Security benefits might be cut? </a:t>
            </a:r>
          </a:p>
          <a:p>
            <a:pPr marL="1143000" lvl="1" indent="-342900" eaLnBrk="0" hangingPunct="0">
              <a:spcBef>
                <a:spcPts val="0"/>
              </a:spcBef>
              <a:buSzPct val="60000"/>
              <a:buFont typeface="Courier New" pitchFamily="49" charset="0"/>
              <a:buChar char="o"/>
            </a:pPr>
            <a:r>
              <a:rPr lang="en-US" sz="2600" dirty="0" smtClean="0">
                <a:latin typeface="Times New Roman"/>
                <a:cs typeface="Times New Roman"/>
              </a:rPr>
              <a:t>Desire to reap the equity premium?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422911"/>
            <a:ext cx="9004300" cy="950604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/>
            </a:r>
            <a:br>
              <a:rPr lang="en-US" sz="3800" dirty="0" smtClean="0">
                <a:latin typeface="Times New Roman"/>
                <a:cs typeface="Times New Roman"/>
              </a:rPr>
            </a:br>
            <a:r>
              <a:rPr lang="en-US" sz="3800" dirty="0" smtClean="0">
                <a:latin typeface="Times New Roman"/>
                <a:cs typeface="Times New Roman"/>
              </a:rPr>
              <a:t>Would households be more willing to delay claiming if they had the option of receiving the DRC as a lump sum? </a:t>
            </a:r>
            <a:endParaRPr lang="en-US" sz="3800" i="1" dirty="0" smtClean="0">
              <a:latin typeface="Times New Roman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-11430" y="2053045"/>
            <a:ext cx="9155431" cy="369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514350" indent="-342900">
              <a:buFont typeface="Arial" panose="020B0604020202020204" pitchFamily="34" charset="0"/>
              <a:buChar char="•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asks members of 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ALP the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they would claim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DRC were paid as an actuarially fair lump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instead of a worker with a PIA of $1,000 getting an increase in benefits from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1,000 to $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1,240/month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 would get $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1,000/month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 70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plus a lump sum of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say) $40,000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seems that many would be willing to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 this option.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don’t know whether they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plan to delay retirement.</a:t>
            </a:r>
          </a:p>
          <a:p>
            <a:pPr marL="1085850" lvl="2" indent="-285750"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households retire when they claim benefits.</a:t>
            </a:r>
          </a:p>
          <a:p>
            <a:pPr marL="1085850" lvl="2" indent="-285750"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they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view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transaction as simply an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493747"/>
            <a:ext cx="9004300" cy="820737"/>
          </a:xfrm>
        </p:spPr>
        <p:txBody>
          <a:bodyPr/>
          <a:lstStyle/>
          <a:p>
            <a:pPr algn="l"/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transaction that households can already undertake.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All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have to do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0" y="2274842"/>
            <a:ext cx="91440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342900">
              <a:buFont typeface="+mj-lt"/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Claim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at age 67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342900">
              <a:buFont typeface="+mj-lt"/>
              <a:buAutoNum type="arabicPeriod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342900">
              <a:buFont typeface="+mj-lt"/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savings account with their local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bank.</a:t>
            </a:r>
          </a:p>
          <a:p>
            <a:pPr marL="457200" indent="-342900">
              <a:buFont typeface="+mj-lt"/>
              <a:buAutoNum type="arabicPeriod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342900">
              <a:buFont typeface="+mj-lt"/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 the SSA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deposit their benefit in 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account.</a:t>
            </a:r>
          </a:p>
          <a:p>
            <a:pPr marL="457200" indent="-342900">
              <a:buFont typeface="+mj-lt"/>
              <a:buAutoNum type="arabicPeriod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342900">
              <a:buFont typeface="+mj-lt"/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Withdraw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balance plus accumulated interest at age 70.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0" name="Picture 9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1" name="Straight Connector 10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493747"/>
            <a:ext cx="9004300" cy="820737"/>
          </a:xfrm>
        </p:spPr>
        <p:txBody>
          <a:bodyPr/>
          <a:lstStyle/>
          <a:p>
            <a:pPr algn="l"/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households prefer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SSA-administered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to a DIY program?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0" y="2423432"/>
            <a:ext cx="91440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342900">
              <a:buFont typeface="Arial" panose="020B0604020202020204" pitchFamily="34" charset="0"/>
              <a:buChar char="•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SSA program might pay a higher rate of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 than savings accounts.</a:t>
            </a:r>
          </a:p>
          <a:p>
            <a:pPr marL="457200" indent="-342900">
              <a:buFont typeface="Arial" panose="020B0604020202020204" pitchFamily="34" charset="0"/>
              <a:buChar char="•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342900">
              <a:buFont typeface="Arial" panose="020B0604020202020204" pitchFamily="34" charset="0"/>
              <a:buChar char="•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nvolves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loss of liquidity, sacrifices the equity premium, and might be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perceived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more risky by those who lacked confidence in 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program, but might also be valued as a commitment device.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0" name="Picture 9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1" name="Straight Connector 10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23922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91440" y="1966232"/>
            <a:ext cx="9052561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>
              <a:buSzPct val="60000"/>
            </a:pP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some households prefer a SSA-administered program to a DIY 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program?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342900"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not be hyper-rational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viewing the offer just as a higher-interest savings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342900"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framing of a choice has been shown to influence Social Security claiming behavior (Brown,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Kapteyn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Mitchell, 2011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0" name="Picture 9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1" name="Straight Connector 10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493747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Questions I would like to ask the American Life Panel</a:t>
            </a:r>
            <a:endParaRPr lang="en-US" sz="38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493747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Questions I would like to ask the American Life Panel </a:t>
            </a:r>
            <a:r>
              <a:rPr lang="en-US" sz="3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(cont’d)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71450" y="1463312"/>
            <a:ext cx="8972549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minimum lump sum that would induce participation?</a:t>
            </a:r>
            <a:endParaRPr lang="en-US" sz="25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than the amount they would earn if they deposited their checks in a savings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	</a:t>
            </a:r>
          </a:p>
          <a:p>
            <a:pPr marL="1143000" indent="-342900">
              <a:buSzPct val="60000"/>
              <a:buFont typeface="Courier New" panose="02070309020205020404" pitchFamily="49" charset="0"/>
              <a:buChar char="o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understand compound interest?</a:t>
            </a:r>
          </a:p>
          <a:p>
            <a:pPr marL="1143000" indent="-342900">
              <a:buSzPct val="60000"/>
              <a:buFont typeface="Courier New" panose="02070309020205020404" pitchFamily="49" charset="0"/>
              <a:buChar char="o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do – why are they interested – as a commitment device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the amount they would earn in a savings account:</a:t>
            </a:r>
          </a:p>
          <a:p>
            <a:pPr marL="1143000" indent="-342900">
              <a:buSzPct val="60000"/>
              <a:buFont typeface="Courier New" panose="02070309020205020404" pitchFamily="49" charset="0"/>
              <a:buChar char="o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rich folk who want to reap the equity premium?</a:t>
            </a:r>
          </a:p>
          <a:p>
            <a:pPr marL="1143000" indent="-342900">
              <a:buSzPct val="60000"/>
              <a:buFont typeface="Courier New" panose="02070309020205020404" pitchFamily="49" charset="0"/>
              <a:buChar char="o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they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high-discount-rate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types, who need a big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incentive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defer consumption?</a:t>
            </a:r>
          </a:p>
          <a:p>
            <a:pPr marL="1143000" indent="-342900">
              <a:buSzPct val="60000"/>
              <a:buFont typeface="Courier New" panose="02070309020205020404" pitchFamily="49" charset="0"/>
              <a:buChar char="o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–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participation were made conditional on continued work – are they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with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high disutility of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work?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0" name="Picture 9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1" name="Straight Connector 10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9968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cala-Regular" pitchFamily="-97" charset="0"/>
            <a:ea typeface="ＭＳ Ｐゴシック" pitchFamily="-97" charset="-128"/>
            <a:cs typeface="ＭＳ Ｐゴシック" pitchFamily="-9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cala-Regular" pitchFamily="-97" charset="0"/>
            <a:ea typeface="ＭＳ Ｐゴシック" pitchFamily="-97" charset="-128"/>
            <a:cs typeface="ＭＳ Ｐゴシック" pitchFamily="-9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9819</TotalTime>
  <Words>672</Words>
  <Application>Microsoft Macintosh PowerPoint</Application>
  <PresentationFormat>On-screen Show (4:3)</PresentationFormat>
  <Paragraphs>99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PowerPoint Presentation</vt:lpstr>
      <vt:lpstr>Analysis of the choice of claim age when offered a lump sum instead of the DRC </vt:lpstr>
      <vt:lpstr>Analysis of the choice of claim age when offered a lump sum instead of the DRC (cont’d)</vt:lpstr>
      <vt:lpstr>Why do so few households delay claiming? </vt:lpstr>
      <vt:lpstr> Would households be more willing to delay claiming if they had the option of receiving the DRC as a lump sum? </vt:lpstr>
      <vt:lpstr>This is a transaction that households can already undertake.  All they have to do is:</vt:lpstr>
      <vt:lpstr>Would households prefer an SSA-administered program to a DIY program?</vt:lpstr>
      <vt:lpstr>Questions I would like to ask the American Life Panel</vt:lpstr>
      <vt:lpstr>Questions I would like to ask the American Life Panel (cont’d)</vt:lpstr>
      <vt:lpstr> Would the offer of a lump sum as a DRC alternative enhance retirement security? </vt:lpstr>
    </vt:vector>
  </TitlesOfParts>
  <Company>Kara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 of 401(k) Plans</dc:title>
  <dc:creator>Kara</dc:creator>
  <cp:lastModifiedBy>Amy Grzybowski</cp:lastModifiedBy>
  <cp:revision>821</cp:revision>
  <cp:lastPrinted>2013-03-11T15:19:14Z</cp:lastPrinted>
  <dcterms:created xsi:type="dcterms:W3CDTF">2011-08-02T20:08:12Z</dcterms:created>
  <dcterms:modified xsi:type="dcterms:W3CDTF">2014-08-08T14:11:44Z</dcterms:modified>
</cp:coreProperties>
</file>