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126" y="-8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138B1-ACB1-4EE8-8A5D-955C1E32678C}"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288376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138B1-ACB1-4EE8-8A5D-955C1E32678C}"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76532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138B1-ACB1-4EE8-8A5D-955C1E32678C}"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102630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138B1-ACB1-4EE8-8A5D-955C1E32678C}"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359987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138B1-ACB1-4EE8-8A5D-955C1E32678C}"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312421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138B1-ACB1-4EE8-8A5D-955C1E32678C}"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66340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138B1-ACB1-4EE8-8A5D-955C1E32678C}" type="datetimeFigureOut">
              <a:rPr lang="en-US" smtClean="0"/>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295673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138B1-ACB1-4EE8-8A5D-955C1E32678C}" type="datetimeFigureOut">
              <a:rPr lang="en-US" smtClean="0"/>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61340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138B1-ACB1-4EE8-8A5D-955C1E32678C}" type="datetimeFigureOut">
              <a:rPr lang="en-US" smtClean="0"/>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214444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138B1-ACB1-4EE8-8A5D-955C1E32678C}"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388376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138B1-ACB1-4EE8-8A5D-955C1E32678C}"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B43E8-D71C-4909-AE8E-5BEEDE6E8340}" type="slidenum">
              <a:rPr lang="en-US" smtClean="0"/>
              <a:t>‹#›</a:t>
            </a:fld>
            <a:endParaRPr lang="en-US"/>
          </a:p>
        </p:txBody>
      </p:sp>
    </p:spTree>
    <p:extLst>
      <p:ext uri="{BB962C8B-B14F-4D97-AF65-F5344CB8AC3E}">
        <p14:creationId xmlns:p14="http://schemas.microsoft.com/office/powerpoint/2010/main" val="10398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138B1-ACB1-4EE8-8A5D-955C1E32678C}" type="datetimeFigureOut">
              <a:rPr lang="en-US" smtClean="0"/>
              <a:t>8/4/2014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B43E8-D71C-4909-AE8E-5BEEDE6E8340}" type="slidenum">
              <a:rPr lang="en-US" smtClean="0"/>
              <a:t>‹#›</a:t>
            </a:fld>
            <a:endParaRPr lang="en-US"/>
          </a:p>
        </p:txBody>
      </p:sp>
    </p:spTree>
    <p:extLst>
      <p:ext uri="{BB962C8B-B14F-4D97-AF65-F5344CB8AC3E}">
        <p14:creationId xmlns:p14="http://schemas.microsoft.com/office/powerpoint/2010/main" val="67510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Comments on </a:t>
            </a:r>
            <a:r>
              <a:rPr lang="en-US" dirty="0" err="1" smtClean="0"/>
              <a:t>Lalive</a:t>
            </a:r>
            <a:r>
              <a:rPr lang="en-US" dirty="0" smtClean="0"/>
              <a:t> and </a:t>
            </a:r>
            <a:r>
              <a:rPr lang="en-US" dirty="0" err="1" smtClean="0"/>
              <a:t>Staubli</a:t>
            </a:r>
            <a:endParaRPr lang="en-US" dirty="0"/>
          </a:p>
        </p:txBody>
      </p:sp>
      <p:sp>
        <p:nvSpPr>
          <p:cNvPr id="3" name="Subtitle 2"/>
          <p:cNvSpPr>
            <a:spLocks noGrp="1"/>
          </p:cNvSpPr>
          <p:nvPr>
            <p:ph type="subTitle" idx="1"/>
          </p:nvPr>
        </p:nvSpPr>
        <p:spPr/>
        <p:txBody>
          <a:bodyPr>
            <a:normAutofit/>
          </a:bodyPr>
          <a:lstStyle/>
          <a:p>
            <a:r>
              <a:rPr lang="en-US" sz="3200" dirty="0" smtClean="0"/>
              <a:t>R. Kent Weaver</a:t>
            </a:r>
          </a:p>
          <a:p>
            <a:r>
              <a:rPr lang="en-US" sz="3200" dirty="0" smtClean="0"/>
              <a:t>Georgetown University and the Brookings Institution</a:t>
            </a:r>
            <a:endParaRPr lang="en-US" sz="3200" dirty="0"/>
          </a:p>
        </p:txBody>
      </p:sp>
    </p:spTree>
    <p:extLst>
      <p:ext uri="{BB962C8B-B14F-4D97-AF65-F5344CB8AC3E}">
        <p14:creationId xmlns:p14="http://schemas.microsoft.com/office/powerpoint/2010/main" val="10438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Contributions:</a:t>
            </a:r>
            <a:endParaRPr lang="en-US" b="1" dirty="0"/>
          </a:p>
        </p:txBody>
      </p:sp>
      <p:sp>
        <p:nvSpPr>
          <p:cNvPr id="3" name="Content Placeholder 2"/>
          <p:cNvSpPr>
            <a:spLocks noGrp="1"/>
          </p:cNvSpPr>
          <p:nvPr>
            <p:ph idx="1"/>
          </p:nvPr>
        </p:nvSpPr>
        <p:spPr/>
        <p:txBody>
          <a:bodyPr>
            <a:normAutofit/>
          </a:bodyPr>
          <a:lstStyle/>
          <a:p>
            <a:r>
              <a:rPr lang="en-US" sz="3200" dirty="0" smtClean="0"/>
              <a:t>Use of Regression Discontinuity Design to isolate effects</a:t>
            </a:r>
          </a:p>
          <a:p>
            <a:r>
              <a:rPr lang="en-US" sz="3200" dirty="0" smtClean="0"/>
              <a:t>Inclusion of effects on DI and UI </a:t>
            </a:r>
            <a:r>
              <a:rPr lang="en-US" sz="3200" dirty="0" err="1" smtClean="0"/>
              <a:t>takeup</a:t>
            </a:r>
            <a:r>
              <a:rPr lang="en-US" sz="3200" dirty="0" smtClean="0"/>
              <a:t> and voluntary contributions as well as labor market exit and pension benefit </a:t>
            </a:r>
            <a:r>
              <a:rPr lang="en-US" sz="3200" dirty="0" err="1" smtClean="0"/>
              <a:t>takeup</a:t>
            </a:r>
            <a:endParaRPr lang="en-US" sz="3200" dirty="0" smtClean="0"/>
          </a:p>
          <a:p>
            <a:r>
              <a:rPr lang="en-US" sz="3200" dirty="0" smtClean="0"/>
              <a:t>Use of </a:t>
            </a:r>
            <a:r>
              <a:rPr lang="en-US" sz="3200" u="sng" dirty="0" smtClean="0"/>
              <a:t>pension wealth</a:t>
            </a:r>
            <a:r>
              <a:rPr lang="en-US" sz="3200" dirty="0" smtClean="0"/>
              <a:t> as a dependent variable to highlight effects on the financial sustainability of the pension system</a:t>
            </a:r>
            <a:endParaRPr lang="en-US" sz="3200" dirty="0"/>
          </a:p>
        </p:txBody>
      </p:sp>
    </p:spTree>
    <p:extLst>
      <p:ext uri="{BB962C8B-B14F-4D97-AF65-F5344CB8AC3E}">
        <p14:creationId xmlns:p14="http://schemas.microsoft.com/office/powerpoint/2010/main" val="62026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Increased information that would strengthen the paper:</a:t>
            </a:r>
            <a:endParaRPr lang="en-US" b="1" dirty="0"/>
          </a:p>
        </p:txBody>
      </p:sp>
      <p:sp>
        <p:nvSpPr>
          <p:cNvPr id="3" name="Content Placeholder 2"/>
          <p:cNvSpPr>
            <a:spLocks noGrp="1"/>
          </p:cNvSpPr>
          <p:nvPr>
            <p:ph idx="1"/>
          </p:nvPr>
        </p:nvSpPr>
        <p:spPr/>
        <p:txBody>
          <a:bodyPr>
            <a:normAutofit/>
          </a:bodyPr>
          <a:lstStyle/>
          <a:p>
            <a:r>
              <a:rPr lang="en-US" sz="3200" dirty="0" smtClean="0"/>
              <a:t>How was information on the FRA increase disseminated?  How much effort was made?</a:t>
            </a:r>
          </a:p>
          <a:p>
            <a:r>
              <a:rPr lang="en-US" sz="3200" dirty="0" smtClean="0"/>
              <a:t>How widespread was awareness of FRA change?</a:t>
            </a:r>
          </a:p>
          <a:p>
            <a:endParaRPr lang="en-US" sz="3200" dirty="0"/>
          </a:p>
        </p:txBody>
      </p:sp>
    </p:spTree>
    <p:extLst>
      <p:ext uri="{BB962C8B-B14F-4D97-AF65-F5344CB8AC3E}">
        <p14:creationId xmlns:p14="http://schemas.microsoft.com/office/powerpoint/2010/main" val="48393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Extensions of existing research:</a:t>
            </a:r>
            <a:endParaRPr lang="en-US" b="1" dirty="0"/>
          </a:p>
        </p:txBody>
      </p:sp>
      <p:sp>
        <p:nvSpPr>
          <p:cNvPr id="3" name="Content Placeholder 2"/>
          <p:cNvSpPr>
            <a:spLocks noGrp="1"/>
          </p:cNvSpPr>
          <p:nvPr>
            <p:ph idx="1"/>
          </p:nvPr>
        </p:nvSpPr>
        <p:spPr>
          <a:xfrm>
            <a:off x="838200" y="1416676"/>
            <a:ext cx="10515600" cy="5022761"/>
          </a:xfrm>
        </p:spPr>
        <p:txBody>
          <a:bodyPr>
            <a:normAutofit lnSpcReduction="10000"/>
          </a:bodyPr>
          <a:lstStyle/>
          <a:p>
            <a:r>
              <a:rPr lang="en-US" sz="3200" dirty="0" smtClean="0"/>
              <a:t>What </a:t>
            </a:r>
            <a:r>
              <a:rPr lang="en-US" sz="3200" u="sng" dirty="0" smtClean="0"/>
              <a:t>subgroups</a:t>
            </a:r>
            <a:r>
              <a:rPr lang="en-US" sz="3200" dirty="0" smtClean="0"/>
              <a:t> of the population:</a:t>
            </a:r>
          </a:p>
          <a:p>
            <a:pPr lvl="1"/>
            <a:r>
              <a:rPr lang="en-US" dirty="0" smtClean="0"/>
              <a:t>Worked longer</a:t>
            </a:r>
          </a:p>
          <a:p>
            <a:pPr lvl="1"/>
            <a:r>
              <a:rPr lang="en-US" dirty="0" smtClean="0"/>
              <a:t>Took DI</a:t>
            </a:r>
          </a:p>
          <a:p>
            <a:pPr lvl="1"/>
            <a:r>
              <a:rPr lang="en-US" dirty="0" smtClean="0"/>
              <a:t>Took lower retirement pensions</a:t>
            </a:r>
          </a:p>
          <a:p>
            <a:pPr lvl="1"/>
            <a:r>
              <a:rPr lang="en-US" dirty="0" smtClean="0"/>
              <a:t>Retired at old FRA but delayed pension benefit </a:t>
            </a:r>
            <a:r>
              <a:rPr lang="en-US" dirty="0" err="1" smtClean="0"/>
              <a:t>takeup</a:t>
            </a:r>
            <a:endParaRPr lang="en-US" dirty="0" smtClean="0"/>
          </a:p>
          <a:p>
            <a:pPr marL="457200" lvl="1" indent="0">
              <a:buNone/>
            </a:pPr>
            <a:r>
              <a:rPr lang="en-US" dirty="0" smtClean="0"/>
              <a:t>And what were the consequences for pension wealth for each of these groups </a:t>
            </a:r>
          </a:p>
          <a:p>
            <a:r>
              <a:rPr lang="en-US" sz="3200" dirty="0" smtClean="0"/>
              <a:t>Classify subgroups by:</a:t>
            </a:r>
          </a:p>
          <a:p>
            <a:pPr lvl="1"/>
            <a:r>
              <a:rPr lang="en-US" dirty="0" smtClean="0"/>
              <a:t>Health status</a:t>
            </a:r>
          </a:p>
          <a:p>
            <a:pPr lvl="1"/>
            <a:r>
              <a:rPr lang="en-US" dirty="0" smtClean="0"/>
              <a:t>Prior earnings</a:t>
            </a:r>
          </a:p>
          <a:p>
            <a:pPr lvl="1"/>
            <a:r>
              <a:rPr lang="en-US" dirty="0" smtClean="0"/>
              <a:t>SES</a:t>
            </a:r>
          </a:p>
          <a:p>
            <a:pPr lvl="1"/>
            <a:r>
              <a:rPr lang="en-US" dirty="0" smtClean="0"/>
              <a:t>Husband’s work status and age</a:t>
            </a:r>
          </a:p>
          <a:p>
            <a:pPr lvl="1"/>
            <a:r>
              <a:rPr lang="en-US" dirty="0" smtClean="0"/>
              <a:t>Level of awareness of change in FRA</a:t>
            </a:r>
          </a:p>
        </p:txBody>
      </p:sp>
    </p:spTree>
    <p:extLst>
      <p:ext uri="{BB962C8B-B14F-4D97-AF65-F5344CB8AC3E}">
        <p14:creationId xmlns:p14="http://schemas.microsoft.com/office/powerpoint/2010/main" val="198711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for further research:</a:t>
            </a:r>
            <a:endParaRPr lang="en-US" b="1" dirty="0"/>
          </a:p>
        </p:txBody>
      </p:sp>
      <p:sp>
        <p:nvSpPr>
          <p:cNvPr id="3" name="Content Placeholder 2"/>
          <p:cNvSpPr>
            <a:spLocks noGrp="1"/>
          </p:cNvSpPr>
          <p:nvPr>
            <p:ph idx="1"/>
          </p:nvPr>
        </p:nvSpPr>
        <p:spPr/>
        <p:txBody>
          <a:bodyPr>
            <a:normAutofit/>
          </a:bodyPr>
          <a:lstStyle/>
          <a:p>
            <a:r>
              <a:rPr lang="en-US" sz="3200" dirty="0" smtClean="0"/>
              <a:t>Does increase in the FRA lead to increased draw on third tier pension savings in the year between labor market exit and drawing pension benefits for those who do not delay retirement?</a:t>
            </a:r>
          </a:p>
          <a:p>
            <a:r>
              <a:rPr lang="en-US" sz="3200" dirty="0" smtClean="0"/>
              <a:t>Is there increased </a:t>
            </a:r>
            <a:r>
              <a:rPr lang="en-US" sz="3200" i="1" u="sng" dirty="0" smtClean="0"/>
              <a:t>dispersion</a:t>
            </a:r>
            <a:r>
              <a:rPr lang="en-US" sz="3200" dirty="0" smtClean="0"/>
              <a:t> of labor market exit and pension benefit </a:t>
            </a:r>
            <a:r>
              <a:rPr lang="en-US" sz="3200" dirty="0" err="1" smtClean="0"/>
              <a:t>takeup</a:t>
            </a:r>
            <a:r>
              <a:rPr lang="en-US" sz="3200" dirty="0" smtClean="0"/>
              <a:t> among those subject to higher FRA </a:t>
            </a:r>
          </a:p>
          <a:p>
            <a:endParaRPr lang="en-US" sz="3200" dirty="0"/>
          </a:p>
        </p:txBody>
      </p:sp>
    </p:spTree>
    <p:extLst>
      <p:ext uri="{BB962C8B-B14F-4D97-AF65-F5344CB8AC3E}">
        <p14:creationId xmlns:p14="http://schemas.microsoft.com/office/powerpoint/2010/main" val="157376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Swedish Comparison: Dispersion of Retirement Ages Under NDC</a:t>
            </a:r>
            <a:endParaRPr lang="en-US" b="1" dirty="0"/>
          </a:p>
        </p:txBody>
      </p:sp>
      <p:pic>
        <p:nvPicPr>
          <p:cNvPr id="5" name="Content Placeholder 4"/>
          <p:cNvPicPr>
            <a:picLocks noGrp="1" noChangeAspect="1"/>
          </p:cNvPicPr>
          <p:nvPr>
            <p:ph idx="1"/>
          </p:nvPr>
        </p:nvPicPr>
        <p:blipFill>
          <a:blip r:embed="rId2"/>
          <a:stretch>
            <a:fillRect/>
          </a:stretch>
        </p:blipFill>
        <p:spPr>
          <a:xfrm>
            <a:off x="1906073" y="1743856"/>
            <a:ext cx="7979535" cy="5114144"/>
          </a:xfrm>
          <a:prstGeom prst="rect">
            <a:avLst/>
          </a:prstGeom>
        </p:spPr>
      </p:pic>
    </p:spTree>
    <p:extLst>
      <p:ext uri="{BB962C8B-B14F-4D97-AF65-F5344CB8AC3E}">
        <p14:creationId xmlns:p14="http://schemas.microsoft.com/office/powerpoint/2010/main" val="405147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Hypotheses for comparative research:</a:t>
            </a:r>
            <a:endParaRPr lang="en-US" b="1" dirty="0"/>
          </a:p>
        </p:txBody>
      </p:sp>
      <p:sp>
        <p:nvSpPr>
          <p:cNvPr id="3" name="Content Placeholder 2"/>
          <p:cNvSpPr>
            <a:spLocks noGrp="1"/>
          </p:cNvSpPr>
          <p:nvPr>
            <p:ph idx="1"/>
          </p:nvPr>
        </p:nvSpPr>
        <p:spPr/>
        <p:txBody>
          <a:bodyPr>
            <a:normAutofit/>
          </a:bodyPr>
          <a:lstStyle/>
          <a:p>
            <a:r>
              <a:rPr lang="en-US" sz="3200" dirty="0" smtClean="0"/>
              <a:t>The clearer the signal sent (e.g., full year increase in FRA in a single jump)</a:t>
            </a:r>
          </a:p>
          <a:p>
            <a:pPr lvl="1"/>
            <a:r>
              <a:rPr lang="en-US" dirty="0" smtClean="0"/>
              <a:t>the greater the change in labor market behavior</a:t>
            </a:r>
          </a:p>
          <a:p>
            <a:pPr lvl="1"/>
            <a:r>
              <a:rPr lang="en-US" dirty="0" smtClean="0"/>
              <a:t>The greater the impact on DI </a:t>
            </a:r>
            <a:r>
              <a:rPr lang="en-US" dirty="0" err="1" smtClean="0"/>
              <a:t>takeup</a:t>
            </a:r>
            <a:endParaRPr lang="en-US" dirty="0" smtClean="0"/>
          </a:p>
          <a:p>
            <a:r>
              <a:rPr lang="en-US" dirty="0" smtClean="0"/>
              <a:t>The greater the perceived accessibility of DI (measured by existing </a:t>
            </a:r>
            <a:r>
              <a:rPr lang="en-US" dirty="0" err="1" smtClean="0"/>
              <a:t>takeup</a:t>
            </a:r>
            <a:r>
              <a:rPr lang="en-US" dirty="0" smtClean="0"/>
              <a:t> levels), the greater will be the increase in </a:t>
            </a:r>
            <a:r>
              <a:rPr lang="en-US" dirty="0" err="1" smtClean="0"/>
              <a:t>takeup</a:t>
            </a:r>
            <a:r>
              <a:rPr lang="en-US" dirty="0" smtClean="0"/>
              <a:t> after an increase in the FRA</a:t>
            </a:r>
          </a:p>
          <a:p>
            <a:endParaRPr lang="en-US" sz="3200" dirty="0" smtClean="0"/>
          </a:p>
          <a:p>
            <a:endParaRPr lang="en-US" sz="3200" dirty="0"/>
          </a:p>
        </p:txBody>
      </p:sp>
    </p:spTree>
    <p:extLst>
      <p:ext uri="{BB962C8B-B14F-4D97-AF65-F5344CB8AC3E}">
        <p14:creationId xmlns:p14="http://schemas.microsoft.com/office/powerpoint/2010/main" val="612059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291</Words>
  <Application>Microsoft Office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Comments on Lalive and Staubli</vt:lpstr>
      <vt:lpstr>Important Contributions:</vt:lpstr>
      <vt:lpstr>Increased information that would strengthen the paper:</vt:lpstr>
      <vt:lpstr>Extensions of existing research:</vt:lpstr>
      <vt:lpstr>Questions for further research:</vt:lpstr>
      <vt:lpstr>A Swedish Comparison: Dispersion of Retirement Ages Under NDC</vt:lpstr>
      <vt:lpstr>Hypotheses for comparative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Lalive and Staubli</dc:title>
  <dc:creator>Robert Weaver</dc:creator>
  <cp:lastModifiedBy>Grzybowa</cp:lastModifiedBy>
  <cp:revision>9</cp:revision>
  <dcterms:created xsi:type="dcterms:W3CDTF">2014-08-03T12:02:01Z</dcterms:created>
  <dcterms:modified xsi:type="dcterms:W3CDTF">2014-08-04T17:14:02Z</dcterms:modified>
</cp:coreProperties>
</file>