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20"/>
  </p:notesMasterIdLst>
  <p:handoutMasterIdLst>
    <p:handoutMasterId r:id="rId21"/>
  </p:handoutMasterIdLst>
  <p:sldIdLst>
    <p:sldId id="326" r:id="rId2"/>
    <p:sldId id="329" r:id="rId3"/>
    <p:sldId id="355" r:id="rId4"/>
    <p:sldId id="339" r:id="rId5"/>
    <p:sldId id="356" r:id="rId6"/>
    <p:sldId id="340" r:id="rId7"/>
    <p:sldId id="286" r:id="rId8"/>
    <p:sldId id="345" r:id="rId9"/>
    <p:sldId id="346" r:id="rId10"/>
    <p:sldId id="347" r:id="rId11"/>
    <p:sldId id="348" r:id="rId12"/>
    <p:sldId id="349" r:id="rId13"/>
    <p:sldId id="354" r:id="rId14"/>
    <p:sldId id="350" r:id="rId15"/>
    <p:sldId id="351" r:id="rId16"/>
    <p:sldId id="352" r:id="rId17"/>
    <p:sldId id="353" r:id="rId18"/>
    <p:sldId id="337"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Scala-Regular" charset="0"/>
        <a:ea typeface="+mn-ea"/>
        <a:cs typeface="+mn-cs"/>
      </a:defRPr>
    </a:lvl1pPr>
    <a:lvl2pPr marL="457200" algn="l" rtl="0" fontAlgn="base">
      <a:spcBef>
        <a:spcPct val="0"/>
      </a:spcBef>
      <a:spcAft>
        <a:spcPct val="0"/>
      </a:spcAft>
      <a:defRPr sz="2400" kern="1200">
        <a:solidFill>
          <a:schemeClr val="tx1"/>
        </a:solidFill>
        <a:latin typeface="Scala-Regular" charset="0"/>
        <a:ea typeface="+mn-ea"/>
        <a:cs typeface="+mn-cs"/>
      </a:defRPr>
    </a:lvl2pPr>
    <a:lvl3pPr marL="914400" algn="l" rtl="0" fontAlgn="base">
      <a:spcBef>
        <a:spcPct val="0"/>
      </a:spcBef>
      <a:spcAft>
        <a:spcPct val="0"/>
      </a:spcAft>
      <a:defRPr sz="2400" kern="1200">
        <a:solidFill>
          <a:schemeClr val="tx1"/>
        </a:solidFill>
        <a:latin typeface="Scala-Regular" charset="0"/>
        <a:ea typeface="+mn-ea"/>
        <a:cs typeface="+mn-cs"/>
      </a:defRPr>
    </a:lvl3pPr>
    <a:lvl4pPr marL="1371600" algn="l" rtl="0" fontAlgn="base">
      <a:spcBef>
        <a:spcPct val="0"/>
      </a:spcBef>
      <a:spcAft>
        <a:spcPct val="0"/>
      </a:spcAft>
      <a:defRPr sz="2400" kern="1200">
        <a:solidFill>
          <a:schemeClr val="tx1"/>
        </a:solidFill>
        <a:latin typeface="Scala-Regular" charset="0"/>
        <a:ea typeface="+mn-ea"/>
        <a:cs typeface="+mn-cs"/>
      </a:defRPr>
    </a:lvl4pPr>
    <a:lvl5pPr marL="1828800" algn="l" rtl="0" fontAlgn="base">
      <a:spcBef>
        <a:spcPct val="0"/>
      </a:spcBef>
      <a:spcAft>
        <a:spcPct val="0"/>
      </a:spcAft>
      <a:defRPr sz="2400" kern="1200">
        <a:solidFill>
          <a:schemeClr val="tx1"/>
        </a:solidFill>
        <a:latin typeface="Scala-Regular" charset="0"/>
        <a:ea typeface="+mn-ea"/>
        <a:cs typeface="+mn-cs"/>
      </a:defRPr>
    </a:lvl5pPr>
    <a:lvl6pPr marL="2286000" algn="l" defTabSz="457200" rtl="0" eaLnBrk="1" latinLnBrk="0" hangingPunct="1">
      <a:defRPr sz="2400" kern="1200">
        <a:solidFill>
          <a:schemeClr val="tx1"/>
        </a:solidFill>
        <a:latin typeface="Scala-Regular" charset="0"/>
        <a:ea typeface="+mn-ea"/>
        <a:cs typeface="+mn-cs"/>
      </a:defRPr>
    </a:lvl6pPr>
    <a:lvl7pPr marL="2743200" algn="l" defTabSz="457200" rtl="0" eaLnBrk="1" latinLnBrk="0" hangingPunct="1">
      <a:defRPr sz="2400" kern="1200">
        <a:solidFill>
          <a:schemeClr val="tx1"/>
        </a:solidFill>
        <a:latin typeface="Scala-Regular" charset="0"/>
        <a:ea typeface="+mn-ea"/>
        <a:cs typeface="+mn-cs"/>
      </a:defRPr>
    </a:lvl7pPr>
    <a:lvl8pPr marL="3200400" algn="l" defTabSz="457200" rtl="0" eaLnBrk="1" latinLnBrk="0" hangingPunct="1">
      <a:defRPr sz="2400" kern="1200">
        <a:solidFill>
          <a:schemeClr val="tx1"/>
        </a:solidFill>
        <a:latin typeface="Scala-Regular" charset="0"/>
        <a:ea typeface="+mn-ea"/>
        <a:cs typeface="+mn-cs"/>
      </a:defRPr>
    </a:lvl8pPr>
    <a:lvl9pPr marL="3657600" algn="l" defTabSz="457200" rtl="0" eaLnBrk="1" latinLnBrk="0" hangingPunct="1">
      <a:defRPr sz="2400" kern="1200">
        <a:solidFill>
          <a:schemeClr val="tx1"/>
        </a:solidFill>
        <a:latin typeface="Scala-Regular"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4AE"/>
    <a:srgbClr val="DBD3CB"/>
    <a:srgbClr val="FFFFEB"/>
    <a:srgbClr val="FCFEE8"/>
    <a:srgbClr val="FFFFEF"/>
    <a:srgbClr val="FEFEE2"/>
    <a:srgbClr val="EBE8D1"/>
    <a:srgbClr val="DDDDDD"/>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62" autoAdjust="0"/>
  </p:normalViewPr>
  <p:slideViewPr>
    <p:cSldViewPr snapToGrid="0">
      <p:cViewPr varScale="1">
        <p:scale>
          <a:sx n="94" d="100"/>
          <a:sy n="94" d="100"/>
        </p:scale>
        <p:origin x="13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136" y="-2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20MM.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mcine01:Dropbox:Research:OOP:DataWork:output:oop_analysis_7_26_EXCL_NURSEHOME%20MS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mcine01:Dropbox:Research:OOP:DataWork:output:oop_analysis_7_26_EXCL_NURSEHOME%20MSR.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rutledma\Dropbox\output\oop_analysis_7_26_EXCL_NURSEHOME%20MSR.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v>Premiums</c:v>
          </c:tx>
          <c:spPr>
            <a:solidFill>
              <a:srgbClr val="800000"/>
            </a:solidFill>
            <a:ln w="3175">
              <a:solidFill>
                <a:schemeClr val="tx1"/>
              </a:solidFill>
            </a:ln>
            <a:effectLst/>
          </c:spPr>
          <c:invertIfNegative val="0"/>
          <c:cat>
            <c:strRef>
              <c:f>('moop cap indiv'!$B$33,'moop cap indiv'!$H$33,'moop cap indiv'!$J$33,'moop cap indiv'!$L$33,'moop cap indiv'!$N$33,'moop cap indiv'!$P$33)</c:f>
              <c:strCache>
                <c:ptCount val="6"/>
                <c:pt idx="0">
                  <c:v>Mean</c:v>
                </c:pt>
                <c:pt idx="1">
                  <c:v>25th</c:v>
                </c:pt>
                <c:pt idx="2">
                  <c:v>50th</c:v>
                </c:pt>
                <c:pt idx="3">
                  <c:v>75th</c:v>
                </c:pt>
                <c:pt idx="4">
                  <c:v>90th</c:v>
                </c:pt>
                <c:pt idx="5">
                  <c:v>95th</c:v>
                </c:pt>
              </c:strCache>
            </c:strRef>
          </c:cat>
          <c:val>
            <c:numRef>
              <c:f>('moop cap indiv'!$B$34,'moop cap indiv'!$H$34,'moop cap indiv'!$J$34,'moop cap indiv'!$L$34,'moop cap indiv'!$N$34,'moop cap indiv'!$P$34)</c:f>
              <c:numCache>
                <c:formatCode>General</c:formatCode>
                <c:ptCount val="6"/>
                <c:pt idx="0">
                  <c:v>1745.932006835937</c:v>
                </c:pt>
                <c:pt idx="1">
                  <c:v>760.13395690918003</c:v>
                </c:pt>
                <c:pt idx="2">
                  <c:v>1693.0255737304699</c:v>
                </c:pt>
                <c:pt idx="3">
                  <c:v>2666.56591796875</c:v>
                </c:pt>
                <c:pt idx="4">
                  <c:v>3697.01513671875</c:v>
                </c:pt>
                <c:pt idx="5">
                  <c:v>3369.79150390625</c:v>
                </c:pt>
              </c:numCache>
            </c:numRef>
          </c:val>
          <c:extLst xmlns:c16r2="http://schemas.microsoft.com/office/drawing/2015/06/chart">
            <c:ext xmlns:c16="http://schemas.microsoft.com/office/drawing/2014/chart" uri="{C3380CC4-5D6E-409C-BE32-E72D297353CC}">
              <c16:uniqueId val="{00000000-F3F6-418B-A305-705B9366B0AA}"/>
            </c:ext>
          </c:extLst>
        </c:ser>
        <c:ser>
          <c:idx val="1"/>
          <c:order val="1"/>
          <c:tx>
            <c:v>Other OOP</c:v>
          </c:tx>
          <c:spPr>
            <a:solidFill>
              <a:schemeClr val="bg1">
                <a:lumMod val="75000"/>
              </a:schemeClr>
            </a:solidFill>
            <a:ln w="3175">
              <a:solidFill>
                <a:schemeClr val="tx1"/>
              </a:solidFill>
            </a:ln>
            <a:effectLst/>
          </c:spPr>
          <c:invertIfNegative val="0"/>
          <c:val>
            <c:numRef>
              <c:f>('moop cap indiv'!$B$30,'moop cap indiv'!$H$30,'moop cap indiv'!$J$30,'moop cap indiv'!$L$30,'moop cap indiv'!$N$30,'moop cap indiv'!$P$30)</c:f>
              <c:numCache>
                <c:formatCode>General</c:formatCode>
                <c:ptCount val="6"/>
                <c:pt idx="0">
                  <c:v>1320.365844726562</c:v>
                </c:pt>
                <c:pt idx="1">
                  <c:v>228.64991760253909</c:v>
                </c:pt>
                <c:pt idx="2">
                  <c:v>711.35528564453091</c:v>
                </c:pt>
                <c:pt idx="3">
                  <c:v>1686.92822265625</c:v>
                </c:pt>
                <c:pt idx="4">
                  <c:v>3404.34326171875</c:v>
                </c:pt>
                <c:pt idx="5">
                  <c:v>5131.92041015625</c:v>
                </c:pt>
              </c:numCache>
            </c:numRef>
          </c:val>
          <c:extLst xmlns:c16r2="http://schemas.microsoft.com/office/drawing/2015/06/chart">
            <c:ext xmlns:c16="http://schemas.microsoft.com/office/drawing/2014/chart" uri="{C3380CC4-5D6E-409C-BE32-E72D297353CC}">
              <c16:uniqueId val="{00000001-F3F6-418B-A305-705B9366B0AA}"/>
            </c:ext>
          </c:extLst>
        </c:ser>
        <c:dLbls>
          <c:showLegendKey val="0"/>
          <c:showVal val="0"/>
          <c:showCatName val="0"/>
          <c:showSerName val="0"/>
          <c:showPercent val="0"/>
          <c:showBubbleSize val="0"/>
        </c:dLbls>
        <c:gapWidth val="150"/>
        <c:overlap val="100"/>
        <c:axId val="264333632"/>
        <c:axId val="264344272"/>
      </c:barChart>
      <c:catAx>
        <c:axId val="26433363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Percentile of out-of-pocket medical spending</a:t>
                </a:r>
              </a:p>
            </c:rich>
          </c:tx>
          <c:layout>
            <c:manualLayout>
              <c:xMode val="edge"/>
              <c:yMode val="edge"/>
              <c:x val="0.20797066868617711"/>
              <c:y val="0.9112142646625405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64344272"/>
        <c:crosses val="autoZero"/>
        <c:auto val="1"/>
        <c:lblAlgn val="ctr"/>
        <c:lblOffset val="100"/>
        <c:noMultiLvlLbl val="0"/>
      </c:catAx>
      <c:valAx>
        <c:axId val="264344272"/>
        <c:scaling>
          <c:orientation val="minMax"/>
        </c:scaling>
        <c:delete val="0"/>
        <c:axPos val="l"/>
        <c:majorGridlines>
          <c:spPr>
            <a:ln w="3175" cap="flat" cmpd="sng" algn="ctr">
              <a:solidFill>
                <a:schemeClr val="bg1">
                  <a:lumMod val="50000"/>
                </a:schemeClr>
              </a:solidFill>
              <a:round/>
            </a:ln>
            <a:effectLst/>
          </c:spPr>
        </c:majorGridlines>
        <c:numFmt formatCode="&quot;$&quot;#,##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64333632"/>
        <c:crosses val="autoZero"/>
        <c:crossBetween val="between"/>
        <c:majorUnit val="3000"/>
      </c:valAx>
      <c:spPr>
        <a:noFill/>
        <a:ln>
          <a:noFill/>
        </a:ln>
        <a:effectLst/>
      </c:spPr>
    </c:plotArea>
    <c:legend>
      <c:legendPos val="r"/>
      <c:layout>
        <c:manualLayout>
          <c:xMode val="edge"/>
          <c:yMode val="edge"/>
          <c:x val="0.18777340332458442"/>
          <c:y val="9.310942398778399E-2"/>
          <c:w val="0.24471261744455855"/>
          <c:h val="0.11888388785619305"/>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'mean sh hetero indiv cap'!$W$202</c:f>
              <c:strCache>
                <c:ptCount val="1"/>
                <c:pt idx="0">
                  <c:v>2004</c:v>
                </c:pt>
              </c:strCache>
            </c:strRef>
          </c:tx>
          <c:spPr>
            <a:solidFill>
              <a:schemeClr val="bg1">
                <a:lumMod val="75000"/>
              </a:schemeClr>
            </a:solidFill>
            <a:ln w="3175">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'mean sh hetero indiv cap'!$X$201:$Y$201</c:f>
              <c:strCache>
                <c:ptCount val="2"/>
                <c:pt idx="0">
                  <c:v>No Chronic</c:v>
                </c:pt>
                <c:pt idx="1">
                  <c:v>Chronic</c:v>
                </c:pt>
              </c:strCache>
            </c:strRef>
          </c:cat>
          <c:val>
            <c:numRef>
              <c:f>'mean sh hetero indiv cap'!$X$202:$Y$202</c:f>
              <c:numCache>
                <c:formatCode>General</c:formatCode>
                <c:ptCount val="2"/>
                <c:pt idx="0">
                  <c:v>0.73215192556381226</c:v>
                </c:pt>
                <c:pt idx="1">
                  <c:v>0.65819787979125977</c:v>
                </c:pt>
              </c:numCache>
            </c:numRef>
          </c:val>
        </c:ser>
        <c:ser>
          <c:idx val="1"/>
          <c:order val="1"/>
          <c:tx>
            <c:strRef>
              <c:f>'mean sh hetero indiv cap'!$W$203</c:f>
              <c:strCache>
                <c:ptCount val="1"/>
                <c:pt idx="0">
                  <c:v>2014</c:v>
                </c:pt>
              </c:strCache>
            </c:strRef>
          </c:tx>
          <c:spPr>
            <a:solidFill>
              <a:srgbClr val="800000"/>
            </a:solidFill>
            <a:ln w="3175">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'mean sh hetero indiv cap'!$X$201:$Y$201</c:f>
              <c:strCache>
                <c:ptCount val="2"/>
                <c:pt idx="0">
                  <c:v>No Chronic</c:v>
                </c:pt>
                <c:pt idx="1">
                  <c:v>Chronic</c:v>
                </c:pt>
              </c:strCache>
            </c:strRef>
          </c:cat>
          <c:val>
            <c:numRef>
              <c:f>'mean sh hetero indiv cap'!$X$203:$Y$203</c:f>
              <c:numCache>
                <c:formatCode>General</c:formatCode>
                <c:ptCount val="2"/>
                <c:pt idx="0">
                  <c:v>0.76311445236206055</c:v>
                </c:pt>
                <c:pt idx="1">
                  <c:v>0.74432802200317383</c:v>
                </c:pt>
              </c:numCache>
            </c:numRef>
          </c:val>
        </c:ser>
        <c:dLbls>
          <c:showLegendKey val="0"/>
          <c:showVal val="0"/>
          <c:showCatName val="0"/>
          <c:showSerName val="0"/>
          <c:showPercent val="0"/>
          <c:showBubbleSize val="0"/>
        </c:dLbls>
        <c:gapWidth val="150"/>
        <c:axId val="337913408"/>
        <c:axId val="337913968"/>
      </c:barChart>
      <c:catAx>
        <c:axId val="337913408"/>
        <c:scaling>
          <c:orientation val="minMax"/>
        </c:scaling>
        <c:delete val="0"/>
        <c:axPos val="b"/>
        <c:numFmt formatCode="General" sourceLinked="1"/>
        <c:majorTickMark val="out"/>
        <c:minorTickMark val="none"/>
        <c:tickLblPos val="low"/>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7913968"/>
        <c:crosses val="autoZero"/>
        <c:auto val="1"/>
        <c:lblAlgn val="ctr"/>
        <c:lblOffset val="100"/>
        <c:noMultiLvlLbl val="0"/>
      </c:catAx>
      <c:valAx>
        <c:axId val="337913968"/>
        <c:scaling>
          <c:orientation val="minMax"/>
          <c:max val="1"/>
        </c:scaling>
        <c:delete val="0"/>
        <c:axPos val="l"/>
        <c:majorGridlines>
          <c:spPr>
            <a:ln w="3175" cap="flat" cmpd="sng" algn="ctr">
              <a:solidFill>
                <a:schemeClr val="bg1">
                  <a:lumMod val="50000"/>
                </a:schemeClr>
              </a:solidFill>
              <a:round/>
            </a:ln>
            <a:effectLst/>
          </c:spPr>
        </c:majorGridlines>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7913408"/>
        <c:crosses val="autoZero"/>
        <c:crossBetween val="between"/>
        <c:majorUnit val="0.25"/>
      </c:valAx>
      <c:spPr>
        <a:noFill/>
        <a:ln>
          <a:noFill/>
        </a:ln>
        <a:effectLst/>
      </c:spPr>
    </c:plotArea>
    <c:legend>
      <c:legendPos val="b"/>
      <c:layout>
        <c:manualLayout>
          <c:xMode val="edge"/>
          <c:yMode val="edge"/>
          <c:x val="0.43930575871691924"/>
          <c:y val="7.5626115369531066E-2"/>
          <c:w val="0.26709062552951635"/>
          <c:h val="7.0575768546173104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35261896610751"/>
          <c:y val="4.6980989113761314E-2"/>
          <c:w val="0.77445414431891657"/>
          <c:h val="0.69358144721299753"/>
        </c:manualLayout>
      </c:layout>
      <c:barChart>
        <c:barDir val="col"/>
        <c:grouping val="stacked"/>
        <c:varyColors val="0"/>
        <c:ser>
          <c:idx val="2"/>
          <c:order val="0"/>
          <c:tx>
            <c:v>Remaining</c:v>
          </c:tx>
          <c:spPr>
            <a:solidFill>
              <a:schemeClr val="tx1"/>
            </a:solidFill>
            <a:ln w="3175">
              <a:solidFill>
                <a:schemeClr val="tx1"/>
              </a:solidFill>
            </a:ln>
            <a:effectLst/>
          </c:spPr>
          <c:invertIfNegative val="0"/>
          <c:cat>
            <c:strRef>
              <c:f>('share cap indiv'!$H$44,'share cap indiv'!$J$44,'share cap indiv'!$L$44,'share cap indiv'!$N$44,'share cap indiv'!$P$44,'share cap indiv'!$R$44)</c:f>
              <c:strCache>
                <c:ptCount val="6"/>
                <c:pt idx="0">
                  <c:v>Mean</c:v>
                </c:pt>
                <c:pt idx="1">
                  <c:v>5th</c:v>
                </c:pt>
                <c:pt idx="2">
                  <c:v>10th</c:v>
                </c:pt>
                <c:pt idx="3">
                  <c:v>25th</c:v>
                </c:pt>
                <c:pt idx="4">
                  <c:v>50th</c:v>
                </c:pt>
                <c:pt idx="5">
                  <c:v>75th</c:v>
                </c:pt>
              </c:strCache>
            </c:strRef>
          </c:cat>
          <c:val>
            <c:numRef>
              <c:f>('share cap indiv'!$H$51,'share cap indiv'!$J$51,'share cap indiv'!$L$51,'share cap indiv'!$N$51,'share cap indiv'!$P$51,'share cap indiv'!$R$51)</c:f>
              <c:numCache>
                <c:formatCode>General</c:formatCode>
                <c:ptCount val="6"/>
                <c:pt idx="0">
                  <c:v>0.74699300527572599</c:v>
                </c:pt>
                <c:pt idx="1">
                  <c:v>0.19129624962806699</c:v>
                </c:pt>
                <c:pt idx="2">
                  <c:v>0.438268482685089</c:v>
                </c:pt>
                <c:pt idx="3">
                  <c:v>0.68972617387771595</c:v>
                </c:pt>
                <c:pt idx="4">
                  <c:v>0.84622144699096702</c:v>
                </c:pt>
                <c:pt idx="5">
                  <c:v>0.93571263551712003</c:v>
                </c:pt>
              </c:numCache>
            </c:numRef>
          </c:val>
          <c:extLst xmlns:c16r2="http://schemas.microsoft.com/office/drawing/2015/06/chart">
            <c:ext xmlns:c16="http://schemas.microsoft.com/office/drawing/2014/chart" uri="{C3380CC4-5D6E-409C-BE32-E72D297353CC}">
              <c16:uniqueId val="{00000000-0468-4FF0-8E0D-21A1A548A620}"/>
            </c:ext>
          </c:extLst>
        </c:ser>
        <c:ser>
          <c:idx val="1"/>
          <c:order val="1"/>
          <c:tx>
            <c:v>Other OOP</c:v>
          </c:tx>
          <c:spPr>
            <a:solidFill>
              <a:schemeClr val="bg1">
                <a:lumMod val="75000"/>
              </a:schemeClr>
            </a:solidFill>
            <a:ln w="3175">
              <a:solidFill>
                <a:schemeClr val="tx1"/>
              </a:solidFill>
            </a:ln>
            <a:effectLst/>
          </c:spPr>
          <c:invertIfNegative val="0"/>
          <c:cat>
            <c:strRef>
              <c:f>('share cap indiv'!$H$44,'share cap indiv'!$J$44,'share cap indiv'!$L$44,'share cap indiv'!$N$44,'share cap indiv'!$P$44,'share cap indiv'!$R$44)</c:f>
              <c:strCache>
                <c:ptCount val="6"/>
                <c:pt idx="0">
                  <c:v>Mean</c:v>
                </c:pt>
                <c:pt idx="1">
                  <c:v>5th</c:v>
                </c:pt>
                <c:pt idx="2">
                  <c:v>10th</c:v>
                </c:pt>
                <c:pt idx="3">
                  <c:v>25th</c:v>
                </c:pt>
                <c:pt idx="4">
                  <c:v>50th</c:v>
                </c:pt>
                <c:pt idx="5">
                  <c:v>75th</c:v>
                </c:pt>
              </c:strCache>
            </c:strRef>
          </c:cat>
          <c:val>
            <c:numRef>
              <c:f>('share cap indiv'!$H$48,'share cap indiv'!$J$48,'share cap indiv'!$L$48,'share cap indiv'!$N$48,'share cap indiv'!$P$48,'share cap indiv'!$R$48)</c:f>
              <c:numCache>
                <c:formatCode>General</c:formatCode>
                <c:ptCount val="6"/>
                <c:pt idx="0">
                  <c:v>0.10938942432403601</c:v>
                </c:pt>
                <c:pt idx="1">
                  <c:v>0.421306371688843</c:v>
                </c:pt>
                <c:pt idx="2">
                  <c:v>0.26900058984756497</c:v>
                </c:pt>
                <c:pt idx="3">
                  <c:v>0.120964348316193</c:v>
                </c:pt>
                <c:pt idx="4">
                  <c:v>4.6933412551879897E-2</c:v>
                </c:pt>
                <c:pt idx="5">
                  <c:v>1.54133439064026E-2</c:v>
                </c:pt>
              </c:numCache>
            </c:numRef>
          </c:val>
          <c:extLst xmlns:c16r2="http://schemas.microsoft.com/office/drawing/2015/06/chart">
            <c:ext xmlns:c16="http://schemas.microsoft.com/office/drawing/2014/chart" uri="{C3380CC4-5D6E-409C-BE32-E72D297353CC}">
              <c16:uniqueId val="{00000001-0468-4FF0-8E0D-21A1A548A620}"/>
            </c:ext>
          </c:extLst>
        </c:ser>
        <c:ser>
          <c:idx val="0"/>
          <c:order val="2"/>
          <c:tx>
            <c:v>Premiums</c:v>
          </c:tx>
          <c:spPr>
            <a:solidFill>
              <a:srgbClr val="800000"/>
            </a:solidFill>
            <a:ln w="3175">
              <a:solidFill>
                <a:schemeClr val="tx1"/>
              </a:solidFill>
            </a:ln>
            <a:effectLst/>
          </c:spPr>
          <c:invertIfNegative val="0"/>
          <c:cat>
            <c:strRef>
              <c:f>('share cap indiv'!$H$44,'share cap indiv'!$J$44,'share cap indiv'!$L$44,'share cap indiv'!$N$44,'share cap indiv'!$P$44,'share cap indiv'!$R$44)</c:f>
              <c:strCache>
                <c:ptCount val="6"/>
                <c:pt idx="0">
                  <c:v>Mean</c:v>
                </c:pt>
                <c:pt idx="1">
                  <c:v>5th</c:v>
                </c:pt>
                <c:pt idx="2">
                  <c:v>10th</c:v>
                </c:pt>
                <c:pt idx="3">
                  <c:v>25th</c:v>
                </c:pt>
                <c:pt idx="4">
                  <c:v>50th</c:v>
                </c:pt>
                <c:pt idx="5">
                  <c:v>75th</c:v>
                </c:pt>
              </c:strCache>
            </c:strRef>
          </c:cat>
          <c:val>
            <c:numRef>
              <c:f>('share cap indiv'!$H$45,'share cap indiv'!$J$45,'share cap indiv'!$L$45,'share cap indiv'!$N$45,'share cap indiv'!$P$45,'share cap indiv'!$R$45)</c:f>
              <c:numCache>
                <c:formatCode>General</c:formatCode>
                <c:ptCount val="6"/>
                <c:pt idx="0">
                  <c:v>0.14361757040023801</c:v>
                </c:pt>
                <c:pt idx="1">
                  <c:v>0.38739737868308999</c:v>
                </c:pt>
                <c:pt idx="2">
                  <c:v>0.29273092746734602</c:v>
                </c:pt>
                <c:pt idx="3">
                  <c:v>0.189309477806091</c:v>
                </c:pt>
                <c:pt idx="4">
                  <c:v>0.106845140457153</c:v>
                </c:pt>
                <c:pt idx="5">
                  <c:v>4.8874020576477002E-2</c:v>
                </c:pt>
              </c:numCache>
            </c:numRef>
          </c:val>
          <c:extLst xmlns:c16r2="http://schemas.microsoft.com/office/drawing/2015/06/chart">
            <c:ext xmlns:c16="http://schemas.microsoft.com/office/drawing/2014/chart" uri="{C3380CC4-5D6E-409C-BE32-E72D297353CC}">
              <c16:uniqueId val="{00000002-0468-4FF0-8E0D-21A1A548A620}"/>
            </c:ext>
          </c:extLst>
        </c:ser>
        <c:dLbls>
          <c:showLegendKey val="0"/>
          <c:showVal val="0"/>
          <c:showCatName val="0"/>
          <c:showSerName val="0"/>
          <c:showPercent val="0"/>
          <c:showBubbleSize val="0"/>
        </c:dLbls>
        <c:gapWidth val="150"/>
        <c:overlap val="100"/>
        <c:axId val="264342592"/>
        <c:axId val="264334752"/>
      </c:barChart>
      <c:catAx>
        <c:axId val="26434259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Percentile of post-OOP ratio</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64334752"/>
        <c:crosses val="autoZero"/>
        <c:auto val="1"/>
        <c:lblAlgn val="ctr"/>
        <c:lblOffset val="100"/>
        <c:noMultiLvlLbl val="0"/>
      </c:catAx>
      <c:valAx>
        <c:axId val="264334752"/>
        <c:scaling>
          <c:orientation val="minMax"/>
          <c:max val="1"/>
        </c:scaling>
        <c:delete val="0"/>
        <c:axPos val="l"/>
        <c:majorGridlines>
          <c:spPr>
            <a:ln w="317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 of Social Security </a:t>
                </a:r>
                <a:r>
                  <a:rPr lang="en-US" dirty="0" smtClean="0"/>
                  <a:t>income</a:t>
                </a:r>
                <a:endParaRPr lang="en-US" dirty="0"/>
              </a:p>
            </c:rich>
          </c:tx>
          <c:layout>
            <c:manualLayout>
              <c:xMode val="edge"/>
              <c:yMode val="edge"/>
              <c:x val="2.1958717610891524E-2"/>
              <c:y val="5.9443539385163065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64342592"/>
        <c:crosses val="autoZero"/>
        <c:crossBetween val="between"/>
        <c:majorUnit val="0.25"/>
      </c:valAx>
      <c:spPr>
        <a:noFill/>
        <a:ln>
          <a:noFill/>
        </a:ln>
        <a:effectLst/>
      </c:spPr>
    </c:plotArea>
    <c:legend>
      <c:legendPos val="r"/>
      <c:layout>
        <c:manualLayout>
          <c:xMode val="edge"/>
          <c:yMode val="edge"/>
          <c:x val="0.23656563063016334"/>
          <c:y val="0.9119336707579988"/>
          <c:w val="0.68388696966238904"/>
          <c:h val="7.7014163017421228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35261896610751"/>
          <c:y val="4.6980989113761314E-2"/>
          <c:w val="0.77445414431891657"/>
          <c:h val="0.58073360856418155"/>
        </c:manualLayout>
      </c:layout>
      <c:barChart>
        <c:barDir val="col"/>
        <c:grouping val="stacked"/>
        <c:varyColors val="0"/>
        <c:ser>
          <c:idx val="2"/>
          <c:order val="0"/>
          <c:tx>
            <c:v>Remaining</c:v>
          </c:tx>
          <c:spPr>
            <a:solidFill>
              <a:schemeClr val="tx1"/>
            </a:solidFill>
            <a:ln w="3175">
              <a:solidFill>
                <a:schemeClr val="tx1"/>
              </a:solidFill>
            </a:ln>
            <a:effectLst/>
          </c:spPr>
          <c:invertIfNegative val="0"/>
          <c:cat>
            <c:strRef>
              <c:f>'mean sh hetero indiv cap'!$B$90:$F$90</c:f>
              <c:strCache>
                <c:ptCount val="5"/>
                <c:pt idx="0">
                  <c:v>All</c:v>
                </c:pt>
                <c:pt idx="1">
                  <c:v>Medicaid</c:v>
                </c:pt>
                <c:pt idx="2">
                  <c:v>RHI</c:v>
                </c:pt>
                <c:pt idx="3">
                  <c:v>Med Adv</c:v>
                </c:pt>
                <c:pt idx="4">
                  <c:v>Medicare-only</c:v>
                </c:pt>
              </c:strCache>
            </c:strRef>
          </c:cat>
          <c:val>
            <c:numRef>
              <c:f>'mean sh hetero indiv cap'!$B$91:$F$91</c:f>
              <c:numCache>
                <c:formatCode>General</c:formatCode>
                <c:ptCount val="5"/>
                <c:pt idx="0">
                  <c:v>0.74699300527572599</c:v>
                </c:pt>
                <c:pt idx="1">
                  <c:v>0.853657245635986</c:v>
                </c:pt>
                <c:pt idx="2">
                  <c:v>0.58796775341033902</c:v>
                </c:pt>
                <c:pt idx="3">
                  <c:v>0.77426010370254505</c:v>
                </c:pt>
                <c:pt idx="4">
                  <c:v>0.83864581584930398</c:v>
                </c:pt>
              </c:numCache>
            </c:numRef>
          </c:val>
          <c:extLst xmlns:c16r2="http://schemas.microsoft.com/office/drawing/2015/06/chart">
            <c:ext xmlns:c16="http://schemas.microsoft.com/office/drawing/2014/chart" uri="{C3380CC4-5D6E-409C-BE32-E72D297353CC}">
              <c16:uniqueId val="{00000000-EAB7-4730-9AF5-F8FEC64E5E34}"/>
            </c:ext>
          </c:extLst>
        </c:ser>
        <c:ser>
          <c:idx val="1"/>
          <c:order val="1"/>
          <c:tx>
            <c:v>Other OOP</c:v>
          </c:tx>
          <c:spPr>
            <a:solidFill>
              <a:schemeClr val="bg1">
                <a:lumMod val="75000"/>
              </a:schemeClr>
            </a:solidFill>
            <a:ln w="3175">
              <a:solidFill>
                <a:schemeClr val="tx1"/>
              </a:solidFill>
            </a:ln>
            <a:effectLst/>
          </c:spPr>
          <c:invertIfNegative val="0"/>
          <c:cat>
            <c:strRef>
              <c:f>'mean sh hetero indiv cap'!$B$90:$F$90</c:f>
              <c:strCache>
                <c:ptCount val="5"/>
                <c:pt idx="0">
                  <c:v>All</c:v>
                </c:pt>
                <c:pt idx="1">
                  <c:v>Medicaid</c:v>
                </c:pt>
                <c:pt idx="2">
                  <c:v>RHI</c:v>
                </c:pt>
                <c:pt idx="3">
                  <c:v>Med Adv</c:v>
                </c:pt>
                <c:pt idx="4">
                  <c:v>Medicare-only</c:v>
                </c:pt>
              </c:strCache>
            </c:strRef>
          </c:cat>
          <c:val>
            <c:numRef>
              <c:f>'mean sh hetero indiv cap'!$B$92:$F$92</c:f>
              <c:numCache>
                <c:formatCode>General</c:formatCode>
                <c:ptCount val="5"/>
                <c:pt idx="0">
                  <c:v>0.10938942432403601</c:v>
                </c:pt>
                <c:pt idx="1">
                  <c:v>0.101700901985168</c:v>
                </c:pt>
                <c:pt idx="2">
                  <c:v>0.13098657131195099</c:v>
                </c:pt>
                <c:pt idx="3">
                  <c:v>0.109643161296844</c:v>
                </c:pt>
                <c:pt idx="4">
                  <c:v>0.11162239313125601</c:v>
                </c:pt>
              </c:numCache>
            </c:numRef>
          </c:val>
          <c:extLst xmlns:c16r2="http://schemas.microsoft.com/office/drawing/2015/06/chart">
            <c:ext xmlns:c16="http://schemas.microsoft.com/office/drawing/2014/chart" uri="{C3380CC4-5D6E-409C-BE32-E72D297353CC}">
              <c16:uniqueId val="{00000001-EAB7-4730-9AF5-F8FEC64E5E34}"/>
            </c:ext>
          </c:extLst>
        </c:ser>
        <c:ser>
          <c:idx val="0"/>
          <c:order val="2"/>
          <c:tx>
            <c:v>Premiums</c:v>
          </c:tx>
          <c:spPr>
            <a:solidFill>
              <a:srgbClr val="800000"/>
            </a:solidFill>
            <a:ln w="3175">
              <a:solidFill>
                <a:schemeClr val="tx1"/>
              </a:solidFill>
            </a:ln>
            <a:effectLst/>
          </c:spPr>
          <c:invertIfNegative val="0"/>
          <c:cat>
            <c:strRef>
              <c:f>'mean sh hetero indiv cap'!$B$90:$F$90</c:f>
              <c:strCache>
                <c:ptCount val="5"/>
                <c:pt idx="0">
                  <c:v>All</c:v>
                </c:pt>
                <c:pt idx="1">
                  <c:v>Medicaid</c:v>
                </c:pt>
                <c:pt idx="2">
                  <c:v>RHI</c:v>
                </c:pt>
                <c:pt idx="3">
                  <c:v>Med Adv</c:v>
                </c:pt>
                <c:pt idx="4">
                  <c:v>Medicare-only</c:v>
                </c:pt>
              </c:strCache>
            </c:strRef>
          </c:cat>
          <c:val>
            <c:numRef>
              <c:f>'mean sh hetero indiv cap'!$B$93:$F$93</c:f>
              <c:numCache>
                <c:formatCode>General</c:formatCode>
                <c:ptCount val="5"/>
                <c:pt idx="0">
                  <c:v>0.14361757040023801</c:v>
                </c:pt>
                <c:pt idx="1">
                  <c:v>4.4641852378845201E-2</c:v>
                </c:pt>
                <c:pt idx="2">
                  <c:v>0.28104567527771002</c:v>
                </c:pt>
                <c:pt idx="3">
                  <c:v>0.11609673500061</c:v>
                </c:pt>
                <c:pt idx="4">
                  <c:v>4.9731791019439697E-2</c:v>
                </c:pt>
              </c:numCache>
            </c:numRef>
          </c:val>
          <c:extLst xmlns:c16r2="http://schemas.microsoft.com/office/drawing/2015/06/chart">
            <c:ext xmlns:c16="http://schemas.microsoft.com/office/drawing/2014/chart" uri="{C3380CC4-5D6E-409C-BE32-E72D297353CC}">
              <c16:uniqueId val="{00000002-EAB7-4730-9AF5-F8FEC64E5E34}"/>
            </c:ext>
          </c:extLst>
        </c:ser>
        <c:dLbls>
          <c:showLegendKey val="0"/>
          <c:showVal val="0"/>
          <c:showCatName val="0"/>
          <c:showSerName val="0"/>
          <c:showPercent val="0"/>
          <c:showBubbleSize val="0"/>
        </c:dLbls>
        <c:gapWidth val="150"/>
        <c:overlap val="100"/>
        <c:axId val="255089040"/>
        <c:axId val="255092400"/>
      </c:barChart>
      <c:catAx>
        <c:axId val="255089040"/>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5092400"/>
        <c:crosses val="autoZero"/>
        <c:auto val="1"/>
        <c:lblAlgn val="ctr"/>
        <c:lblOffset val="100"/>
        <c:noMultiLvlLbl val="0"/>
      </c:catAx>
      <c:valAx>
        <c:axId val="255092400"/>
        <c:scaling>
          <c:orientation val="minMax"/>
          <c:max val="1"/>
        </c:scaling>
        <c:delete val="0"/>
        <c:axPos val="l"/>
        <c:majorGridlines>
          <c:spPr>
            <a:ln w="317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 of Social Security </a:t>
                </a:r>
                <a:r>
                  <a:rPr lang="en-US" dirty="0" smtClean="0"/>
                  <a:t>income</a:t>
                </a:r>
                <a:endParaRPr lang="en-US" dirty="0"/>
              </a:p>
            </c:rich>
          </c:tx>
          <c:layout>
            <c:manualLayout>
              <c:xMode val="edge"/>
              <c:yMode val="edge"/>
              <c:x val="8.2345191040843219E-3"/>
              <c:y val="0"/>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5089040"/>
        <c:crosses val="autoZero"/>
        <c:crossBetween val="between"/>
        <c:majorUnit val="0.25"/>
      </c:valAx>
      <c:spPr>
        <a:noFill/>
        <a:ln>
          <a:noFill/>
        </a:ln>
        <a:effectLst/>
      </c:spPr>
    </c:plotArea>
    <c:legend>
      <c:legendPos val="r"/>
      <c:layout>
        <c:manualLayout>
          <c:xMode val="edge"/>
          <c:yMode val="edge"/>
          <c:x val="0.22214981897025721"/>
          <c:y val="0.9119336931646348"/>
          <c:w val="0.63722469473924459"/>
          <c:h val="7.3919601040618316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07681747291471"/>
          <c:y val="4.6980989113761314E-2"/>
          <c:w val="0.76072994581210951"/>
          <c:h val="0.7381585176521368"/>
        </c:manualLayout>
      </c:layout>
      <c:barChart>
        <c:barDir val="col"/>
        <c:grouping val="stacked"/>
        <c:varyColors val="0"/>
        <c:ser>
          <c:idx val="2"/>
          <c:order val="0"/>
          <c:tx>
            <c:v>Remaining</c:v>
          </c:tx>
          <c:spPr>
            <a:solidFill>
              <a:schemeClr val="tx1"/>
            </a:solidFill>
            <a:ln w="3175">
              <a:solidFill>
                <a:schemeClr val="tx1"/>
              </a:solidFill>
            </a:ln>
            <a:effectLst/>
          </c:spPr>
          <c:invertIfNegative val="0"/>
          <c:cat>
            <c:strRef>
              <c:f>'mean sh hetero indiv cap'!$B$119:$F$119</c:f>
              <c:strCache>
                <c:ptCount val="5"/>
                <c:pt idx="0">
                  <c:v>All</c:v>
                </c:pt>
                <c:pt idx="1">
                  <c:v>65-69</c:v>
                </c:pt>
                <c:pt idx="2">
                  <c:v>70-74</c:v>
                </c:pt>
                <c:pt idx="3">
                  <c:v>75-79</c:v>
                </c:pt>
                <c:pt idx="4">
                  <c:v>80+</c:v>
                </c:pt>
              </c:strCache>
            </c:strRef>
          </c:cat>
          <c:val>
            <c:numRef>
              <c:f>'mean sh hetero indiv cap'!$B$120:$F$120</c:f>
              <c:numCache>
                <c:formatCode>General</c:formatCode>
                <c:ptCount val="5"/>
                <c:pt idx="0">
                  <c:v>0.74699300527572599</c:v>
                </c:pt>
                <c:pt idx="1">
                  <c:v>0.76552915573120095</c:v>
                </c:pt>
                <c:pt idx="2">
                  <c:v>0.74351578950882002</c:v>
                </c:pt>
                <c:pt idx="3">
                  <c:v>0.73385602235794101</c:v>
                </c:pt>
                <c:pt idx="4">
                  <c:v>0.74026036262512196</c:v>
                </c:pt>
              </c:numCache>
            </c:numRef>
          </c:val>
          <c:extLst xmlns:c16r2="http://schemas.microsoft.com/office/drawing/2015/06/chart">
            <c:ext xmlns:c16="http://schemas.microsoft.com/office/drawing/2014/chart" uri="{C3380CC4-5D6E-409C-BE32-E72D297353CC}">
              <c16:uniqueId val="{00000000-7A03-4CC8-8238-251F94164CC5}"/>
            </c:ext>
          </c:extLst>
        </c:ser>
        <c:ser>
          <c:idx val="1"/>
          <c:order val="1"/>
          <c:tx>
            <c:v>Other OOP</c:v>
          </c:tx>
          <c:spPr>
            <a:solidFill>
              <a:schemeClr val="bg1">
                <a:lumMod val="75000"/>
              </a:schemeClr>
            </a:solidFill>
            <a:ln w="3175">
              <a:solidFill>
                <a:schemeClr val="tx1"/>
              </a:solidFill>
            </a:ln>
            <a:effectLst/>
          </c:spPr>
          <c:invertIfNegative val="0"/>
          <c:cat>
            <c:strRef>
              <c:f>'mean sh hetero indiv cap'!$B$119:$F$119</c:f>
              <c:strCache>
                <c:ptCount val="5"/>
                <c:pt idx="0">
                  <c:v>All</c:v>
                </c:pt>
                <c:pt idx="1">
                  <c:v>65-69</c:v>
                </c:pt>
                <c:pt idx="2">
                  <c:v>70-74</c:v>
                </c:pt>
                <c:pt idx="3">
                  <c:v>75-79</c:v>
                </c:pt>
                <c:pt idx="4">
                  <c:v>80+</c:v>
                </c:pt>
              </c:strCache>
            </c:strRef>
          </c:cat>
          <c:val>
            <c:numRef>
              <c:f>'mean sh hetero indiv cap'!$B$121:$F$121</c:f>
              <c:numCache>
                <c:formatCode>General</c:formatCode>
                <c:ptCount val="5"/>
                <c:pt idx="0">
                  <c:v>0.10938942432403601</c:v>
                </c:pt>
                <c:pt idx="1">
                  <c:v>9.7321033477783203E-2</c:v>
                </c:pt>
                <c:pt idx="2">
                  <c:v>0.114192008972168</c:v>
                </c:pt>
                <c:pt idx="3">
                  <c:v>0.109338939189911</c:v>
                </c:pt>
                <c:pt idx="4">
                  <c:v>0.11774218082427999</c:v>
                </c:pt>
              </c:numCache>
            </c:numRef>
          </c:val>
          <c:extLst xmlns:c16r2="http://schemas.microsoft.com/office/drawing/2015/06/chart">
            <c:ext xmlns:c16="http://schemas.microsoft.com/office/drawing/2014/chart" uri="{C3380CC4-5D6E-409C-BE32-E72D297353CC}">
              <c16:uniqueId val="{00000001-7A03-4CC8-8238-251F94164CC5}"/>
            </c:ext>
          </c:extLst>
        </c:ser>
        <c:ser>
          <c:idx val="0"/>
          <c:order val="2"/>
          <c:tx>
            <c:v>Premiums</c:v>
          </c:tx>
          <c:spPr>
            <a:solidFill>
              <a:srgbClr val="800000"/>
            </a:solidFill>
            <a:ln w="3175">
              <a:solidFill>
                <a:schemeClr val="tx1"/>
              </a:solidFill>
            </a:ln>
            <a:effectLst/>
          </c:spPr>
          <c:invertIfNegative val="0"/>
          <c:cat>
            <c:strRef>
              <c:f>'mean sh hetero indiv cap'!$B$119:$F$119</c:f>
              <c:strCache>
                <c:ptCount val="5"/>
                <c:pt idx="0">
                  <c:v>All</c:v>
                </c:pt>
                <c:pt idx="1">
                  <c:v>65-69</c:v>
                </c:pt>
                <c:pt idx="2">
                  <c:v>70-74</c:v>
                </c:pt>
                <c:pt idx="3">
                  <c:v>75-79</c:v>
                </c:pt>
                <c:pt idx="4">
                  <c:v>80+</c:v>
                </c:pt>
              </c:strCache>
            </c:strRef>
          </c:cat>
          <c:val>
            <c:numRef>
              <c:f>'mean sh hetero indiv cap'!$B$122:$F$122</c:f>
              <c:numCache>
                <c:formatCode>General</c:formatCode>
                <c:ptCount val="5"/>
                <c:pt idx="0">
                  <c:v>0.14361757040023801</c:v>
                </c:pt>
                <c:pt idx="1">
                  <c:v>0.13714981079101601</c:v>
                </c:pt>
                <c:pt idx="2">
                  <c:v>0.14229220151901201</c:v>
                </c:pt>
                <c:pt idx="3">
                  <c:v>0.15680503845214799</c:v>
                </c:pt>
                <c:pt idx="4">
                  <c:v>0.14199745655059801</c:v>
                </c:pt>
              </c:numCache>
            </c:numRef>
          </c:val>
          <c:extLst xmlns:c16r2="http://schemas.microsoft.com/office/drawing/2015/06/chart">
            <c:ext xmlns:c16="http://schemas.microsoft.com/office/drawing/2014/chart" uri="{C3380CC4-5D6E-409C-BE32-E72D297353CC}">
              <c16:uniqueId val="{00000002-7A03-4CC8-8238-251F94164CC5}"/>
            </c:ext>
          </c:extLst>
        </c:ser>
        <c:dLbls>
          <c:showLegendKey val="0"/>
          <c:showVal val="0"/>
          <c:showCatName val="0"/>
          <c:showSerName val="0"/>
          <c:showPercent val="0"/>
          <c:showBubbleSize val="0"/>
        </c:dLbls>
        <c:gapWidth val="150"/>
        <c:overlap val="100"/>
        <c:axId val="258632880"/>
        <c:axId val="258634560"/>
      </c:barChart>
      <c:catAx>
        <c:axId val="258632880"/>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8634560"/>
        <c:crosses val="autoZero"/>
        <c:auto val="1"/>
        <c:lblAlgn val="ctr"/>
        <c:lblOffset val="100"/>
        <c:noMultiLvlLbl val="0"/>
      </c:catAx>
      <c:valAx>
        <c:axId val="258634560"/>
        <c:scaling>
          <c:orientation val="minMax"/>
          <c:max val="1"/>
        </c:scaling>
        <c:delete val="0"/>
        <c:axPos val="l"/>
        <c:majorGridlines>
          <c:spPr>
            <a:ln w="317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 of Social Security </a:t>
                </a:r>
                <a:r>
                  <a:rPr lang="en-US" dirty="0" smtClean="0"/>
                  <a:t>income</a:t>
                </a:r>
                <a:endParaRPr lang="en-US" dirty="0"/>
              </a:p>
            </c:rich>
          </c:tx>
          <c:layout>
            <c:manualLayout>
              <c:xMode val="edge"/>
              <c:yMode val="edge"/>
              <c:x val="2.7448397013614404E-2"/>
              <c:y val="8.3574102308829432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8632880"/>
        <c:crosses val="autoZero"/>
        <c:crossBetween val="between"/>
        <c:majorUnit val="0.25"/>
      </c:valAx>
      <c:spPr>
        <a:noFill/>
        <a:ln>
          <a:noFill/>
        </a:ln>
        <a:effectLst/>
      </c:spPr>
    </c:plotArea>
    <c:legend>
      <c:legendPos val="r"/>
      <c:layout>
        <c:manualLayout>
          <c:xMode val="edge"/>
          <c:yMode val="edge"/>
          <c:x val="0.25234305568523302"/>
          <c:y val="0.90088150453341875"/>
          <c:w val="0.64820405354469035"/>
          <c:h val="8.8066329242001237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39390135521601"/>
          <c:y val="4.6980989113761314E-2"/>
          <c:w val="0.79641286192980809"/>
          <c:h val="0.74921068387671697"/>
        </c:manualLayout>
      </c:layout>
      <c:barChart>
        <c:barDir val="col"/>
        <c:grouping val="stacked"/>
        <c:varyColors val="0"/>
        <c:ser>
          <c:idx val="2"/>
          <c:order val="0"/>
          <c:tx>
            <c:strRef>
              <c:f>'mean sh hetero indiv cap'!$A$148</c:f>
              <c:strCache>
                <c:ptCount val="1"/>
                <c:pt idx="0">
                  <c:v>Remaining</c:v>
                </c:pt>
              </c:strCache>
            </c:strRef>
          </c:tx>
          <c:spPr>
            <a:solidFill>
              <a:schemeClr val="tx1"/>
            </a:solidFill>
            <a:ln w="3175">
              <a:solidFill>
                <a:schemeClr val="tx1"/>
              </a:solidFill>
            </a:ln>
            <a:effectLst/>
          </c:spPr>
          <c:invertIfNegative val="0"/>
          <c:cat>
            <c:strRef>
              <c:f>'mean sh hetero indiv cap'!$B$147:$G$147</c:f>
              <c:strCache>
                <c:ptCount val="6"/>
                <c:pt idx="0">
                  <c:v>All</c:v>
                </c:pt>
                <c:pt idx="1">
                  <c:v>Lowest</c:v>
                </c:pt>
                <c:pt idx="2">
                  <c:v>2nd</c:v>
                </c:pt>
                <c:pt idx="3">
                  <c:v>3rd</c:v>
                </c:pt>
                <c:pt idx="4">
                  <c:v>4th</c:v>
                </c:pt>
                <c:pt idx="5">
                  <c:v>Highest</c:v>
                </c:pt>
              </c:strCache>
            </c:strRef>
          </c:cat>
          <c:val>
            <c:numRef>
              <c:f>'mean sh hetero indiv cap'!$B$148:$G$148</c:f>
              <c:numCache>
                <c:formatCode>General</c:formatCode>
                <c:ptCount val="6"/>
                <c:pt idx="0">
                  <c:v>0.74699300527572599</c:v>
                </c:pt>
                <c:pt idx="1">
                  <c:v>0.77423799037933305</c:v>
                </c:pt>
                <c:pt idx="2">
                  <c:v>0.75794523954391502</c:v>
                </c:pt>
                <c:pt idx="3">
                  <c:v>0.73520433902740501</c:v>
                </c:pt>
                <c:pt idx="4">
                  <c:v>0.723319351673126</c:v>
                </c:pt>
                <c:pt idx="5">
                  <c:v>0.70426726341247603</c:v>
                </c:pt>
              </c:numCache>
            </c:numRef>
          </c:val>
          <c:extLst xmlns:c16r2="http://schemas.microsoft.com/office/drawing/2015/06/chart">
            <c:ext xmlns:c16="http://schemas.microsoft.com/office/drawing/2014/chart" uri="{C3380CC4-5D6E-409C-BE32-E72D297353CC}">
              <c16:uniqueId val="{00000000-E911-4EB8-B652-F428FC43A71C}"/>
            </c:ext>
          </c:extLst>
        </c:ser>
        <c:ser>
          <c:idx val="1"/>
          <c:order val="1"/>
          <c:tx>
            <c:strRef>
              <c:f>'mean sh hetero indiv cap'!$A$149</c:f>
              <c:strCache>
                <c:ptCount val="1"/>
                <c:pt idx="0">
                  <c:v>Other OOP</c:v>
                </c:pt>
              </c:strCache>
            </c:strRef>
          </c:tx>
          <c:spPr>
            <a:solidFill>
              <a:schemeClr val="bg1">
                <a:lumMod val="75000"/>
              </a:schemeClr>
            </a:solidFill>
            <a:ln w="3175">
              <a:solidFill>
                <a:schemeClr val="tx1"/>
              </a:solidFill>
            </a:ln>
            <a:effectLst/>
          </c:spPr>
          <c:invertIfNegative val="0"/>
          <c:cat>
            <c:strRef>
              <c:f>'mean sh hetero indiv cap'!$B$147:$G$147</c:f>
              <c:strCache>
                <c:ptCount val="6"/>
                <c:pt idx="0">
                  <c:v>All</c:v>
                </c:pt>
                <c:pt idx="1">
                  <c:v>Lowest</c:v>
                </c:pt>
                <c:pt idx="2">
                  <c:v>2nd</c:v>
                </c:pt>
                <c:pt idx="3">
                  <c:v>3rd</c:v>
                </c:pt>
                <c:pt idx="4">
                  <c:v>4th</c:v>
                </c:pt>
                <c:pt idx="5">
                  <c:v>Highest</c:v>
                </c:pt>
              </c:strCache>
            </c:strRef>
          </c:cat>
          <c:val>
            <c:numRef>
              <c:f>'mean sh hetero indiv cap'!$B$149:$G$149</c:f>
              <c:numCache>
                <c:formatCode>General</c:formatCode>
                <c:ptCount val="6"/>
                <c:pt idx="0">
                  <c:v>0.10938942432403601</c:v>
                </c:pt>
                <c:pt idx="1">
                  <c:v>0.117926597595215</c:v>
                </c:pt>
                <c:pt idx="2">
                  <c:v>0.10231763124465899</c:v>
                </c:pt>
                <c:pt idx="3">
                  <c:v>0.106123149394989</c:v>
                </c:pt>
                <c:pt idx="4">
                  <c:v>0.101382493972778</c:v>
                </c:pt>
                <c:pt idx="5">
                  <c:v>0.12733829021453899</c:v>
                </c:pt>
              </c:numCache>
            </c:numRef>
          </c:val>
          <c:extLst xmlns:c16r2="http://schemas.microsoft.com/office/drawing/2015/06/chart">
            <c:ext xmlns:c16="http://schemas.microsoft.com/office/drawing/2014/chart" uri="{C3380CC4-5D6E-409C-BE32-E72D297353CC}">
              <c16:uniqueId val="{00000001-E911-4EB8-B652-F428FC43A71C}"/>
            </c:ext>
          </c:extLst>
        </c:ser>
        <c:ser>
          <c:idx val="0"/>
          <c:order val="2"/>
          <c:tx>
            <c:strRef>
              <c:f>'mean sh hetero indiv cap'!$A$150</c:f>
              <c:strCache>
                <c:ptCount val="1"/>
                <c:pt idx="0">
                  <c:v>Premiums</c:v>
                </c:pt>
              </c:strCache>
            </c:strRef>
          </c:tx>
          <c:spPr>
            <a:solidFill>
              <a:srgbClr val="800000"/>
            </a:solidFill>
            <a:ln w="3175">
              <a:solidFill>
                <a:schemeClr val="tx1"/>
              </a:solidFill>
            </a:ln>
            <a:effectLst/>
          </c:spPr>
          <c:invertIfNegative val="0"/>
          <c:cat>
            <c:strRef>
              <c:f>'mean sh hetero indiv cap'!$B$147:$G$147</c:f>
              <c:strCache>
                <c:ptCount val="6"/>
                <c:pt idx="0">
                  <c:v>All</c:v>
                </c:pt>
                <c:pt idx="1">
                  <c:v>Lowest</c:v>
                </c:pt>
                <c:pt idx="2">
                  <c:v>2nd</c:v>
                </c:pt>
                <c:pt idx="3">
                  <c:v>3rd</c:v>
                </c:pt>
                <c:pt idx="4">
                  <c:v>4th</c:v>
                </c:pt>
                <c:pt idx="5">
                  <c:v>Highest</c:v>
                </c:pt>
              </c:strCache>
            </c:strRef>
          </c:cat>
          <c:val>
            <c:numRef>
              <c:f>'mean sh hetero indiv cap'!$B$150:$G$150</c:f>
              <c:numCache>
                <c:formatCode>General</c:formatCode>
                <c:ptCount val="6"/>
                <c:pt idx="0">
                  <c:v>0.14361757040023801</c:v>
                </c:pt>
                <c:pt idx="1">
                  <c:v>0.10783541202545199</c:v>
                </c:pt>
                <c:pt idx="2">
                  <c:v>0.139737129211426</c:v>
                </c:pt>
                <c:pt idx="3">
                  <c:v>0.15867251157760601</c:v>
                </c:pt>
                <c:pt idx="4">
                  <c:v>0.17529815435409499</c:v>
                </c:pt>
                <c:pt idx="5">
                  <c:v>0.16839444637298601</c:v>
                </c:pt>
              </c:numCache>
            </c:numRef>
          </c:val>
          <c:extLst xmlns:c16r2="http://schemas.microsoft.com/office/drawing/2015/06/chart">
            <c:ext xmlns:c16="http://schemas.microsoft.com/office/drawing/2014/chart" uri="{C3380CC4-5D6E-409C-BE32-E72D297353CC}">
              <c16:uniqueId val="{00000002-E911-4EB8-B652-F428FC43A71C}"/>
            </c:ext>
          </c:extLst>
        </c:ser>
        <c:dLbls>
          <c:showLegendKey val="0"/>
          <c:showVal val="0"/>
          <c:showCatName val="0"/>
          <c:showSerName val="0"/>
          <c:showPercent val="0"/>
          <c:showBubbleSize val="0"/>
        </c:dLbls>
        <c:gapWidth val="150"/>
        <c:overlap val="100"/>
        <c:axId val="258633440"/>
        <c:axId val="258634000"/>
      </c:barChart>
      <c:catAx>
        <c:axId val="258633440"/>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8634000"/>
        <c:crosses val="autoZero"/>
        <c:auto val="1"/>
        <c:lblAlgn val="ctr"/>
        <c:lblOffset val="100"/>
        <c:noMultiLvlLbl val="0"/>
      </c:catAx>
      <c:valAx>
        <c:axId val="258634000"/>
        <c:scaling>
          <c:orientation val="minMax"/>
          <c:max val="1"/>
        </c:scaling>
        <c:delete val="0"/>
        <c:axPos val="l"/>
        <c:majorGridlines>
          <c:spPr>
            <a:ln w="317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 of Social Security </a:t>
                </a:r>
                <a:r>
                  <a:rPr lang="en-US" dirty="0" smtClean="0"/>
                  <a:t>income</a:t>
                </a:r>
                <a:endParaRPr lang="en-US" dirty="0"/>
              </a:p>
            </c:rich>
          </c:tx>
          <c:layout>
            <c:manualLayout>
              <c:xMode val="edge"/>
              <c:yMode val="edge"/>
              <c:x val="0"/>
              <c:y val="7.2521936084249422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8633440"/>
        <c:crosses val="autoZero"/>
        <c:crossBetween val="between"/>
        <c:majorUnit val="0.25"/>
      </c:valAx>
      <c:spPr>
        <a:noFill/>
        <a:ln>
          <a:noFill/>
        </a:ln>
        <a:effectLst/>
      </c:spPr>
    </c:plotArea>
    <c:legend>
      <c:legendPos val="r"/>
      <c:layout>
        <c:manualLayout>
          <c:xMode val="edge"/>
          <c:yMode val="edge"/>
          <c:x val="0.24136369687978726"/>
          <c:y val="0.90456555994161203"/>
          <c:w val="0.659183412350136"/>
          <c:h val="8.4382273833807905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2436461939993"/>
          <c:y val="4.6980989113761314E-2"/>
          <c:w val="0.78656314580259079"/>
          <c:h val="0.70831737876266798"/>
        </c:manualLayout>
      </c:layout>
      <c:barChart>
        <c:barDir val="col"/>
        <c:grouping val="stacked"/>
        <c:varyColors val="0"/>
        <c:ser>
          <c:idx val="2"/>
          <c:order val="0"/>
          <c:tx>
            <c:strRef>
              <c:f>'mean sh hetero indiv cap'!$A$176</c:f>
              <c:strCache>
                <c:ptCount val="1"/>
                <c:pt idx="0">
                  <c:v>Remaining</c:v>
                </c:pt>
              </c:strCache>
            </c:strRef>
          </c:tx>
          <c:spPr>
            <a:solidFill>
              <a:schemeClr val="tx1"/>
            </a:solidFill>
            <a:ln w="3175">
              <a:solidFill>
                <a:schemeClr val="tx1"/>
              </a:solidFill>
            </a:ln>
            <a:effectLst/>
          </c:spPr>
          <c:invertIfNegative val="0"/>
          <c:cat>
            <c:strRef>
              <c:f>'mean sh hetero indiv cap'!$B$175:$F$175</c:f>
              <c:strCache>
                <c:ptCount val="5"/>
                <c:pt idx="0">
                  <c:v>All</c:v>
                </c:pt>
                <c:pt idx="1">
                  <c:v>0-1 ADLs</c:v>
                </c:pt>
                <c:pt idx="2">
                  <c:v>2+ ADLs</c:v>
                </c:pt>
                <c:pt idx="3">
                  <c:v>No Chronic</c:v>
                </c:pt>
                <c:pt idx="4">
                  <c:v>Chronic</c:v>
                </c:pt>
              </c:strCache>
            </c:strRef>
          </c:cat>
          <c:val>
            <c:numRef>
              <c:f>'mean sh hetero indiv cap'!$B$176:$F$176</c:f>
              <c:numCache>
                <c:formatCode>General</c:formatCode>
                <c:ptCount val="5"/>
                <c:pt idx="0">
                  <c:v>0.74699300527572599</c:v>
                </c:pt>
                <c:pt idx="1">
                  <c:v>0.76311445236206099</c:v>
                </c:pt>
                <c:pt idx="2">
                  <c:v>0.74432802200317405</c:v>
                </c:pt>
                <c:pt idx="3">
                  <c:v>0.74789357185363803</c:v>
                </c:pt>
                <c:pt idx="4">
                  <c:v>0.73850619792938199</c:v>
                </c:pt>
              </c:numCache>
            </c:numRef>
          </c:val>
          <c:extLst xmlns:c16r2="http://schemas.microsoft.com/office/drawing/2015/06/chart">
            <c:ext xmlns:c16="http://schemas.microsoft.com/office/drawing/2014/chart" uri="{C3380CC4-5D6E-409C-BE32-E72D297353CC}">
              <c16:uniqueId val="{00000000-8333-48A5-B5CA-83C230C4B952}"/>
            </c:ext>
          </c:extLst>
        </c:ser>
        <c:ser>
          <c:idx val="1"/>
          <c:order val="1"/>
          <c:tx>
            <c:strRef>
              <c:f>'mean sh hetero indiv cap'!$A$177</c:f>
              <c:strCache>
                <c:ptCount val="1"/>
                <c:pt idx="0">
                  <c:v>Other OOP</c:v>
                </c:pt>
              </c:strCache>
            </c:strRef>
          </c:tx>
          <c:spPr>
            <a:solidFill>
              <a:schemeClr val="bg1">
                <a:lumMod val="75000"/>
              </a:schemeClr>
            </a:solidFill>
            <a:ln w="3175">
              <a:solidFill>
                <a:schemeClr val="tx1"/>
              </a:solidFill>
            </a:ln>
            <a:effectLst/>
          </c:spPr>
          <c:invertIfNegative val="0"/>
          <c:cat>
            <c:strRef>
              <c:f>'mean sh hetero indiv cap'!$B$175:$F$175</c:f>
              <c:strCache>
                <c:ptCount val="5"/>
                <c:pt idx="0">
                  <c:v>All</c:v>
                </c:pt>
                <c:pt idx="1">
                  <c:v>0-1 ADLs</c:v>
                </c:pt>
                <c:pt idx="2">
                  <c:v>2+ ADLs</c:v>
                </c:pt>
                <c:pt idx="3">
                  <c:v>No Chronic</c:v>
                </c:pt>
                <c:pt idx="4">
                  <c:v>Chronic</c:v>
                </c:pt>
              </c:strCache>
            </c:strRef>
          </c:cat>
          <c:val>
            <c:numRef>
              <c:f>'mean sh hetero indiv cap'!$B$177:$F$177</c:f>
              <c:numCache>
                <c:formatCode>General</c:formatCode>
                <c:ptCount val="5"/>
                <c:pt idx="0">
                  <c:v>0.10938942432403601</c:v>
                </c:pt>
                <c:pt idx="1">
                  <c:v>7.7038288116455106E-2</c:v>
                </c:pt>
                <c:pt idx="2">
                  <c:v>0.114523887634277</c:v>
                </c:pt>
                <c:pt idx="3">
                  <c:v>0.104154169559479</c:v>
                </c:pt>
                <c:pt idx="4">
                  <c:v>0.15753620862960799</c:v>
                </c:pt>
              </c:numCache>
            </c:numRef>
          </c:val>
          <c:extLst xmlns:c16r2="http://schemas.microsoft.com/office/drawing/2015/06/chart">
            <c:ext xmlns:c16="http://schemas.microsoft.com/office/drawing/2014/chart" uri="{C3380CC4-5D6E-409C-BE32-E72D297353CC}">
              <c16:uniqueId val="{00000001-8333-48A5-B5CA-83C230C4B952}"/>
            </c:ext>
          </c:extLst>
        </c:ser>
        <c:ser>
          <c:idx val="0"/>
          <c:order val="2"/>
          <c:tx>
            <c:strRef>
              <c:f>'mean sh hetero indiv cap'!$A$178</c:f>
              <c:strCache>
                <c:ptCount val="1"/>
                <c:pt idx="0">
                  <c:v>Premiums</c:v>
                </c:pt>
              </c:strCache>
            </c:strRef>
          </c:tx>
          <c:spPr>
            <a:solidFill>
              <a:srgbClr val="800000"/>
            </a:solidFill>
            <a:ln w="3175">
              <a:solidFill>
                <a:schemeClr val="tx1"/>
              </a:solidFill>
            </a:ln>
            <a:effectLst/>
          </c:spPr>
          <c:invertIfNegative val="0"/>
          <c:cat>
            <c:strRef>
              <c:f>'mean sh hetero indiv cap'!$B$175:$F$175</c:f>
              <c:strCache>
                <c:ptCount val="5"/>
                <c:pt idx="0">
                  <c:v>All</c:v>
                </c:pt>
                <c:pt idx="1">
                  <c:v>0-1 ADLs</c:v>
                </c:pt>
                <c:pt idx="2">
                  <c:v>2+ ADLs</c:v>
                </c:pt>
                <c:pt idx="3">
                  <c:v>No Chronic</c:v>
                </c:pt>
                <c:pt idx="4">
                  <c:v>Chronic</c:v>
                </c:pt>
              </c:strCache>
            </c:strRef>
          </c:cat>
          <c:val>
            <c:numRef>
              <c:f>'mean sh hetero indiv cap'!$B$178:$F$178</c:f>
              <c:numCache>
                <c:formatCode>General</c:formatCode>
                <c:ptCount val="5"/>
                <c:pt idx="0">
                  <c:v>0.14361757040023801</c:v>
                </c:pt>
                <c:pt idx="1">
                  <c:v>0.15984725952148399</c:v>
                </c:pt>
                <c:pt idx="2">
                  <c:v>0.14114809036254899</c:v>
                </c:pt>
                <c:pt idx="3">
                  <c:v>0.14795225858688399</c:v>
                </c:pt>
                <c:pt idx="4">
                  <c:v>0.10395759344100999</c:v>
                </c:pt>
              </c:numCache>
            </c:numRef>
          </c:val>
          <c:extLst xmlns:c16r2="http://schemas.microsoft.com/office/drawing/2015/06/chart">
            <c:ext xmlns:c16="http://schemas.microsoft.com/office/drawing/2014/chart" uri="{C3380CC4-5D6E-409C-BE32-E72D297353CC}">
              <c16:uniqueId val="{00000002-8333-48A5-B5CA-83C230C4B952}"/>
            </c:ext>
          </c:extLst>
        </c:ser>
        <c:dLbls>
          <c:showLegendKey val="0"/>
          <c:showVal val="0"/>
          <c:showCatName val="0"/>
          <c:showSerName val="0"/>
          <c:showPercent val="0"/>
          <c:showBubbleSize val="0"/>
        </c:dLbls>
        <c:gapWidth val="150"/>
        <c:overlap val="100"/>
        <c:axId val="174836352"/>
        <c:axId val="174834112"/>
      </c:barChart>
      <c:catAx>
        <c:axId val="174836352"/>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4834112"/>
        <c:crosses val="autoZero"/>
        <c:auto val="1"/>
        <c:lblAlgn val="ctr"/>
        <c:lblOffset val="100"/>
        <c:noMultiLvlLbl val="0"/>
      </c:catAx>
      <c:valAx>
        <c:axId val="174834112"/>
        <c:scaling>
          <c:orientation val="minMax"/>
          <c:max val="1"/>
        </c:scaling>
        <c:delete val="0"/>
        <c:axPos val="l"/>
        <c:majorGridlines>
          <c:spPr>
            <a:ln w="3175" cap="flat" cmpd="sng" algn="ctr">
              <a:solidFill>
                <a:schemeClr val="bg1">
                  <a:lumMod val="50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dirty="0"/>
                  <a:t>Percent of Social Security </a:t>
                </a:r>
                <a:r>
                  <a:rPr lang="en-US" dirty="0" smtClean="0"/>
                  <a:t>income</a:t>
                </a:r>
                <a:endParaRPr lang="en-US" dirty="0"/>
              </a:p>
            </c:rich>
          </c:tx>
          <c:layout>
            <c:manualLayout>
              <c:xMode val="edge"/>
              <c:yMode val="edge"/>
              <c:x val="8.2345254725295618E-3"/>
              <c:y val="5.7601511681066392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74836352"/>
        <c:crosses val="autoZero"/>
        <c:crossBetween val="between"/>
        <c:majorUnit val="0.25"/>
      </c:valAx>
      <c:spPr>
        <a:noFill/>
        <a:ln>
          <a:noFill/>
        </a:ln>
        <a:effectLst/>
      </c:spPr>
    </c:plotArea>
    <c:legend>
      <c:legendPos val="r"/>
      <c:layout>
        <c:manualLayout>
          <c:xMode val="edge"/>
          <c:yMode val="edge"/>
          <c:x val="0.24175304254209976"/>
          <c:y val="0.91212744627080766"/>
          <c:w val="0.62801133980529766"/>
          <c:h val="8.0698218425614573E-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'moop cap indiv'!$N$2</c:f>
              <c:strCache>
                <c:ptCount val="1"/>
                <c:pt idx="0">
                  <c:v>90th</c:v>
                </c:pt>
              </c:strCache>
            </c:strRef>
          </c:tx>
          <c:spPr>
            <a:ln w="28575" cap="rnd">
              <a:solidFill>
                <a:schemeClr val="tx1"/>
              </a:solidFill>
              <a:prstDash val="dash"/>
              <a:round/>
            </a:ln>
            <a:effectLst/>
          </c:spPr>
          <c:marker>
            <c:symbol val="none"/>
          </c:marker>
          <c:cat>
            <c:numRef>
              <c:f>'moop cap indiv'!$A$4:$A$10</c:f>
              <c:numCache>
                <c:formatCode>General</c:formatCode>
                <c:ptCount val="7"/>
                <c:pt idx="0">
                  <c:v>2002</c:v>
                </c:pt>
                <c:pt idx="1">
                  <c:v>2004</c:v>
                </c:pt>
                <c:pt idx="2">
                  <c:v>2006</c:v>
                </c:pt>
                <c:pt idx="3">
                  <c:v>2008</c:v>
                </c:pt>
                <c:pt idx="4">
                  <c:v>2010</c:v>
                </c:pt>
                <c:pt idx="5">
                  <c:v>2012</c:v>
                </c:pt>
                <c:pt idx="6">
                  <c:v>2014</c:v>
                </c:pt>
              </c:numCache>
            </c:numRef>
          </c:cat>
          <c:val>
            <c:numRef>
              <c:f>'moop cap indiv'!$N$4:$N$10</c:f>
              <c:numCache>
                <c:formatCode>General</c:formatCode>
                <c:ptCount val="7"/>
                <c:pt idx="0">
                  <c:v>12378.177734375</c:v>
                </c:pt>
                <c:pt idx="1">
                  <c:v>8255.5244140625</c:v>
                </c:pt>
                <c:pt idx="2">
                  <c:v>7651.1904296875</c:v>
                </c:pt>
                <c:pt idx="3">
                  <c:v>7701.6279296875</c:v>
                </c:pt>
                <c:pt idx="4">
                  <c:v>8143.6376953124982</c:v>
                </c:pt>
                <c:pt idx="5">
                  <c:v>7754.41748046875</c:v>
                </c:pt>
                <c:pt idx="6">
                  <c:v>7101.3583984375</c:v>
                </c:pt>
              </c:numCache>
            </c:numRef>
          </c:val>
          <c:smooth val="0"/>
          <c:extLst xmlns:c16r2="http://schemas.microsoft.com/office/drawing/2015/06/chart">
            <c:ext xmlns:c16="http://schemas.microsoft.com/office/drawing/2014/chart" uri="{C3380CC4-5D6E-409C-BE32-E72D297353CC}">
              <c16:uniqueId val="{00000000-9254-42F4-9B48-529443877C09}"/>
            </c:ext>
          </c:extLst>
        </c:ser>
        <c:ser>
          <c:idx val="2"/>
          <c:order val="1"/>
          <c:tx>
            <c:strRef>
              <c:f>'moop cap indiv'!$L$2</c:f>
              <c:strCache>
                <c:ptCount val="1"/>
                <c:pt idx="0">
                  <c:v>75th</c:v>
                </c:pt>
              </c:strCache>
            </c:strRef>
          </c:tx>
          <c:spPr>
            <a:ln w="28575" cap="rnd">
              <a:solidFill>
                <a:schemeClr val="bg1">
                  <a:lumMod val="50000"/>
                </a:schemeClr>
              </a:solidFill>
              <a:round/>
            </a:ln>
            <a:effectLst/>
          </c:spPr>
          <c:marker>
            <c:symbol val="none"/>
          </c:marker>
          <c:cat>
            <c:numRef>
              <c:f>'moop cap indiv'!$A$4:$A$10</c:f>
              <c:numCache>
                <c:formatCode>General</c:formatCode>
                <c:ptCount val="7"/>
                <c:pt idx="0">
                  <c:v>2002</c:v>
                </c:pt>
                <c:pt idx="1">
                  <c:v>2004</c:v>
                </c:pt>
                <c:pt idx="2">
                  <c:v>2006</c:v>
                </c:pt>
                <c:pt idx="3">
                  <c:v>2008</c:v>
                </c:pt>
                <c:pt idx="4">
                  <c:v>2010</c:v>
                </c:pt>
                <c:pt idx="5">
                  <c:v>2012</c:v>
                </c:pt>
                <c:pt idx="6">
                  <c:v>2014</c:v>
                </c:pt>
              </c:numCache>
            </c:numRef>
          </c:cat>
          <c:val>
            <c:numRef>
              <c:f>'moop cap indiv'!$L$4:$L$10</c:f>
              <c:numCache>
                <c:formatCode>General</c:formatCode>
                <c:ptCount val="7"/>
                <c:pt idx="0">
                  <c:v>6396.283203125</c:v>
                </c:pt>
                <c:pt idx="1">
                  <c:v>5197.89892578125</c:v>
                </c:pt>
                <c:pt idx="2">
                  <c:v>4901.99853515625</c:v>
                </c:pt>
                <c:pt idx="3">
                  <c:v>4601.10595703125</c:v>
                </c:pt>
                <c:pt idx="4">
                  <c:v>5103.56689453125</c:v>
                </c:pt>
                <c:pt idx="5">
                  <c:v>4942.283203125</c:v>
                </c:pt>
                <c:pt idx="6">
                  <c:v>4353.494140625</c:v>
                </c:pt>
              </c:numCache>
            </c:numRef>
          </c:val>
          <c:smooth val="0"/>
          <c:extLst xmlns:c16r2="http://schemas.microsoft.com/office/drawing/2015/06/chart">
            <c:ext xmlns:c16="http://schemas.microsoft.com/office/drawing/2014/chart" uri="{C3380CC4-5D6E-409C-BE32-E72D297353CC}">
              <c16:uniqueId val="{00000001-9254-42F4-9B48-529443877C09}"/>
            </c:ext>
          </c:extLst>
        </c:ser>
        <c:ser>
          <c:idx val="0"/>
          <c:order val="2"/>
          <c:tx>
            <c:strRef>
              <c:f>'moop cap indiv'!$B$2</c:f>
              <c:strCache>
                <c:ptCount val="1"/>
                <c:pt idx="0">
                  <c:v>Mean</c:v>
                </c:pt>
              </c:strCache>
            </c:strRef>
          </c:tx>
          <c:spPr>
            <a:ln w="28575" cap="rnd">
              <a:solidFill>
                <a:srgbClr val="800000"/>
              </a:solidFill>
              <a:round/>
            </a:ln>
            <a:effectLst/>
          </c:spPr>
          <c:marker>
            <c:symbol val="none"/>
          </c:marker>
          <c:cat>
            <c:numRef>
              <c:f>'moop cap indiv'!$A$4:$A$10</c:f>
              <c:numCache>
                <c:formatCode>General</c:formatCode>
                <c:ptCount val="7"/>
                <c:pt idx="0">
                  <c:v>2002</c:v>
                </c:pt>
                <c:pt idx="1">
                  <c:v>2004</c:v>
                </c:pt>
                <c:pt idx="2">
                  <c:v>2006</c:v>
                </c:pt>
                <c:pt idx="3">
                  <c:v>2008</c:v>
                </c:pt>
                <c:pt idx="4">
                  <c:v>2010</c:v>
                </c:pt>
                <c:pt idx="5">
                  <c:v>2012</c:v>
                </c:pt>
                <c:pt idx="6">
                  <c:v>2014</c:v>
                </c:pt>
              </c:numCache>
            </c:numRef>
          </c:cat>
          <c:val>
            <c:numRef>
              <c:f>'moop cap indiv'!$B$4:$B$10</c:f>
              <c:numCache>
                <c:formatCode>General</c:formatCode>
                <c:ptCount val="7"/>
                <c:pt idx="0">
                  <c:v>4670.9794921874982</c:v>
                </c:pt>
                <c:pt idx="1">
                  <c:v>3827.545654296875</c:v>
                </c:pt>
                <c:pt idx="2">
                  <c:v>3453.375732421875</c:v>
                </c:pt>
                <c:pt idx="3">
                  <c:v>3315.21435546875</c:v>
                </c:pt>
                <c:pt idx="4">
                  <c:v>3589.518798828125</c:v>
                </c:pt>
                <c:pt idx="5">
                  <c:v>3285.451904296875</c:v>
                </c:pt>
                <c:pt idx="6">
                  <c:v>3066.2978515625</c:v>
                </c:pt>
              </c:numCache>
            </c:numRef>
          </c:val>
          <c:smooth val="0"/>
          <c:extLst xmlns:c16r2="http://schemas.microsoft.com/office/drawing/2015/06/chart">
            <c:ext xmlns:c16="http://schemas.microsoft.com/office/drawing/2014/chart" uri="{C3380CC4-5D6E-409C-BE32-E72D297353CC}">
              <c16:uniqueId val="{00000002-9254-42F4-9B48-529443877C09}"/>
            </c:ext>
          </c:extLst>
        </c:ser>
        <c:ser>
          <c:idx val="1"/>
          <c:order val="3"/>
          <c:tx>
            <c:strRef>
              <c:f>'moop cap indiv'!$J$2</c:f>
              <c:strCache>
                <c:ptCount val="1"/>
                <c:pt idx="0">
                  <c:v>50th</c:v>
                </c:pt>
              </c:strCache>
            </c:strRef>
          </c:tx>
          <c:spPr>
            <a:ln w="28575" cap="rnd">
              <a:solidFill>
                <a:schemeClr val="tx1"/>
              </a:solidFill>
              <a:round/>
            </a:ln>
            <a:effectLst/>
          </c:spPr>
          <c:marker>
            <c:symbol val="none"/>
          </c:marker>
          <c:cat>
            <c:numRef>
              <c:f>'moop cap indiv'!$A$4:$A$10</c:f>
              <c:numCache>
                <c:formatCode>General</c:formatCode>
                <c:ptCount val="7"/>
                <c:pt idx="0">
                  <c:v>2002</c:v>
                </c:pt>
                <c:pt idx="1">
                  <c:v>2004</c:v>
                </c:pt>
                <c:pt idx="2">
                  <c:v>2006</c:v>
                </c:pt>
                <c:pt idx="3">
                  <c:v>2008</c:v>
                </c:pt>
                <c:pt idx="4">
                  <c:v>2010</c:v>
                </c:pt>
                <c:pt idx="5">
                  <c:v>2012</c:v>
                </c:pt>
                <c:pt idx="6">
                  <c:v>2014</c:v>
                </c:pt>
              </c:numCache>
            </c:numRef>
          </c:cat>
          <c:val>
            <c:numRef>
              <c:f>'moop cap indiv'!$J$4:$J$10</c:f>
              <c:numCache>
                <c:formatCode>General</c:formatCode>
                <c:ptCount val="7"/>
                <c:pt idx="0">
                  <c:v>3079.84033203125</c:v>
                </c:pt>
                <c:pt idx="1">
                  <c:v>2959.199951171875</c:v>
                </c:pt>
                <c:pt idx="2">
                  <c:v>2848.58984375</c:v>
                </c:pt>
                <c:pt idx="3">
                  <c:v>2580.9133300781241</c:v>
                </c:pt>
                <c:pt idx="4">
                  <c:v>2844.755859375</c:v>
                </c:pt>
                <c:pt idx="5">
                  <c:v>2563.7568359375</c:v>
                </c:pt>
                <c:pt idx="6">
                  <c:v>2404.380859375</c:v>
                </c:pt>
              </c:numCache>
            </c:numRef>
          </c:val>
          <c:smooth val="0"/>
          <c:extLst xmlns:c16r2="http://schemas.microsoft.com/office/drawing/2015/06/chart">
            <c:ext xmlns:c16="http://schemas.microsoft.com/office/drawing/2014/chart" uri="{C3380CC4-5D6E-409C-BE32-E72D297353CC}">
              <c16:uniqueId val="{00000003-9254-42F4-9B48-529443877C09}"/>
            </c:ext>
          </c:extLst>
        </c:ser>
        <c:dLbls>
          <c:showLegendKey val="0"/>
          <c:showVal val="0"/>
          <c:showCatName val="0"/>
          <c:showSerName val="0"/>
          <c:showPercent val="0"/>
          <c:showBubbleSize val="0"/>
        </c:dLbls>
        <c:smooth val="0"/>
        <c:axId val="337901088"/>
        <c:axId val="337901648"/>
      </c:lineChart>
      <c:catAx>
        <c:axId val="337901088"/>
        <c:scaling>
          <c:orientation val="minMax"/>
        </c:scaling>
        <c:delete val="0"/>
        <c:axPos val="b"/>
        <c:numFmt formatCode="General" sourceLinked="1"/>
        <c:majorTickMark val="out"/>
        <c:minorTickMark val="none"/>
        <c:tickLblPos val="nextTo"/>
        <c:spPr>
          <a:noFill/>
          <a:ln w="3175" cap="flat" cmpd="sng" algn="ctr">
            <a:solidFill>
              <a:schemeClr val="bg1">
                <a:lumMod val="50000"/>
              </a:schemeClr>
            </a:solidFill>
            <a:round/>
          </a:ln>
          <a:effectLst/>
        </c:spPr>
        <c:txPr>
          <a:bodyPr rot="-60000000" vert="horz"/>
          <a:lstStyle/>
          <a:p>
            <a:pPr>
              <a:defRPr/>
            </a:pPr>
            <a:endParaRPr lang="en-US"/>
          </a:p>
        </c:txPr>
        <c:crossAx val="337901648"/>
        <c:crosses val="autoZero"/>
        <c:auto val="1"/>
        <c:lblAlgn val="ctr"/>
        <c:lblOffset val="100"/>
        <c:noMultiLvlLbl val="0"/>
      </c:catAx>
      <c:valAx>
        <c:axId val="337901648"/>
        <c:scaling>
          <c:orientation val="minMax"/>
        </c:scaling>
        <c:delete val="0"/>
        <c:axPos val="l"/>
        <c:majorGridlines>
          <c:spPr>
            <a:ln w="3175" cap="flat" cmpd="sng" algn="ctr">
              <a:solidFill>
                <a:schemeClr val="bg1">
                  <a:lumMod val="50000"/>
                </a:schemeClr>
              </a:solidFill>
              <a:round/>
            </a:ln>
            <a:effectLst/>
          </c:spPr>
        </c:majorGridlines>
        <c:numFmt formatCode="&quot;$&quot;#,##0" sourceLinked="0"/>
        <c:majorTickMark val="out"/>
        <c:minorTickMark val="none"/>
        <c:tickLblPos val="nextTo"/>
        <c:spPr>
          <a:noFill/>
          <a:ln w="3175">
            <a:solidFill>
              <a:schemeClr val="bg1">
                <a:lumMod val="50000"/>
              </a:schemeClr>
            </a:solidFill>
          </a:ln>
          <a:effectLst/>
        </c:spPr>
        <c:txPr>
          <a:bodyPr rot="-60000000" vert="horz"/>
          <a:lstStyle/>
          <a:p>
            <a:pPr>
              <a:defRPr/>
            </a:pPr>
            <a:endParaRPr lang="en-US"/>
          </a:p>
        </c:txPr>
        <c:crossAx val="337901088"/>
        <c:crosses val="autoZero"/>
        <c:crossBetween val="between"/>
      </c:valAx>
      <c:spPr>
        <a:noFill/>
        <a:ln>
          <a:noFill/>
        </a:ln>
        <a:effectLst/>
      </c:spPr>
    </c:plotArea>
    <c:legend>
      <c:legendPos val="b"/>
      <c:layout>
        <c:manualLayout>
          <c:xMode val="edge"/>
          <c:yMode val="edge"/>
          <c:x val="0.78895141007606073"/>
          <c:y val="0.10595726101976265"/>
          <c:w val="0.18376905323029516"/>
          <c:h val="0.21570562421957887"/>
        </c:manualLayout>
      </c:layout>
      <c:overlay val="1"/>
      <c:spPr>
        <a:solidFill>
          <a:schemeClr val="bg1"/>
        </a:solidFill>
        <a:ln w="3175">
          <a:solidFill>
            <a:schemeClr val="bg1">
              <a:lumMod val="50000"/>
            </a:schemeClr>
          </a:solid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'share cap indiv'!$F$2</c:f>
              <c:strCache>
                <c:ptCount val="1"/>
                <c:pt idx="0">
                  <c:v>10th</c:v>
                </c:pt>
              </c:strCache>
            </c:strRef>
          </c:tx>
          <c:spPr>
            <a:ln w="28575" cap="rnd">
              <a:solidFill>
                <a:schemeClr val="tx1"/>
              </a:solidFill>
              <a:prstDash val="dash"/>
              <a:round/>
            </a:ln>
            <a:effectLst/>
          </c:spPr>
          <c:marker>
            <c:symbol val="none"/>
          </c:marker>
          <c:cat>
            <c:numRef>
              <c:f>'share cap indiv'!$A$4:$A$10</c:f>
              <c:numCache>
                <c:formatCode>General</c:formatCode>
                <c:ptCount val="7"/>
                <c:pt idx="0">
                  <c:v>2002</c:v>
                </c:pt>
                <c:pt idx="1">
                  <c:v>2004</c:v>
                </c:pt>
                <c:pt idx="2">
                  <c:v>2006</c:v>
                </c:pt>
                <c:pt idx="3">
                  <c:v>2008</c:v>
                </c:pt>
                <c:pt idx="4">
                  <c:v>2010</c:v>
                </c:pt>
                <c:pt idx="5">
                  <c:v>2012</c:v>
                </c:pt>
                <c:pt idx="6">
                  <c:v>2014</c:v>
                </c:pt>
              </c:numCache>
            </c:numRef>
          </c:cat>
          <c:val>
            <c:numRef>
              <c:f>'share cap indiv'!$F$4:$F$10</c:f>
              <c:numCache>
                <c:formatCode>General</c:formatCode>
                <c:ptCount val="7"/>
                <c:pt idx="0">
                  <c:v>-2.25464310497045E-2</c:v>
                </c:pt>
                <c:pt idx="1">
                  <c:v>0.26483610272407498</c:v>
                </c:pt>
                <c:pt idx="2">
                  <c:v>0.32649624347686801</c:v>
                </c:pt>
                <c:pt idx="3">
                  <c:v>0.34836015105247498</c:v>
                </c:pt>
                <c:pt idx="4">
                  <c:v>0.34573096036911</c:v>
                </c:pt>
                <c:pt idx="5">
                  <c:v>0.36880472302436801</c:v>
                </c:pt>
                <c:pt idx="6">
                  <c:v>0.438268482685089</c:v>
                </c:pt>
              </c:numCache>
            </c:numRef>
          </c:val>
          <c:smooth val="0"/>
          <c:extLst xmlns:c16r2="http://schemas.microsoft.com/office/drawing/2015/06/chart">
            <c:ext xmlns:c16="http://schemas.microsoft.com/office/drawing/2014/chart" uri="{C3380CC4-5D6E-409C-BE32-E72D297353CC}">
              <c16:uniqueId val="{00000000-F826-495F-8ACD-4CB8B7C6DAA9}"/>
            </c:ext>
          </c:extLst>
        </c:ser>
        <c:ser>
          <c:idx val="2"/>
          <c:order val="1"/>
          <c:tx>
            <c:strRef>
              <c:f>'share cap indiv'!$H$2</c:f>
              <c:strCache>
                <c:ptCount val="1"/>
                <c:pt idx="0">
                  <c:v>25th</c:v>
                </c:pt>
              </c:strCache>
            </c:strRef>
          </c:tx>
          <c:spPr>
            <a:ln w="28575" cap="rnd">
              <a:solidFill>
                <a:schemeClr val="bg1">
                  <a:lumMod val="50000"/>
                </a:schemeClr>
              </a:solidFill>
              <a:round/>
            </a:ln>
            <a:effectLst/>
          </c:spPr>
          <c:marker>
            <c:symbol val="none"/>
          </c:marker>
          <c:cat>
            <c:numRef>
              <c:f>'share cap indiv'!$A$4:$A$10</c:f>
              <c:numCache>
                <c:formatCode>General</c:formatCode>
                <c:ptCount val="7"/>
                <c:pt idx="0">
                  <c:v>2002</c:v>
                </c:pt>
                <c:pt idx="1">
                  <c:v>2004</c:v>
                </c:pt>
                <c:pt idx="2">
                  <c:v>2006</c:v>
                </c:pt>
                <c:pt idx="3">
                  <c:v>2008</c:v>
                </c:pt>
                <c:pt idx="4">
                  <c:v>2010</c:v>
                </c:pt>
                <c:pt idx="5">
                  <c:v>2012</c:v>
                </c:pt>
                <c:pt idx="6">
                  <c:v>2014</c:v>
                </c:pt>
              </c:numCache>
            </c:numRef>
          </c:cat>
          <c:val>
            <c:numRef>
              <c:f>'share cap indiv'!$H$4:$H$10</c:f>
              <c:numCache>
                <c:formatCode>General</c:formatCode>
                <c:ptCount val="7"/>
                <c:pt idx="0">
                  <c:v>0.48083171248436002</c:v>
                </c:pt>
                <c:pt idx="1">
                  <c:v>0.58497524261474598</c:v>
                </c:pt>
                <c:pt idx="2">
                  <c:v>0.61665332317352295</c:v>
                </c:pt>
                <c:pt idx="3">
                  <c:v>0.64282655715942405</c:v>
                </c:pt>
                <c:pt idx="4">
                  <c:v>0.63506972789764404</c:v>
                </c:pt>
                <c:pt idx="5">
                  <c:v>0.65693134069442705</c:v>
                </c:pt>
                <c:pt idx="6">
                  <c:v>0.68972617387771595</c:v>
                </c:pt>
              </c:numCache>
            </c:numRef>
          </c:val>
          <c:smooth val="0"/>
          <c:extLst xmlns:c16r2="http://schemas.microsoft.com/office/drawing/2015/06/chart">
            <c:ext xmlns:c16="http://schemas.microsoft.com/office/drawing/2014/chart" uri="{C3380CC4-5D6E-409C-BE32-E72D297353CC}">
              <c16:uniqueId val="{00000001-F826-495F-8ACD-4CB8B7C6DAA9}"/>
            </c:ext>
          </c:extLst>
        </c:ser>
        <c:ser>
          <c:idx val="0"/>
          <c:order val="2"/>
          <c:tx>
            <c:strRef>
              <c:f>'share cap indiv'!$B$2</c:f>
              <c:strCache>
                <c:ptCount val="1"/>
                <c:pt idx="0">
                  <c:v>Mean</c:v>
                </c:pt>
              </c:strCache>
            </c:strRef>
          </c:tx>
          <c:spPr>
            <a:ln w="28575" cap="rnd">
              <a:solidFill>
                <a:srgbClr val="800000"/>
              </a:solidFill>
              <a:round/>
            </a:ln>
            <a:effectLst/>
          </c:spPr>
          <c:marker>
            <c:symbol val="none"/>
          </c:marker>
          <c:cat>
            <c:numRef>
              <c:f>'share cap indiv'!$A$4:$A$10</c:f>
              <c:numCache>
                <c:formatCode>General</c:formatCode>
                <c:ptCount val="7"/>
                <c:pt idx="0">
                  <c:v>2002</c:v>
                </c:pt>
                <c:pt idx="1">
                  <c:v>2004</c:v>
                </c:pt>
                <c:pt idx="2">
                  <c:v>2006</c:v>
                </c:pt>
                <c:pt idx="3">
                  <c:v>2008</c:v>
                </c:pt>
                <c:pt idx="4">
                  <c:v>2010</c:v>
                </c:pt>
                <c:pt idx="5">
                  <c:v>2012</c:v>
                </c:pt>
                <c:pt idx="6">
                  <c:v>2014</c:v>
                </c:pt>
              </c:numCache>
            </c:numRef>
          </c:cat>
          <c:val>
            <c:numRef>
              <c:f>'share cap indiv'!$B$4:$B$10</c:f>
              <c:numCache>
                <c:formatCode>General</c:formatCode>
                <c:ptCount val="7"/>
                <c:pt idx="0">
                  <c:v>0.58344978094100997</c:v>
                </c:pt>
                <c:pt idx="1">
                  <c:v>0.67423236370086703</c:v>
                </c:pt>
                <c:pt idx="2">
                  <c:v>0.70257931947708097</c:v>
                </c:pt>
                <c:pt idx="3">
                  <c:v>0.71361047029495195</c:v>
                </c:pt>
                <c:pt idx="4">
                  <c:v>0.70538055896759</c:v>
                </c:pt>
                <c:pt idx="5">
                  <c:v>0.72146064043045</c:v>
                </c:pt>
                <c:pt idx="6">
                  <c:v>0.74699300527572599</c:v>
                </c:pt>
              </c:numCache>
            </c:numRef>
          </c:val>
          <c:smooth val="0"/>
          <c:extLst xmlns:c16r2="http://schemas.microsoft.com/office/drawing/2015/06/chart">
            <c:ext xmlns:c16="http://schemas.microsoft.com/office/drawing/2014/chart" uri="{C3380CC4-5D6E-409C-BE32-E72D297353CC}">
              <c16:uniqueId val="{00000002-F826-495F-8ACD-4CB8B7C6DAA9}"/>
            </c:ext>
          </c:extLst>
        </c:ser>
        <c:ser>
          <c:idx val="1"/>
          <c:order val="3"/>
          <c:tx>
            <c:strRef>
              <c:f>'share cap indiv'!$J$2</c:f>
              <c:strCache>
                <c:ptCount val="1"/>
                <c:pt idx="0">
                  <c:v>50th</c:v>
                </c:pt>
              </c:strCache>
            </c:strRef>
          </c:tx>
          <c:spPr>
            <a:ln w="28575" cap="rnd">
              <a:solidFill>
                <a:schemeClr val="tx1"/>
              </a:solidFill>
              <a:round/>
            </a:ln>
            <a:effectLst/>
          </c:spPr>
          <c:marker>
            <c:symbol val="none"/>
          </c:marker>
          <c:cat>
            <c:numRef>
              <c:f>'share cap indiv'!$A$4:$A$10</c:f>
              <c:numCache>
                <c:formatCode>General</c:formatCode>
                <c:ptCount val="7"/>
                <c:pt idx="0">
                  <c:v>2002</c:v>
                </c:pt>
                <c:pt idx="1">
                  <c:v>2004</c:v>
                </c:pt>
                <c:pt idx="2">
                  <c:v>2006</c:v>
                </c:pt>
                <c:pt idx="3">
                  <c:v>2008</c:v>
                </c:pt>
                <c:pt idx="4">
                  <c:v>2010</c:v>
                </c:pt>
                <c:pt idx="5">
                  <c:v>2012</c:v>
                </c:pt>
                <c:pt idx="6">
                  <c:v>2014</c:v>
                </c:pt>
              </c:numCache>
            </c:numRef>
          </c:cat>
          <c:val>
            <c:numRef>
              <c:f>'share cap indiv'!$J$4:$J$10</c:f>
              <c:numCache>
                <c:formatCode>General</c:formatCode>
                <c:ptCount val="7"/>
                <c:pt idx="0">
                  <c:v>0.76900583505630504</c:v>
                </c:pt>
                <c:pt idx="1">
                  <c:v>0.78878492116928101</c:v>
                </c:pt>
                <c:pt idx="2">
                  <c:v>0.80033987760543801</c:v>
                </c:pt>
                <c:pt idx="3">
                  <c:v>0.82468062639236395</c:v>
                </c:pt>
                <c:pt idx="4">
                  <c:v>0.81530809402465798</c:v>
                </c:pt>
                <c:pt idx="5">
                  <c:v>0.82796388864517201</c:v>
                </c:pt>
                <c:pt idx="6">
                  <c:v>0.84622144699096702</c:v>
                </c:pt>
              </c:numCache>
            </c:numRef>
          </c:val>
          <c:smooth val="0"/>
          <c:extLst xmlns:c16r2="http://schemas.microsoft.com/office/drawing/2015/06/chart">
            <c:ext xmlns:c16="http://schemas.microsoft.com/office/drawing/2014/chart" uri="{C3380CC4-5D6E-409C-BE32-E72D297353CC}">
              <c16:uniqueId val="{00000003-F826-495F-8ACD-4CB8B7C6DAA9}"/>
            </c:ext>
          </c:extLst>
        </c:ser>
        <c:dLbls>
          <c:showLegendKey val="0"/>
          <c:showVal val="0"/>
          <c:showCatName val="0"/>
          <c:showSerName val="0"/>
          <c:showPercent val="0"/>
          <c:showBubbleSize val="0"/>
        </c:dLbls>
        <c:smooth val="0"/>
        <c:axId val="337905568"/>
        <c:axId val="337906128"/>
      </c:lineChart>
      <c:catAx>
        <c:axId val="337905568"/>
        <c:scaling>
          <c:orientation val="minMax"/>
        </c:scaling>
        <c:delete val="0"/>
        <c:axPos val="b"/>
        <c:numFmt formatCode="General" sourceLinked="1"/>
        <c:majorTickMark val="out"/>
        <c:minorTickMark val="none"/>
        <c:tickLblPos val="low"/>
        <c:spPr>
          <a:noFill/>
          <a:ln w="3175" cap="flat" cmpd="sng" algn="ctr">
            <a:solidFill>
              <a:schemeClr val="bg1">
                <a:lumMod val="50000"/>
              </a:schemeClr>
            </a:solidFill>
            <a:round/>
          </a:ln>
          <a:effectLst/>
        </c:spPr>
        <c:txPr>
          <a:bodyPr rot="-60000000" vert="horz"/>
          <a:lstStyle/>
          <a:p>
            <a:pPr>
              <a:defRPr/>
            </a:pPr>
            <a:endParaRPr lang="en-US"/>
          </a:p>
        </c:txPr>
        <c:crossAx val="337906128"/>
        <c:crosses val="autoZero"/>
        <c:auto val="1"/>
        <c:lblAlgn val="ctr"/>
        <c:lblOffset val="100"/>
        <c:noMultiLvlLbl val="0"/>
      </c:catAx>
      <c:valAx>
        <c:axId val="337906128"/>
        <c:scaling>
          <c:orientation val="minMax"/>
          <c:max val="1"/>
        </c:scaling>
        <c:delete val="0"/>
        <c:axPos val="l"/>
        <c:majorGridlines>
          <c:spPr>
            <a:ln w="3175" cap="flat" cmpd="sng" algn="ctr">
              <a:solidFill>
                <a:schemeClr val="bg1">
                  <a:lumMod val="50000"/>
                </a:schemeClr>
              </a:solidFill>
              <a:round/>
            </a:ln>
            <a:effectLst/>
          </c:spPr>
        </c:majorGridlines>
        <c:numFmt formatCode="0%" sourceLinked="0"/>
        <c:majorTickMark val="out"/>
        <c:minorTickMark val="none"/>
        <c:tickLblPos val="nextTo"/>
        <c:spPr>
          <a:noFill/>
          <a:ln w="3175">
            <a:solidFill>
              <a:schemeClr val="bg1">
                <a:lumMod val="50000"/>
              </a:schemeClr>
            </a:solidFill>
          </a:ln>
          <a:effectLst/>
        </c:spPr>
        <c:txPr>
          <a:bodyPr rot="-60000000" vert="horz"/>
          <a:lstStyle/>
          <a:p>
            <a:pPr>
              <a:defRPr/>
            </a:pPr>
            <a:endParaRPr lang="en-US"/>
          </a:p>
        </c:txPr>
        <c:crossAx val="337905568"/>
        <c:crosses val="autoZero"/>
        <c:crossBetween val="between"/>
      </c:valAx>
      <c:spPr>
        <a:noFill/>
        <a:ln>
          <a:noFill/>
        </a:ln>
        <a:effectLst/>
      </c:spPr>
    </c:plotArea>
    <c:legend>
      <c:legendPos val="b"/>
      <c:layout>
        <c:manualLayout>
          <c:xMode val="edge"/>
          <c:yMode val="edge"/>
          <c:x val="0.79498151650969151"/>
          <c:y val="0.59051194695295861"/>
          <c:w val="0.17326378197138767"/>
          <c:h val="0.25490550439669618"/>
        </c:manualLayout>
      </c:layout>
      <c:overlay val="1"/>
      <c:spPr>
        <a:solidFill>
          <a:schemeClr val="bg1"/>
        </a:solidFill>
        <a:ln w="3175">
          <a:solidFill>
            <a:schemeClr val="bg1">
              <a:lumMod val="50000"/>
            </a:schemeClr>
          </a:solid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'mean sh hetero indiv cap'!$A$4</c:f>
              <c:strCache>
                <c:ptCount val="1"/>
                <c:pt idx="0">
                  <c:v>MedAdv</c:v>
                </c:pt>
              </c:strCache>
            </c:strRef>
          </c:tx>
          <c:spPr>
            <a:ln w="28575" cap="rnd">
              <a:solidFill>
                <a:schemeClr val="tx1"/>
              </a:solidFill>
              <a:prstDash val="dash"/>
              <a:round/>
            </a:ln>
            <a:effectLst/>
          </c:spPr>
          <c:marker>
            <c:symbol val="circle"/>
            <c:size val="5"/>
            <c:spPr>
              <a:solidFill>
                <a:schemeClr val="tx1">
                  <a:lumMod val="65000"/>
                  <a:lumOff val="35000"/>
                </a:schemeClr>
              </a:solidFill>
              <a:ln w="9525">
                <a:solidFill>
                  <a:schemeClr val="tx1"/>
                </a:solidFill>
              </a:ln>
              <a:effectLst/>
            </c:spPr>
          </c:marker>
          <c:cat>
            <c:numRef>
              <c:f>'mean sh hetero indiv cap'!$B$11:$B$17</c:f>
              <c:numCache>
                <c:formatCode>General</c:formatCode>
                <c:ptCount val="7"/>
                <c:pt idx="0">
                  <c:v>2002</c:v>
                </c:pt>
                <c:pt idx="1">
                  <c:v>2004</c:v>
                </c:pt>
                <c:pt idx="2">
                  <c:v>2006</c:v>
                </c:pt>
                <c:pt idx="3">
                  <c:v>2008</c:v>
                </c:pt>
                <c:pt idx="4">
                  <c:v>2010</c:v>
                </c:pt>
                <c:pt idx="5">
                  <c:v>2012</c:v>
                </c:pt>
                <c:pt idx="6">
                  <c:v>2014</c:v>
                </c:pt>
              </c:numCache>
            </c:numRef>
          </c:cat>
          <c:val>
            <c:numRef>
              <c:f>'mean sh hetero indiv cap'!$C$4:$C$10</c:f>
              <c:numCache>
                <c:formatCode>General</c:formatCode>
                <c:ptCount val="7"/>
                <c:pt idx="0">
                  <c:v>0.62136161327362105</c:v>
                </c:pt>
                <c:pt idx="1">
                  <c:v>0.690940082073212</c:v>
                </c:pt>
                <c:pt idx="2">
                  <c:v>0.69563418626785301</c:v>
                </c:pt>
                <c:pt idx="3">
                  <c:v>0.74098652601241999</c:v>
                </c:pt>
                <c:pt idx="4">
                  <c:v>0.73514539003372203</c:v>
                </c:pt>
                <c:pt idx="6">
                  <c:v>0.77426010370254505</c:v>
                </c:pt>
              </c:numCache>
            </c:numRef>
          </c:val>
          <c:smooth val="0"/>
          <c:extLst xmlns:c16r2="http://schemas.microsoft.com/office/drawing/2015/06/chart">
            <c:ext xmlns:c16="http://schemas.microsoft.com/office/drawing/2014/chart" uri="{C3380CC4-5D6E-409C-BE32-E72D297353CC}">
              <c16:uniqueId val="{00000000-F471-448A-9A30-680B05A6D1A9}"/>
            </c:ext>
          </c:extLst>
        </c:ser>
        <c:ser>
          <c:idx val="2"/>
          <c:order val="1"/>
          <c:tx>
            <c:strRef>
              <c:f>'mean sh hetero indiv cap'!$A$11</c:f>
              <c:strCache>
                <c:ptCount val="1"/>
                <c:pt idx="0">
                  <c:v>Medicaid</c:v>
                </c:pt>
              </c:strCache>
            </c:strRef>
          </c:tx>
          <c:spPr>
            <a:ln w="28575" cap="rnd">
              <a:solidFill>
                <a:schemeClr val="bg1">
                  <a:lumMod val="75000"/>
                </a:schemeClr>
              </a:solidFill>
              <a:round/>
            </a:ln>
            <a:effectLst/>
          </c:spPr>
          <c:marker>
            <c:symbol val="none"/>
          </c:marker>
          <c:cat>
            <c:numRef>
              <c:f>'mean sh hetero indiv cap'!$B$11:$B$17</c:f>
              <c:numCache>
                <c:formatCode>General</c:formatCode>
                <c:ptCount val="7"/>
                <c:pt idx="0">
                  <c:v>2002</c:v>
                </c:pt>
                <c:pt idx="1">
                  <c:v>2004</c:v>
                </c:pt>
                <c:pt idx="2">
                  <c:v>2006</c:v>
                </c:pt>
                <c:pt idx="3">
                  <c:v>2008</c:v>
                </c:pt>
                <c:pt idx="4">
                  <c:v>2010</c:v>
                </c:pt>
                <c:pt idx="5">
                  <c:v>2012</c:v>
                </c:pt>
                <c:pt idx="6">
                  <c:v>2014</c:v>
                </c:pt>
              </c:numCache>
            </c:numRef>
          </c:cat>
          <c:val>
            <c:numRef>
              <c:f>'mean sh hetero indiv cap'!$C$11:$C$17</c:f>
              <c:numCache>
                <c:formatCode>General</c:formatCode>
                <c:ptCount val="7"/>
                <c:pt idx="0">
                  <c:v>0.82357406616210904</c:v>
                </c:pt>
                <c:pt idx="1">
                  <c:v>0.88419061899185203</c:v>
                </c:pt>
                <c:pt idx="2">
                  <c:v>0.87071549892425504</c:v>
                </c:pt>
                <c:pt idx="3">
                  <c:v>0.88699668645858798</c:v>
                </c:pt>
                <c:pt idx="4">
                  <c:v>0.83665442466735795</c:v>
                </c:pt>
                <c:pt idx="5">
                  <c:v>0.89098936319351196</c:v>
                </c:pt>
                <c:pt idx="6">
                  <c:v>0.853657245635986</c:v>
                </c:pt>
              </c:numCache>
            </c:numRef>
          </c:val>
          <c:smooth val="0"/>
          <c:extLst xmlns:c16r2="http://schemas.microsoft.com/office/drawing/2015/06/chart">
            <c:ext xmlns:c16="http://schemas.microsoft.com/office/drawing/2014/chart" uri="{C3380CC4-5D6E-409C-BE32-E72D297353CC}">
              <c16:uniqueId val="{00000001-F471-448A-9A30-680B05A6D1A9}"/>
            </c:ext>
          </c:extLst>
        </c:ser>
        <c:ser>
          <c:idx val="0"/>
          <c:order val="2"/>
          <c:tx>
            <c:strRef>
              <c:f>'mean sh hetero indiv cap'!$A$18</c:f>
              <c:strCache>
                <c:ptCount val="1"/>
                <c:pt idx="0">
                  <c:v>Medicare</c:v>
                </c:pt>
              </c:strCache>
            </c:strRef>
          </c:tx>
          <c:spPr>
            <a:ln w="28575" cap="rnd">
              <a:solidFill>
                <a:srgbClr val="800000"/>
              </a:solidFill>
              <a:round/>
            </a:ln>
            <a:effectLst/>
          </c:spPr>
          <c:marker>
            <c:symbol val="none"/>
          </c:marker>
          <c:cat>
            <c:numRef>
              <c:f>'mean sh hetero indiv cap'!$B$11:$B$17</c:f>
              <c:numCache>
                <c:formatCode>General</c:formatCode>
                <c:ptCount val="7"/>
                <c:pt idx="0">
                  <c:v>2002</c:v>
                </c:pt>
                <c:pt idx="1">
                  <c:v>2004</c:v>
                </c:pt>
                <c:pt idx="2">
                  <c:v>2006</c:v>
                </c:pt>
                <c:pt idx="3">
                  <c:v>2008</c:v>
                </c:pt>
                <c:pt idx="4">
                  <c:v>2010</c:v>
                </c:pt>
                <c:pt idx="5">
                  <c:v>2012</c:v>
                </c:pt>
                <c:pt idx="6">
                  <c:v>2014</c:v>
                </c:pt>
              </c:numCache>
            </c:numRef>
          </c:cat>
          <c:val>
            <c:numRef>
              <c:f>'mean sh hetero indiv cap'!$C$18:$C$24</c:f>
              <c:numCache>
                <c:formatCode>General</c:formatCode>
                <c:ptCount val="7"/>
                <c:pt idx="0">
                  <c:v>0.73528724908828702</c:v>
                </c:pt>
                <c:pt idx="1">
                  <c:v>0.77345746755599998</c:v>
                </c:pt>
                <c:pt idx="2">
                  <c:v>0.78660017251968395</c:v>
                </c:pt>
                <c:pt idx="3">
                  <c:v>0.83882904052734397</c:v>
                </c:pt>
                <c:pt idx="4">
                  <c:v>0.81040769815445002</c:v>
                </c:pt>
                <c:pt idx="5">
                  <c:v>0.81570303440094005</c:v>
                </c:pt>
                <c:pt idx="6">
                  <c:v>0.83864581584930398</c:v>
                </c:pt>
              </c:numCache>
            </c:numRef>
          </c:val>
          <c:smooth val="0"/>
          <c:extLst xmlns:c16r2="http://schemas.microsoft.com/office/drawing/2015/06/chart">
            <c:ext xmlns:c16="http://schemas.microsoft.com/office/drawing/2014/chart" uri="{C3380CC4-5D6E-409C-BE32-E72D297353CC}">
              <c16:uniqueId val="{00000002-F471-448A-9A30-680B05A6D1A9}"/>
            </c:ext>
          </c:extLst>
        </c:ser>
        <c:ser>
          <c:idx val="1"/>
          <c:order val="3"/>
          <c:tx>
            <c:strRef>
              <c:f>'mean sh hetero indiv cap'!$A$25</c:f>
              <c:strCache>
                <c:ptCount val="1"/>
                <c:pt idx="0">
                  <c:v>RHI</c:v>
                </c:pt>
              </c:strCache>
            </c:strRef>
          </c:tx>
          <c:spPr>
            <a:ln w="28575" cap="rnd">
              <a:solidFill>
                <a:schemeClr val="tx1"/>
              </a:solidFill>
              <a:round/>
            </a:ln>
            <a:effectLst/>
          </c:spPr>
          <c:marker>
            <c:symbol val="none"/>
          </c:marker>
          <c:cat>
            <c:numRef>
              <c:f>'mean sh hetero indiv cap'!$B$11:$B$17</c:f>
              <c:numCache>
                <c:formatCode>General</c:formatCode>
                <c:ptCount val="7"/>
                <c:pt idx="0">
                  <c:v>2002</c:v>
                </c:pt>
                <c:pt idx="1">
                  <c:v>2004</c:v>
                </c:pt>
                <c:pt idx="2">
                  <c:v>2006</c:v>
                </c:pt>
                <c:pt idx="3">
                  <c:v>2008</c:v>
                </c:pt>
                <c:pt idx="4">
                  <c:v>2010</c:v>
                </c:pt>
                <c:pt idx="5">
                  <c:v>2012</c:v>
                </c:pt>
                <c:pt idx="6">
                  <c:v>2014</c:v>
                </c:pt>
              </c:numCache>
            </c:numRef>
          </c:cat>
          <c:val>
            <c:numRef>
              <c:f>'mean sh hetero indiv cap'!$C$25:$C$31</c:f>
              <c:numCache>
                <c:formatCode>General</c:formatCode>
                <c:ptCount val="7"/>
                <c:pt idx="0">
                  <c:v>0.46630918979644798</c:v>
                </c:pt>
                <c:pt idx="1">
                  <c:v>0.59705018997192405</c:v>
                </c:pt>
                <c:pt idx="2">
                  <c:v>0.61651802062988303</c:v>
                </c:pt>
                <c:pt idx="3">
                  <c:v>0.57873201370239302</c:v>
                </c:pt>
                <c:pt idx="4">
                  <c:v>0.58180522918701205</c:v>
                </c:pt>
                <c:pt idx="5">
                  <c:v>0.57738822698593095</c:v>
                </c:pt>
                <c:pt idx="6">
                  <c:v>0.58796775341033902</c:v>
                </c:pt>
              </c:numCache>
            </c:numRef>
          </c:val>
          <c:smooth val="0"/>
          <c:extLst xmlns:c16r2="http://schemas.microsoft.com/office/drawing/2015/06/chart">
            <c:ext xmlns:c16="http://schemas.microsoft.com/office/drawing/2014/chart" uri="{C3380CC4-5D6E-409C-BE32-E72D297353CC}">
              <c16:uniqueId val="{00000003-F471-448A-9A30-680B05A6D1A9}"/>
            </c:ext>
          </c:extLst>
        </c:ser>
        <c:dLbls>
          <c:showLegendKey val="0"/>
          <c:showVal val="0"/>
          <c:showCatName val="0"/>
          <c:showSerName val="0"/>
          <c:showPercent val="0"/>
          <c:showBubbleSize val="0"/>
        </c:dLbls>
        <c:marker val="1"/>
        <c:smooth val="0"/>
        <c:axId val="337910048"/>
        <c:axId val="337910608"/>
      </c:lineChart>
      <c:catAx>
        <c:axId val="337910048"/>
        <c:scaling>
          <c:orientation val="minMax"/>
        </c:scaling>
        <c:delete val="0"/>
        <c:axPos val="b"/>
        <c:numFmt formatCode="General" sourceLinked="1"/>
        <c:majorTickMark val="out"/>
        <c:minorTickMark val="none"/>
        <c:tickLblPos val="low"/>
        <c:spPr>
          <a:noFill/>
          <a:ln w="317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7910608"/>
        <c:crosses val="autoZero"/>
        <c:auto val="1"/>
        <c:lblAlgn val="ctr"/>
        <c:lblOffset val="100"/>
        <c:noMultiLvlLbl val="0"/>
      </c:catAx>
      <c:valAx>
        <c:axId val="337910608"/>
        <c:scaling>
          <c:orientation val="minMax"/>
          <c:max val="1"/>
        </c:scaling>
        <c:delete val="0"/>
        <c:axPos val="l"/>
        <c:majorGridlines>
          <c:spPr>
            <a:ln w="3175" cap="flat" cmpd="sng" algn="ctr">
              <a:solidFill>
                <a:schemeClr val="bg1">
                  <a:lumMod val="50000"/>
                </a:schemeClr>
              </a:solidFill>
              <a:round/>
            </a:ln>
            <a:effectLst/>
          </c:spPr>
        </c:majorGridlines>
        <c:numFmt formatCode="0%" sourceLinked="0"/>
        <c:majorTickMark val="out"/>
        <c:minorTickMark val="none"/>
        <c:tickLblPos val="nextTo"/>
        <c:spPr>
          <a:noFill/>
          <a:ln w="3175">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7910048"/>
        <c:crosses val="autoZero"/>
        <c:crossBetween val="between"/>
        <c:majorUnit val="0.25"/>
      </c:valAx>
      <c:spPr>
        <a:noFill/>
        <a:ln>
          <a:noFill/>
        </a:ln>
        <a:effectLst/>
      </c:spPr>
    </c:plotArea>
    <c:legend>
      <c:legendPos val="b"/>
      <c:layout>
        <c:manualLayout>
          <c:xMode val="edge"/>
          <c:yMode val="edge"/>
          <c:x val="0.70994760165848836"/>
          <c:y val="0.53453294299750997"/>
          <c:w val="0.25745429301574457"/>
          <c:h val="0.28236939132608402"/>
        </c:manualLayout>
      </c:layout>
      <c:overlay val="1"/>
      <c:spPr>
        <a:solidFill>
          <a:schemeClr val="bg1"/>
        </a:solidFill>
        <a:ln w="3175">
          <a:solidFill>
            <a:schemeClr val="bg1">
              <a:lumMod val="50000"/>
            </a:schemeClr>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0" hangingPunct="0">
              <a:defRPr sz="1200">
                <a:latin typeface="Scala-Regular" pitchFamily="-110" charset="0"/>
                <a:ea typeface="ＭＳ Ｐゴシック" pitchFamily="-110" charset="-128"/>
                <a:cs typeface="ＭＳ Ｐゴシック" pitchFamily="-110" charset="-128"/>
              </a:defRPr>
            </a:lvl1pPr>
          </a:lstStyle>
          <a:p>
            <a:pPr>
              <a:defRPr/>
            </a:pPr>
            <a:endParaRPr lang="en-US" dirty="0"/>
          </a:p>
        </p:txBody>
      </p:sp>
      <p:sp>
        <p:nvSpPr>
          <p:cNvPr id="76803"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0" hangingPunct="0">
              <a:defRPr sz="1200">
                <a:latin typeface="Scala-Regular" pitchFamily="-110" charset="0"/>
                <a:ea typeface="ＭＳ Ｐゴシック" charset="-128"/>
                <a:cs typeface="ＭＳ Ｐゴシック" charset="-128"/>
              </a:defRPr>
            </a:lvl1pPr>
          </a:lstStyle>
          <a:p>
            <a:pPr>
              <a:defRPr/>
            </a:pPr>
            <a:fld id="{9298EBCF-06EF-EE45-A22A-3DC3B94C45FC}" type="datetime1">
              <a:rPr lang="en-US"/>
              <a:pPr>
                <a:defRPr/>
              </a:pPr>
              <a:t>7/28/2017</a:t>
            </a:fld>
            <a:endParaRPr lang="en-US" dirty="0"/>
          </a:p>
        </p:txBody>
      </p:sp>
      <p:sp>
        <p:nvSpPr>
          <p:cNvPr id="76804"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0" hangingPunct="0">
              <a:defRPr sz="1200">
                <a:latin typeface="Scala-Regular" pitchFamily="-110" charset="0"/>
                <a:ea typeface="ＭＳ Ｐゴシック" pitchFamily="-110" charset="-128"/>
                <a:cs typeface="ＭＳ Ｐゴシック" pitchFamily="-110" charset="-128"/>
              </a:defRPr>
            </a:lvl1pPr>
          </a:lstStyle>
          <a:p>
            <a:pPr>
              <a:defRPr/>
            </a:pPr>
            <a:endParaRPr lang="en-US" dirty="0"/>
          </a:p>
        </p:txBody>
      </p:sp>
      <p:sp>
        <p:nvSpPr>
          <p:cNvPr id="76805"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0" hangingPunct="0">
              <a:defRPr sz="1200">
                <a:latin typeface="Scala-Regular" pitchFamily="-110" charset="0"/>
                <a:ea typeface="ＭＳ Ｐゴシック" charset="-128"/>
                <a:cs typeface="ＭＳ Ｐゴシック" charset="-128"/>
              </a:defRPr>
            </a:lvl1pPr>
          </a:lstStyle>
          <a:p>
            <a:pPr>
              <a:defRPr/>
            </a:pPr>
            <a:fld id="{D46B7666-8565-8C49-B7EB-884A848A6BCA}" type="slidenum">
              <a:rPr lang="en-US"/>
              <a:pPr>
                <a:defRPr/>
              </a:pPr>
              <a:t>‹#›</a:t>
            </a:fld>
            <a:endParaRPr lang="en-US" dirty="0"/>
          </a:p>
        </p:txBody>
      </p:sp>
    </p:spTree>
    <p:extLst>
      <p:ext uri="{BB962C8B-B14F-4D97-AF65-F5344CB8AC3E}">
        <p14:creationId xmlns:p14="http://schemas.microsoft.com/office/powerpoint/2010/main" val="187279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3075" name="Rectangle 3"/>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lvl1pPr algn="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144" y="4416108"/>
            <a:ext cx="5140112" cy="4182427"/>
          </a:xfrm>
          <a:prstGeom prst="rect">
            <a:avLst/>
          </a:prstGeom>
          <a:noFill/>
          <a:ln w="9525">
            <a:noFill/>
            <a:miter lim="800000"/>
            <a:headEnd/>
            <a:tailEnd/>
          </a:ln>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defTabSz="931670" eaLnBrk="0" hangingPunct="0">
              <a:defRPr sz="1200">
                <a:latin typeface="Arial" pitchFamily="-110" charset="0"/>
                <a:ea typeface="ＭＳ Ｐゴシック" pitchFamily="-110" charset="-128"/>
                <a:cs typeface="ＭＳ Ｐゴシック" pitchFamily="-110" charset="-128"/>
              </a:defRPr>
            </a:lvl1pPr>
          </a:lstStyle>
          <a:p>
            <a:pPr>
              <a:defRPr/>
            </a:pPr>
            <a:endParaRPr lang="en-US" dirty="0"/>
          </a:p>
        </p:txBody>
      </p:sp>
      <p:sp>
        <p:nvSpPr>
          <p:cNvPr id="3079" name="Rectangle 7"/>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71" tIns="46586" rIns="93171" bIns="46586" numCol="1" anchor="b" anchorCtr="0" compatLnSpc="1">
            <a:prstTxWarp prst="textNoShape">
              <a:avLst/>
            </a:prstTxWarp>
          </a:bodyPr>
          <a:lstStyle>
            <a:lvl1pPr algn="r" defTabSz="931670" eaLnBrk="0" hangingPunct="0">
              <a:defRPr sz="1200">
                <a:latin typeface="Arial" charset="0"/>
                <a:ea typeface="ＭＳ Ｐゴシック" charset="-128"/>
                <a:cs typeface="ＭＳ Ｐゴシック" charset="-128"/>
              </a:defRPr>
            </a:lvl1pPr>
          </a:lstStyle>
          <a:p>
            <a:pPr>
              <a:defRPr/>
            </a:pPr>
            <a:fld id="{242E2EB5-BCF2-B24A-BC18-C70BAA4270FD}" type="slidenum">
              <a:rPr lang="en-US"/>
              <a:pPr>
                <a:defRPr/>
              </a:pPr>
              <a:t>‹#›</a:t>
            </a:fld>
            <a:endParaRPr lang="en-US" dirty="0"/>
          </a:p>
        </p:txBody>
      </p:sp>
    </p:spTree>
    <p:extLst>
      <p:ext uri="{BB962C8B-B14F-4D97-AF65-F5344CB8AC3E}">
        <p14:creationId xmlns:p14="http://schemas.microsoft.com/office/powerpoint/2010/main" val="2178012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2pPr>
    <a:lvl3pPr marL="9144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3pPr>
    <a:lvl4pPr marL="13716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4pPr>
    <a:lvl5pPr marL="18288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A3E9042-8441-304B-8EF7-977FF1A35729}" type="slidenum">
              <a:rPr lang="en-US"/>
              <a:pPr/>
              <a:t>0</a:t>
            </a:fld>
            <a:endParaRPr 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95021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9</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Althoug</a:t>
            </a:r>
            <a:r>
              <a:rPr lang="en-US" baseline="0" dirty="0" smtClean="0">
                <a:latin typeface="Times New Roman" charset="0"/>
                <a:ea typeface="ＭＳ Ｐゴシック" charset="-128"/>
                <a:cs typeface="ＭＳ Ｐゴシック" charset="-128"/>
              </a:rPr>
              <a:t>h those 80+ have the lowest post-OOP benefit ratio (74%), there isn’t much difference between those 80+ and younger retirees</a:t>
            </a:r>
          </a:p>
          <a:p>
            <a:pPr eaLnBrk="1" hangingPunct="1">
              <a:buFontTx/>
              <a:buChar char="•"/>
            </a:pPr>
            <a:r>
              <a:rPr lang="en-US" baseline="0" dirty="0" smtClean="0">
                <a:latin typeface="Times New Roman" charset="0"/>
                <a:ea typeface="ＭＳ Ｐゴシック" charset="-128"/>
                <a:cs typeface="ＭＳ Ｐゴシック" charset="-128"/>
              </a:rPr>
              <a:t>This is likely because in this figure and the others presented today we exclude nursing home residents. That is because we wanted to focus on costs other than those for long term care.</a:t>
            </a:r>
          </a:p>
          <a:p>
            <a:pPr eaLnBrk="1" hangingPunct="1">
              <a:buFontTx/>
              <a:buChar char="•"/>
            </a:pPr>
            <a:r>
              <a:rPr lang="en-US" baseline="0" dirty="0" smtClean="0">
                <a:latin typeface="Times New Roman" charset="0"/>
                <a:ea typeface="ＭＳ Ｐゴシック" charset="-128"/>
                <a:cs typeface="ＭＳ Ｐゴシック" charset="-128"/>
              </a:rPr>
              <a:t>When we do include long term care costs in our OOP measure and include residents of nursing homes, the differences by age are larger—in fact we observe a five percentage point reduction in the post-OOP benefit ratio for retirees age 80+ relative to those age 65-69 when we include long term care costs</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830189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10</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The share of benefits remaining after medical spending decreases with household income, falling from 77 percent for the lowest quintile</a:t>
            </a:r>
            <a:r>
              <a:rPr lang="en-US" baseline="0" dirty="0" smtClean="0">
                <a:latin typeface="Times New Roman" charset="0"/>
                <a:ea typeface="ＭＳ Ｐゴシック" charset="-128"/>
                <a:cs typeface="ＭＳ Ｐゴシック" charset="-128"/>
              </a:rPr>
              <a:t> to 70 percent for the highest quintile</a:t>
            </a:r>
          </a:p>
          <a:p>
            <a:pPr eaLnBrk="1" hangingPunct="1">
              <a:buFontTx/>
              <a:buChar char="•"/>
            </a:pPr>
            <a:r>
              <a:rPr lang="en-US" baseline="0" dirty="0" smtClean="0">
                <a:latin typeface="Times New Roman" charset="0"/>
                <a:ea typeface="ＭＳ Ｐゴシック" charset="-128"/>
                <a:cs typeface="ＭＳ Ｐゴシック" charset="-128"/>
              </a:rPr>
              <a:t>For all but the top income quartile, premium spending increases along with Social Security benefits and spending on other services received falls, indicating that middle income households are more likely to pay for supplemental coverage to cover OOP costs</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878695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11</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Consider two measures of health conditions: the presence of 2 or more limitations in Activities</a:t>
            </a:r>
            <a:r>
              <a:rPr lang="en-US" baseline="0" dirty="0" smtClean="0">
                <a:latin typeface="Times New Roman" charset="0"/>
                <a:ea typeface="ＭＳ Ｐゴシック" charset="-128"/>
                <a:cs typeface="ＭＳ Ｐゴシック" charset="-128"/>
              </a:rPr>
              <a:t> of Daily Living such as walking across a room, getting dressed, eating, etc. In the first two bars and the presence of a chronic condition such as diabetes, high blood pressure, cancer, or stroke in the last 2 bars</a:t>
            </a: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The share of Social Security benefits available for non-medical benefits is lower for those in poorer health, but not much lower</a:t>
            </a:r>
          </a:p>
          <a:p>
            <a:pPr eaLnBrk="1" hangingPunct="1">
              <a:buFontTx/>
              <a:buChar char="•"/>
            </a:pPr>
            <a:r>
              <a:rPr lang="en-US" dirty="0" smtClean="0">
                <a:latin typeface="Times New Roman" charset="0"/>
                <a:ea typeface="ＭＳ Ｐゴシック" charset="-128"/>
                <a:cs typeface="ＭＳ Ｐゴシック" charset="-128"/>
              </a:rPr>
              <a:t>In each case, the less healthy group spends more on services received and less on premiums than the healthier group</a:t>
            </a: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12574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12</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Now let’s turn to trends over time</a:t>
            </a: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66374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13</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Medical spending in 2002 appears to be an outlier, so will discuss changes from 2004 through 2014</a:t>
            </a:r>
          </a:p>
          <a:p>
            <a:pPr eaLnBrk="1" hangingPunct="1">
              <a:buFontTx/>
              <a:buChar char="•"/>
            </a:pPr>
            <a:r>
              <a:rPr lang="en-US" dirty="0" smtClean="0">
                <a:latin typeface="Times New Roman" charset="0"/>
                <a:ea typeface="ＭＳ Ｐゴシック" charset="-128"/>
                <a:cs typeface="ＭＳ Ｐゴシック" charset="-128"/>
              </a:rPr>
              <a:t>Red</a:t>
            </a:r>
            <a:r>
              <a:rPr lang="en-US" baseline="0" dirty="0" smtClean="0">
                <a:latin typeface="Times New Roman" charset="0"/>
                <a:ea typeface="ＭＳ Ｐゴシック" charset="-128"/>
                <a:cs typeface="ＭＳ Ｐゴシック" charset="-128"/>
              </a:rPr>
              <a:t> line shows the mean—fell by $700 from $3,800 in 2004 to $3,100 in 2014</a:t>
            </a:r>
          </a:p>
          <a:p>
            <a:pPr eaLnBrk="1" hangingPunct="1">
              <a:buFontTx/>
              <a:buChar char="•"/>
            </a:pPr>
            <a:r>
              <a:rPr lang="en-US" baseline="0" dirty="0" smtClean="0">
                <a:latin typeface="Times New Roman" charset="0"/>
                <a:ea typeface="ＭＳ Ｐゴシック" charset="-128"/>
                <a:cs typeface="ＭＳ Ｐゴシック" charset="-128"/>
              </a:rPr>
              <a:t>This is a decrease of one fifth </a:t>
            </a:r>
          </a:p>
          <a:p>
            <a:pPr eaLnBrk="1" hangingPunct="1">
              <a:buFontTx/>
              <a:buChar char="•"/>
            </a:pPr>
            <a:r>
              <a:rPr lang="en-US" baseline="0" dirty="0" smtClean="0">
                <a:latin typeface="Times New Roman" charset="0"/>
                <a:ea typeface="ＭＳ Ｐゴシック" charset="-128"/>
                <a:cs typeface="ＭＳ Ｐゴシック" charset="-128"/>
              </a:rPr>
              <a:t>Similar decline at the median (solid black line)</a:t>
            </a:r>
          </a:p>
          <a:p>
            <a:pPr eaLnBrk="1" hangingPunct="1">
              <a:buFontTx/>
              <a:buChar char="•"/>
            </a:pPr>
            <a:r>
              <a:rPr lang="en-US" baseline="0" dirty="0" smtClean="0">
                <a:latin typeface="Times New Roman" charset="0"/>
                <a:ea typeface="ＭＳ Ｐゴシック" charset="-128"/>
                <a:cs typeface="ＭＳ Ｐゴシック" charset="-128"/>
              </a:rPr>
              <a:t>From 2006 onward, spending has been largely flat, suggesting that most of the decrease was due to the one time adjustment associated with the implementation of Medicare Part D. Mean fell by $500 from 2004 to 2008.</a:t>
            </a:r>
          </a:p>
          <a:p>
            <a:pPr eaLnBrk="1" hangingPunct="1">
              <a:buFontTx/>
              <a:buChar char="•"/>
            </a:pPr>
            <a:r>
              <a:rPr lang="en-US" baseline="0" dirty="0" smtClean="0">
                <a:latin typeface="Times New Roman" charset="0"/>
                <a:ea typeface="ＭＳ Ｐゴシック" charset="-128"/>
                <a:cs typeface="ＭＳ Ｐゴシック" charset="-128"/>
              </a:rPr>
              <a:t>Then may be another reduction timed with the closing of the donut hole Fell from 3589 to 3066 between 2010 and 2014</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577990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14</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With these declines in OOP spending, we would expect the share of OASI benefits remaining after OOP to increase</a:t>
            </a:r>
          </a:p>
          <a:p>
            <a:pPr eaLnBrk="1" hangingPunct="1">
              <a:buFontTx/>
              <a:buChar char="•"/>
            </a:pPr>
            <a:r>
              <a:rPr lang="en-US" dirty="0" smtClean="0">
                <a:latin typeface="Times New Roman" charset="0"/>
                <a:ea typeface="ＭＳ Ｐゴシック" charset="-128"/>
                <a:cs typeface="ＭＳ Ｐゴシック" charset="-128"/>
              </a:rPr>
              <a:t>A 7.3</a:t>
            </a:r>
            <a:r>
              <a:rPr lang="en-US" baseline="0" dirty="0" smtClean="0">
                <a:latin typeface="Times New Roman" charset="0"/>
                <a:ea typeface="ＭＳ Ｐゴシック" charset="-128"/>
                <a:cs typeface="ＭＳ Ｐゴシック" charset="-128"/>
              </a:rPr>
              <a:t> percentage point increase between 2006, when Part D implemented, and 2014 at both the mean and median</a:t>
            </a:r>
          </a:p>
          <a:p>
            <a:pPr eaLnBrk="1" hangingPunct="1">
              <a:buFontTx/>
              <a:buChar char="•"/>
            </a:pPr>
            <a:r>
              <a:rPr lang="en-US" baseline="0" dirty="0" smtClean="0">
                <a:latin typeface="Times New Roman" charset="0"/>
                <a:ea typeface="ＭＳ Ｐゴシック" charset="-128"/>
                <a:cs typeface="ＭＳ Ｐゴシック" charset="-128"/>
              </a:rPr>
              <a:t>Larger increases at the 10</a:t>
            </a:r>
            <a:r>
              <a:rPr lang="en-US" baseline="30000" dirty="0" smtClean="0">
                <a:latin typeface="Times New Roman" charset="0"/>
                <a:ea typeface="ＭＳ Ｐゴシック" charset="-128"/>
                <a:cs typeface="ＭＳ Ｐゴシック" charset="-128"/>
              </a:rPr>
              <a:t>th</a:t>
            </a:r>
            <a:r>
              <a:rPr lang="en-US" baseline="0" dirty="0" smtClean="0">
                <a:latin typeface="Times New Roman" charset="0"/>
                <a:ea typeface="ＭＳ Ｐゴシック" charset="-128"/>
                <a:cs typeface="ＭＳ Ｐゴシック" charset="-128"/>
              </a:rPr>
              <a:t>-11 percentage point or an increase of more than a third</a:t>
            </a:r>
          </a:p>
          <a:p>
            <a:pPr eaLnBrk="1" hangingPunct="1">
              <a:buFontTx/>
              <a:buChar char="•"/>
            </a:pPr>
            <a:r>
              <a:rPr lang="en-US" baseline="0" dirty="0" smtClean="0">
                <a:latin typeface="Times New Roman" charset="0"/>
                <a:ea typeface="ＭＳ Ｐゴシック" charset="-128"/>
                <a:cs typeface="ＭＳ Ｐゴシック" charset="-128"/>
              </a:rPr>
              <a:t>Increases pretty evenly split-right after 2006 and 2010 to 2014</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60870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15</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Largest increase (12 percentage points) for Medicare only beneficiaries (maroon</a:t>
            </a:r>
            <a:r>
              <a:rPr lang="en-US" baseline="0" dirty="0" smtClean="0">
                <a:latin typeface="Times New Roman" charset="0"/>
                <a:ea typeface="ＭＳ Ｐゴシック" charset="-128"/>
                <a:cs typeface="ＭＳ Ｐゴシック" charset="-128"/>
              </a:rPr>
              <a:t> line)</a:t>
            </a: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7 percent for Medicare Advantage enrollees (dashed</a:t>
            </a:r>
            <a:r>
              <a:rPr lang="en-US" baseline="0" dirty="0" smtClean="0">
                <a:latin typeface="Times New Roman" charset="0"/>
                <a:ea typeface="ＭＳ Ｐゴシック" charset="-128"/>
                <a:cs typeface="ＭＳ Ｐゴシック" charset="-128"/>
              </a:rPr>
              <a:t> line with the points)</a:t>
            </a: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Gains much</a:t>
            </a:r>
            <a:r>
              <a:rPr lang="en-US" baseline="0" dirty="0" smtClean="0">
                <a:latin typeface="Times New Roman" charset="0"/>
                <a:ea typeface="ＭＳ Ｐゴシック" charset="-128"/>
                <a:cs typeface="ＭＳ Ｐゴシック" charset="-128"/>
              </a:rPr>
              <a:t> smaller for those covered by RHI (solid black line) or Medicaid (gray line), since both sources of supplemental coverage often included drug coverage prior to 2006</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43529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16</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Retirees with chronic conditions saw a larger increase of</a:t>
            </a:r>
            <a:r>
              <a:rPr lang="en-US" baseline="0" dirty="0" smtClean="0">
                <a:latin typeface="Times New Roman" charset="0"/>
                <a:ea typeface="ＭＳ Ｐゴシック" charset="-128"/>
                <a:cs typeface="ＭＳ Ｐゴシック" charset="-128"/>
              </a:rPr>
              <a:t> almost 9 percentage points from 79.9 percentage points in 2004 to 88.5 percent in 2014</a:t>
            </a:r>
          </a:p>
          <a:p>
            <a:pPr eaLnBrk="1" hangingPunct="1">
              <a:buFontTx/>
              <a:buChar char="•"/>
            </a:pPr>
            <a:r>
              <a:rPr lang="en-US" baseline="0" dirty="0" smtClean="0">
                <a:latin typeface="Times New Roman" charset="0"/>
                <a:ea typeface="ＭＳ Ｐゴシック" charset="-128"/>
                <a:cs typeface="ＭＳ Ｐゴシック" charset="-128"/>
              </a:rPr>
              <a:t>That 9 percentage point increase includes a 4 percentage point gain since 2010, when the donut hole began to close</a:t>
            </a:r>
          </a:p>
          <a:p>
            <a:pPr eaLnBrk="1" hangingPunct="1">
              <a:buFontTx/>
              <a:buChar char="•"/>
            </a:pPr>
            <a:r>
              <a:rPr lang="en-US" baseline="0" dirty="0" smtClean="0">
                <a:latin typeface="Times New Roman" charset="0"/>
                <a:ea typeface="ＭＳ Ｐゴシック" charset="-128"/>
                <a:cs typeface="ＭＳ Ｐゴシック" charset="-128"/>
              </a:rPr>
              <a:t>Differences over time were small and did not differ much by age or household income</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54467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17</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This study examines the adequacy of Social Security benefits, evaluated based on beneficiaries OASI income net of out of pocket medical costs—including premiums, cost sharing and uncovered services from all types of medical care (except long term care)</a:t>
            </a:r>
          </a:p>
          <a:p>
            <a:pPr eaLnBrk="1" hangingPunct="1">
              <a:buFontTx/>
              <a:buChar char="•"/>
            </a:pPr>
            <a:r>
              <a:rPr lang="en-US" dirty="0" smtClean="0">
                <a:latin typeface="Times New Roman" charset="0"/>
                <a:ea typeface="ＭＳ Ｐゴシック" charset="-128"/>
                <a:cs typeface="ＭＳ Ｐゴシック" charset="-128"/>
              </a:rPr>
              <a:t>We find that seniors face a substantial amount of non-discretionary costs. We document medical</a:t>
            </a:r>
            <a:r>
              <a:rPr lang="en-US" baseline="0" dirty="0" smtClean="0">
                <a:latin typeface="Times New Roman" charset="0"/>
                <a:ea typeface="ＭＳ Ｐゴシック" charset="-128"/>
                <a:cs typeface="ＭＳ Ｐゴシック" charset="-128"/>
              </a:rPr>
              <a:t> costs and others have documented that housing expenses, taxes, and other debt account for 30 percent of retirees’ household income</a:t>
            </a:r>
            <a:endParaRPr lang="en-US" dirty="0" smtClean="0">
              <a:latin typeface="Times New Roman" charset="0"/>
              <a:ea typeface="ＭＳ Ｐゴシック" charset="-128"/>
              <a:cs typeface="ＭＳ Ｐゴシック" charset="-128"/>
            </a:endParaRPr>
          </a:p>
          <a:p>
            <a:pPr eaLnBrk="1" hangingPunct="1">
              <a:buFontTx/>
              <a:buNone/>
            </a:pPr>
            <a:r>
              <a:rPr lang="en-US" dirty="0" smtClean="0">
                <a:latin typeface="Times New Roman" charset="0"/>
                <a:ea typeface="ＭＳ Ｐゴシック" charset="-128"/>
                <a:cs typeface="ＭＳ Ｐゴシック" charset="-128"/>
              </a:rPr>
              <a:t>In</a:t>
            </a:r>
            <a:r>
              <a:rPr lang="en-US" baseline="0" dirty="0" smtClean="0">
                <a:latin typeface="Times New Roman" charset="0"/>
                <a:ea typeface="ＭＳ Ｐゴシック" charset="-128"/>
                <a:cs typeface="ＭＳ Ｐゴシック" charset="-128"/>
              </a:rPr>
              <a:t> 2014, the average retiree has only 75 percent of his benefit left for non-medical spending</a:t>
            </a:r>
          </a:p>
          <a:p>
            <a:pPr eaLnBrk="1" hangingPunct="1">
              <a:buFontTx/>
              <a:buNone/>
            </a:pPr>
            <a:r>
              <a:rPr lang="en-US" baseline="0" dirty="0" smtClean="0">
                <a:latin typeface="Times New Roman" charset="0"/>
                <a:ea typeface="ＭＳ Ｐゴシック" charset="-128"/>
                <a:cs typeface="ＭＳ Ｐゴシック" charset="-128"/>
              </a:rPr>
              <a:t>About 10 percent of retirees have less than one half of their OASI income remaining</a:t>
            </a:r>
          </a:p>
          <a:p>
            <a:pPr eaLnBrk="1" hangingPunct="1">
              <a:buFontTx/>
              <a:buNone/>
            </a:pPr>
            <a:r>
              <a:rPr lang="en-US" baseline="0" dirty="0" smtClean="0">
                <a:latin typeface="Times New Roman" charset="0"/>
                <a:ea typeface="ＭＳ Ｐゴシック" charset="-128"/>
                <a:cs typeface="ＭＳ Ｐゴシック" charset="-128"/>
              </a:rPr>
              <a:t>Premiums comprise the largest share of medical spending for most retirees</a:t>
            </a:r>
          </a:p>
          <a:p>
            <a:pPr eaLnBrk="1" hangingPunct="1">
              <a:buFontTx/>
              <a:buNone/>
            </a:pPr>
            <a:r>
              <a:rPr lang="en-US" baseline="0" dirty="0" smtClean="0">
                <a:latin typeface="Times New Roman" charset="0"/>
                <a:ea typeface="ＭＳ Ｐゴシック" charset="-128"/>
                <a:cs typeface="ＭＳ Ｐゴシック" charset="-128"/>
              </a:rPr>
              <a:t>As with other studies, most notably the Medicare Trustees report, the evidence is consistent with benefit adequacy rising after Medicare Part D was introduced in 2006 and rising again  the donut hole began to be closed in 2010</a:t>
            </a:r>
          </a:p>
          <a:p>
            <a:pPr eaLnBrk="1" hangingPunct="1">
              <a:buFontTx/>
              <a:buNone/>
            </a:pPr>
            <a:r>
              <a:rPr lang="en-US" baseline="0" dirty="0" smtClean="0">
                <a:latin typeface="Times New Roman" charset="0"/>
                <a:ea typeface="ＭＳ Ｐゴシック" charset="-128"/>
                <a:cs typeface="ＭＳ Ｐゴシック" charset="-128"/>
              </a:rPr>
              <a:t>Medicare costs are expected to rise in the years ahead, which will place further pressure on Social Security beneficiaries budgets</a:t>
            </a:r>
          </a:p>
          <a:p>
            <a:pPr eaLnBrk="1" hangingPunct="1">
              <a:buFontTx/>
              <a:buNone/>
            </a:pP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553567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1</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The overarching question guiding the research I will present today is: “are social Security benefits</a:t>
            </a:r>
            <a:r>
              <a:rPr lang="en-US" baseline="0" dirty="0" smtClean="0">
                <a:latin typeface="Times New Roman" charset="0"/>
                <a:ea typeface="ＭＳ Ｐゴシック" charset="-128"/>
                <a:cs typeface="ＭＳ Ｐゴシック" charset="-128"/>
              </a:rPr>
              <a:t> adequate”?</a:t>
            </a:r>
          </a:p>
          <a:p>
            <a:pPr eaLnBrk="1" hangingPunct="1">
              <a:buFontTx/>
              <a:buChar char="•"/>
            </a:pPr>
            <a:r>
              <a:rPr lang="en-US" baseline="0" dirty="0" smtClean="0">
                <a:latin typeface="Times New Roman" charset="0"/>
                <a:ea typeface="ＭＳ Ｐゴシック" charset="-128"/>
                <a:cs typeface="ＭＳ Ｐゴシック" charset="-128"/>
              </a:rPr>
              <a:t>When answering this question, many consider the total retirement income provided</a:t>
            </a:r>
          </a:p>
          <a:p>
            <a:pPr eaLnBrk="1" hangingPunct="1">
              <a:buFontTx/>
              <a:buChar char="•"/>
            </a:pPr>
            <a:r>
              <a:rPr lang="en-US" baseline="0" dirty="0" smtClean="0">
                <a:latin typeface="Times New Roman" charset="0"/>
                <a:ea typeface="ＭＳ Ｐゴシック" charset="-128"/>
                <a:cs typeface="ＭＳ Ｐゴシック" charset="-128"/>
              </a:rPr>
              <a:t>But what is really relevant to retirees is their purchasing power. That is, Social Security income net of spending that is NONDISCRETIONARY</a:t>
            </a:r>
          </a:p>
          <a:p>
            <a:pPr eaLnBrk="1" hangingPunct="1">
              <a:buFontTx/>
              <a:buChar char="•"/>
            </a:pPr>
            <a:r>
              <a:rPr lang="en-US" baseline="0" dirty="0" smtClean="0">
                <a:latin typeface="Times New Roman" charset="0"/>
                <a:ea typeface="ＭＳ Ｐゴシック" charset="-128"/>
                <a:cs typeface="ＭＳ Ｐゴシック" charset="-128"/>
              </a:rPr>
              <a:t>Retirees face several types of nondiscretionary spending—Out of pocket medical costs, the focus of the research I will present today, but also housing costs, taxes, and other debts</a:t>
            </a:r>
          </a:p>
          <a:p>
            <a:pPr eaLnBrk="1" hangingPunct="1">
              <a:buFontTx/>
              <a:buChar char="•"/>
            </a:pPr>
            <a:r>
              <a:rPr lang="en-US" baseline="0" dirty="0" smtClean="0">
                <a:latin typeface="Times New Roman" charset="0"/>
                <a:ea typeface="ＭＳ Ｐゴシック" charset="-128"/>
                <a:cs typeface="ＭＳ Ｐゴシック" charset="-128"/>
              </a:rPr>
              <a:t>This project examines Social Security income net of OOP medical costs from 2002-2014 using the Health and Retirement Study </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78073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2</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Why OOP medical costs? They can be substantial</a:t>
            </a:r>
            <a:r>
              <a:rPr lang="en-US" baseline="0" dirty="0" smtClean="0">
                <a:latin typeface="Times New Roman" charset="0"/>
                <a:ea typeface="ＭＳ Ｐゴシック" charset="-128"/>
                <a:cs typeface="ＭＳ Ｐゴシック" charset="-128"/>
              </a:rPr>
              <a:t> for Medicare retirees</a:t>
            </a:r>
          </a:p>
          <a:p>
            <a:pPr eaLnBrk="1" hangingPunct="1">
              <a:buFontTx/>
              <a:buChar char="•"/>
            </a:pPr>
            <a:r>
              <a:rPr lang="en-US" baseline="0" dirty="0" smtClean="0">
                <a:latin typeface="Times New Roman" charset="0"/>
                <a:ea typeface="ＭＳ Ｐゴシック" charset="-128"/>
                <a:cs typeface="ＭＳ Ｐゴシック" charset="-128"/>
              </a:rPr>
              <a:t>I’ve listed many of them here</a:t>
            </a:r>
          </a:p>
          <a:p>
            <a:pPr eaLnBrk="1" hangingPunct="1">
              <a:buFontTx/>
              <a:buChar char="•"/>
            </a:pPr>
            <a:r>
              <a:rPr lang="en-US" baseline="0" dirty="0" smtClean="0">
                <a:latin typeface="Times New Roman" charset="0"/>
                <a:ea typeface="ＭＳ Ｐゴシック" charset="-128"/>
                <a:cs typeface="ＭＳ Ｐゴシック" charset="-128"/>
              </a:rPr>
              <a:t>For example, enrollees face premiums for Part B, which covers physician visits and outpatient care, of up to $1,258 per year—more for higher income enrollees. </a:t>
            </a:r>
          </a:p>
          <a:p>
            <a:pPr eaLnBrk="1" hangingPunct="1">
              <a:buFontTx/>
              <a:buChar char="•"/>
            </a:pPr>
            <a:r>
              <a:rPr lang="en-US" baseline="0" dirty="0" smtClean="0">
                <a:latin typeface="Times New Roman" charset="0"/>
                <a:ea typeface="ＭＳ Ｐゴシック" charset="-128"/>
                <a:cs typeface="ＭＳ Ｐゴシック" charset="-128"/>
              </a:rPr>
              <a:t>Premiums for Part C, or Medicare Advantage, in which a private insurer covers the hospital care (Part A) and the outpatient and physician office visit care (Part B). These premiums can be up to $1,742 per year—calculated for a retiree in Boston. </a:t>
            </a:r>
          </a:p>
          <a:p>
            <a:pPr eaLnBrk="1" hangingPunct="1">
              <a:buFontTx/>
              <a:buChar char="•"/>
            </a:pPr>
            <a:r>
              <a:rPr lang="en-US" baseline="0" dirty="0" smtClean="0">
                <a:latin typeface="Times New Roman" charset="0"/>
                <a:ea typeface="ＭＳ Ｐゴシック" charset="-128"/>
                <a:cs typeface="ＭＳ Ｐゴシック" charset="-128"/>
              </a:rPr>
              <a:t>Part D, the prescription drug coverage can cost between $175 to $800/year for a low income retiree, more for higher income retirees</a:t>
            </a:r>
          </a:p>
          <a:p>
            <a:pPr eaLnBrk="1" hangingPunct="1">
              <a:buFontTx/>
              <a:buChar char="•"/>
            </a:pPr>
            <a:r>
              <a:rPr lang="en-US" baseline="0" dirty="0" smtClean="0">
                <a:latin typeface="Times New Roman" charset="0"/>
                <a:ea typeface="ＭＳ Ｐゴシック" charset="-128"/>
                <a:cs typeface="ＭＳ Ｐゴシック" charset="-128"/>
              </a:rPr>
              <a:t>And retirees face substantial cost sharing for covered services</a:t>
            </a:r>
          </a:p>
          <a:p>
            <a:pPr eaLnBrk="1" hangingPunct="1">
              <a:buFontTx/>
              <a:buChar char="•"/>
            </a:pPr>
            <a:r>
              <a:rPr lang="en-US" baseline="0" dirty="0" smtClean="0">
                <a:latin typeface="Times New Roman" charset="0"/>
                <a:ea typeface="ＭＳ Ｐゴシック" charset="-128"/>
                <a:cs typeface="ＭＳ Ｐゴシック" charset="-128"/>
              </a:rPr>
              <a:t>Even though most Medicare enrollees pay no premiums for the hospital insurance (Part A), there is a 1,216 deductible for the first 60 days in a hospital and a daily charge after that point</a:t>
            </a:r>
          </a:p>
          <a:p>
            <a:pPr eaLnBrk="1" hangingPunct="1">
              <a:buFontTx/>
              <a:buChar char="•"/>
            </a:pPr>
            <a:r>
              <a:rPr lang="en-US" baseline="0" dirty="0" smtClean="0">
                <a:latin typeface="Times New Roman" charset="0"/>
                <a:ea typeface="ＭＳ Ｐゴシック" charset="-128"/>
                <a:cs typeface="ＭＳ Ｐゴシック" charset="-128"/>
              </a:rPr>
              <a:t>There is a modest deductible for Part B but a 20% coinsurance rate, so many enrollees purchase additional supplemental insurance)</a:t>
            </a:r>
          </a:p>
          <a:p>
            <a:pPr eaLnBrk="1" hangingPunct="1">
              <a:buFontTx/>
              <a:buChar char="•"/>
            </a:pPr>
            <a:r>
              <a:rPr lang="en-US" baseline="0" dirty="0" smtClean="0">
                <a:latin typeface="Times New Roman" charset="0"/>
                <a:ea typeface="ＭＳ Ｐゴシック" charset="-128"/>
                <a:cs typeface="ＭＳ Ｐゴシック" charset="-128"/>
              </a:rPr>
              <a:t>Cost sharing with Part D is complicated and changing over time. What you need to know for the purposes of this presentation is that the program provides close to first dollar coverage for most enrollees, then there is a coverage gap or donut hole once drug spending reaches about $2,500. For the next $3,500 or so in spending, the enrollees faced the full cost of the drug spending in this coverage gap. In 2010, this coverage gap began to be closed, reducing out of pocket spending for enrollees with high drug costs.</a:t>
            </a:r>
          </a:p>
          <a:p>
            <a:pPr eaLnBrk="1" hangingPunct="1">
              <a:buFontTx/>
              <a:buChar char="•"/>
            </a:pPr>
            <a:r>
              <a:rPr lang="en-US" baseline="0" dirty="0" smtClean="0">
                <a:latin typeface="Times New Roman" charset="0"/>
                <a:ea typeface="ＭＳ Ｐゴシック" charset="-128"/>
                <a:cs typeface="ＭＳ Ｐゴシック" charset="-128"/>
              </a:rPr>
              <a:t>Then retirees face the full cost of services that are not covered by Medicare: dental, vision, and much long term care (and before 2006: prescription drugs)</a:t>
            </a:r>
          </a:p>
          <a:p>
            <a:pPr eaLnBrk="1" hangingPunct="1">
              <a:buFontTx/>
              <a:buChar char="•"/>
            </a:pPr>
            <a:r>
              <a:rPr lang="en-US" baseline="0" dirty="0" smtClean="0">
                <a:latin typeface="Times New Roman" charset="0"/>
                <a:ea typeface="ＭＳ Ｐゴシック" charset="-128"/>
                <a:cs typeface="ＭＳ Ｐゴシック" charset="-128"/>
              </a:rPr>
              <a:t>Work by Webb and </a:t>
            </a:r>
            <a:r>
              <a:rPr lang="en-US" baseline="0" dirty="0" err="1" smtClean="0">
                <a:latin typeface="Times New Roman" charset="0"/>
                <a:ea typeface="ＭＳ Ｐゴシック" charset="-128"/>
                <a:cs typeface="ＭＳ Ｐゴシック" charset="-128"/>
              </a:rPr>
              <a:t>Zhivan</a:t>
            </a:r>
            <a:r>
              <a:rPr lang="en-US" baseline="0" dirty="0" smtClean="0">
                <a:latin typeface="Times New Roman" charset="0"/>
                <a:ea typeface="ＭＳ Ｐゴシック" charset="-128"/>
                <a:cs typeface="ＭＳ Ｐゴシック" charset="-128"/>
              </a:rPr>
              <a:t> estimate that the average retiree will pay nearly $200,000 in lifetime OOP costs, (not including long term care) and some households will spend much more</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78073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3</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This project uses the 2002 to 2014 HRS to provide the most updated estimates of Social</a:t>
            </a:r>
            <a:r>
              <a:rPr lang="en-US" baseline="0" dirty="0" smtClean="0">
                <a:latin typeface="Times New Roman" charset="0"/>
                <a:ea typeface="ＭＳ Ｐゴシック" charset="-128"/>
                <a:cs typeface="ＭＳ Ｐゴシック" charset="-128"/>
              </a:rPr>
              <a:t> Security income net of OOP medical costs for retirees</a:t>
            </a:r>
          </a:p>
          <a:p>
            <a:pPr eaLnBrk="1" hangingPunct="1">
              <a:buFontTx/>
              <a:buChar char="•"/>
            </a:pPr>
            <a:r>
              <a:rPr lang="en-US" baseline="0" dirty="0" smtClean="0">
                <a:latin typeface="Times New Roman" charset="0"/>
                <a:ea typeface="ＭＳ Ｐゴシック" charset="-128"/>
                <a:cs typeface="ＭＳ Ｐゴシック" charset="-128"/>
              </a:rPr>
              <a:t>This is crucial to do because there have been recent changes in Medicare Part D that reduce OOP drug expenditures for many enrollees</a:t>
            </a:r>
          </a:p>
          <a:p>
            <a:pPr eaLnBrk="1" hangingPunct="1">
              <a:buFontTx/>
              <a:buChar char="•"/>
            </a:pPr>
            <a:endParaRPr lang="en-US" baseline="0" dirty="0" smtClean="0">
              <a:latin typeface="Times New Roman" charset="0"/>
              <a:ea typeface="ＭＳ Ｐゴシック" charset="-128"/>
              <a:cs typeface="ＭＳ Ｐゴシック" charset="-128"/>
            </a:endParaRPr>
          </a:p>
          <a:p>
            <a:pPr eaLnBrk="1" hangingPunct="1">
              <a:buFontTx/>
              <a:buChar char="•"/>
            </a:pPr>
            <a:r>
              <a:rPr lang="en-US" baseline="0" dirty="0" smtClean="0">
                <a:latin typeface="Times New Roman" charset="0"/>
                <a:ea typeface="ＭＳ Ｐゴシック" charset="-128"/>
                <a:cs typeface="ＭＳ Ｐゴシック" charset="-128"/>
              </a:rPr>
              <a:t>In the project we will also decompose OOP by the type of spending (that is, premiums or costs of services received)</a:t>
            </a:r>
          </a:p>
          <a:p>
            <a:pPr eaLnBrk="1" hangingPunct="1">
              <a:buFontTx/>
              <a:buChar char="•"/>
            </a:pPr>
            <a:r>
              <a:rPr lang="en-US" baseline="0" dirty="0" smtClean="0">
                <a:latin typeface="Times New Roman" charset="0"/>
                <a:ea typeface="ＭＳ Ｐゴシック" charset="-128"/>
                <a:cs typeface="ＭＳ Ｐゴシック" charset="-128"/>
              </a:rPr>
              <a:t>This is important to do because the cost of services received may be more unpredictable from year to year than premiums</a:t>
            </a:r>
          </a:p>
          <a:p>
            <a:pPr eaLnBrk="1" hangingPunct="1">
              <a:buFontTx/>
              <a:buChar char="•"/>
            </a:pPr>
            <a:endParaRPr lang="en-US" baseline="0" dirty="0" smtClean="0">
              <a:latin typeface="Times New Roman" charset="0"/>
              <a:ea typeface="ＭＳ Ｐゴシック" charset="-128"/>
              <a:cs typeface="ＭＳ Ｐゴシック" charset="-128"/>
            </a:endParaRPr>
          </a:p>
          <a:p>
            <a:pPr eaLnBrk="1" hangingPunct="1">
              <a:buFontTx/>
              <a:buChar char="•"/>
            </a:pPr>
            <a:r>
              <a:rPr lang="en-US" baseline="0" dirty="0" smtClean="0">
                <a:latin typeface="Times New Roman" charset="0"/>
                <a:ea typeface="ＭＳ Ｐゴシック" charset="-128"/>
                <a:cs typeface="ＭＳ Ｐゴシック" charset="-128"/>
              </a:rPr>
              <a:t>The project will also examine whether subgroups differ in OOP spending and the share of Social Security benefits remaining after taking out OOP by age, supplemental insurance, income quintile, and health status</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677386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4</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This project builds on several previous studies that were similarly interested in the OOP burden</a:t>
            </a:r>
            <a:r>
              <a:rPr lang="en-US" baseline="0" dirty="0" smtClean="0">
                <a:latin typeface="Times New Roman" charset="0"/>
                <a:ea typeface="ＭＳ Ｐゴシック" charset="-128"/>
                <a:cs typeface="ＭＳ Ｐゴシック" charset="-128"/>
              </a:rPr>
              <a:t> on retirees</a:t>
            </a:r>
          </a:p>
          <a:p>
            <a:pPr eaLnBrk="1" hangingPunct="1">
              <a:buFontTx/>
              <a:buChar char="•"/>
            </a:pPr>
            <a:r>
              <a:rPr lang="en-US" baseline="0" dirty="0" smtClean="0">
                <a:latin typeface="Times New Roman" charset="0"/>
                <a:ea typeface="ＭＳ Ｐゴシック" charset="-128"/>
                <a:cs typeface="ＭＳ Ｐゴシック" charset="-128"/>
              </a:rPr>
              <a:t>The present project is closest to the first three analyses described here that used the Medicare Current Beneficiary Survey (MCBS)</a:t>
            </a:r>
          </a:p>
          <a:p>
            <a:pPr eaLnBrk="1" hangingPunct="1">
              <a:buFontTx/>
              <a:buChar char="•"/>
            </a:pPr>
            <a:r>
              <a:rPr lang="en-US" baseline="0" dirty="0" smtClean="0">
                <a:latin typeface="Times New Roman" charset="0"/>
                <a:ea typeface="ＭＳ Ｐゴシック" charset="-128"/>
                <a:cs typeface="ＭＳ Ｐゴシック" charset="-128"/>
              </a:rPr>
              <a:t>These studies use data from 2000 to 2011 and examine OOP costs for enrollees participating in traditional Medicare only (since the MCBS does not capture good spending data for Medicare Advantage or Part C enrollees)</a:t>
            </a:r>
          </a:p>
          <a:p>
            <a:pPr eaLnBrk="1" hangingPunct="1">
              <a:buFontTx/>
              <a:buChar char="•"/>
            </a:pPr>
            <a:r>
              <a:rPr lang="en-US" baseline="0" dirty="0" smtClean="0">
                <a:latin typeface="Times New Roman" charset="0"/>
                <a:ea typeface="ＭＳ Ｐゴシック" charset="-128"/>
                <a:cs typeface="ＭＳ Ｐゴシック" charset="-128"/>
              </a:rPr>
              <a:t>They find that in 2011, the average Medicare retiree spent $3,600 on OOP </a:t>
            </a:r>
          </a:p>
          <a:p>
            <a:pPr eaLnBrk="1" hangingPunct="1">
              <a:buFontTx/>
              <a:buChar char="•"/>
            </a:pPr>
            <a:r>
              <a:rPr lang="en-US" dirty="0" smtClean="0">
                <a:latin typeface="Times New Roman" charset="0"/>
                <a:ea typeface="ＭＳ Ｐゴシック" charset="-128"/>
                <a:cs typeface="ＭＳ Ｐゴシック" charset="-128"/>
              </a:rPr>
              <a:t>And the share of Social Security income remaining net of OOP is lowest for older adults, the near poor who do not qualify</a:t>
            </a:r>
            <a:r>
              <a:rPr lang="en-US" baseline="0" dirty="0" smtClean="0">
                <a:latin typeface="Times New Roman" charset="0"/>
                <a:ea typeface="ＭＳ Ｐゴシック" charset="-128"/>
                <a:cs typeface="ＭＳ Ｐゴシック" charset="-128"/>
              </a:rPr>
              <a:t> for Medicaid, those in the worst health, and those purchase private supplemental insurance</a:t>
            </a:r>
          </a:p>
          <a:p>
            <a:pPr eaLnBrk="1" hangingPunct="1">
              <a:buFontTx/>
              <a:buChar char="•"/>
            </a:pPr>
            <a:r>
              <a:rPr lang="en-US" baseline="0" dirty="0" smtClean="0">
                <a:latin typeface="Times New Roman" charset="0"/>
                <a:ea typeface="ＭＳ Ｐゴシック" charset="-128"/>
                <a:cs typeface="ＭＳ Ｐゴシック" charset="-128"/>
              </a:rPr>
              <a:t>And researchers project that OOP spending is projected to increase in the future at a faster rate than growth in OASI benefits, so the burden of OOP for retirees is expected only to grow</a:t>
            </a:r>
          </a:p>
          <a:p>
            <a:pPr eaLnBrk="1" hangingPunct="1">
              <a:buFontTx/>
              <a:buChar char="•"/>
            </a:pPr>
            <a:r>
              <a:rPr lang="en-US" baseline="0" dirty="0" smtClean="0">
                <a:latin typeface="Times New Roman" charset="0"/>
                <a:ea typeface="ＭＳ Ｐゴシック" charset="-128"/>
                <a:cs typeface="ＭＳ Ｐゴシック" charset="-128"/>
              </a:rPr>
              <a:t>We contribute to this literature by examining a more recent year of data (2014, after the donut hole began to be closed) and including Medicare Advantage enrollees who are omitted from several of the analyses with the MCBS. </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677386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5</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None/>
            </a:pPr>
            <a:r>
              <a:rPr lang="en-US" dirty="0" smtClean="0">
                <a:latin typeface="Times New Roman" charset="0"/>
                <a:ea typeface="ＭＳ Ｐゴシック" charset="-128"/>
                <a:cs typeface="ＭＳ Ｐゴシック" charset="-128"/>
              </a:rPr>
              <a:t>The</a:t>
            </a:r>
            <a:r>
              <a:rPr lang="en-US" baseline="0" dirty="0" smtClean="0">
                <a:latin typeface="Times New Roman" charset="0"/>
                <a:ea typeface="ＭＳ Ｐゴシック" charset="-128"/>
                <a:cs typeface="ＭＳ Ｐゴシック" charset="-128"/>
              </a:rPr>
              <a:t> project uses the 2002-14 HRS. </a:t>
            </a:r>
          </a:p>
          <a:p>
            <a:pPr eaLnBrk="1" hangingPunct="1">
              <a:buFontTx/>
              <a:buNone/>
            </a:pPr>
            <a:r>
              <a:rPr lang="en-US" baseline="0" dirty="0" smtClean="0">
                <a:latin typeface="Times New Roman" charset="0"/>
                <a:ea typeface="ＭＳ Ｐゴシック" charset="-128"/>
                <a:cs typeface="ＭＳ Ｐゴシック" charset="-128"/>
              </a:rPr>
              <a:t>The project restricts the sample to adults 65 years and older who are receiving Social Security and Medicare. </a:t>
            </a:r>
          </a:p>
          <a:p>
            <a:pPr eaLnBrk="1" hangingPunct="1">
              <a:buFontTx/>
              <a:buNone/>
            </a:pPr>
            <a:endParaRPr lang="en-US" dirty="0" smtClean="0">
              <a:latin typeface="Times New Roman" charset="0"/>
              <a:ea typeface="ＭＳ Ｐゴシック" charset="-128"/>
              <a:cs typeface="ＭＳ Ｐゴシック" charset="-128"/>
            </a:endParaRPr>
          </a:p>
          <a:p>
            <a:pPr eaLnBrk="1" hangingPunct="1"/>
            <a:r>
              <a:rPr lang="en-US" dirty="0" smtClean="0">
                <a:latin typeface="Times New Roman" charset="0"/>
                <a:ea typeface="ＭＳ Ｐゴシック" charset="-128"/>
                <a:cs typeface="ＭＳ Ｐゴシック" charset="-128"/>
              </a:rPr>
              <a:t>The project</a:t>
            </a:r>
            <a:r>
              <a:rPr lang="en-US" baseline="0" dirty="0" smtClean="0">
                <a:latin typeface="Times New Roman" charset="0"/>
                <a:ea typeface="ＭＳ Ｐゴシック" charset="-128"/>
                <a:cs typeface="ＭＳ Ｐゴシック" charset="-128"/>
              </a:rPr>
              <a:t> aims to limit the sample to retirees fully detached from the workforce so that they are choosing health insurance among Medicare and supplemental plans and not offers of employer sponsored health insurance, so we exclude those working full time or receiving health insurance through their employer</a:t>
            </a:r>
          </a:p>
          <a:p>
            <a:pPr eaLnBrk="1" hangingPunct="1"/>
            <a:endParaRPr lang="en-US" baseline="0" dirty="0" smtClean="0">
              <a:latin typeface="Times New Roman" charset="0"/>
              <a:ea typeface="ＭＳ Ｐゴシック" charset="-128"/>
              <a:cs typeface="ＭＳ Ｐゴシック" charset="-128"/>
            </a:endParaRPr>
          </a:p>
          <a:p>
            <a:pPr eaLnBrk="1" hangingPunct="1"/>
            <a:r>
              <a:rPr lang="en-US" baseline="0" dirty="0" smtClean="0">
                <a:latin typeface="Times New Roman" charset="0"/>
                <a:ea typeface="ＭＳ Ｐゴシック" charset="-128"/>
                <a:cs typeface="ＭＳ Ｐゴシック" charset="-128"/>
              </a:rPr>
              <a:t>The focus is on medical expenses other than long term care, so the estimates shown today exclude nursing home residents, but we have also run a second set of results including nursing home residents and reached similar conclusions as I will talk about in a bit</a:t>
            </a:r>
          </a:p>
          <a:p>
            <a:pPr eaLnBrk="1" hangingPunct="1"/>
            <a:endParaRPr lang="en-US" baseline="0" dirty="0" smtClean="0">
              <a:latin typeface="Times New Roman" charset="0"/>
              <a:ea typeface="ＭＳ Ｐゴシック" charset="-128"/>
              <a:cs typeface="ＭＳ Ｐゴシック" charset="-128"/>
            </a:endParaRPr>
          </a:p>
          <a:p>
            <a:pPr eaLnBrk="1" hangingPunct="1"/>
            <a:r>
              <a:rPr lang="en-US" baseline="0" dirty="0" smtClean="0">
                <a:latin typeface="Times New Roman" charset="0"/>
                <a:ea typeface="ＭＳ Ｐゴシック" charset="-128"/>
                <a:cs typeface="ＭＳ Ｐゴシック" charset="-128"/>
              </a:rPr>
              <a:t>The two key variables are Social Security Income and OOP medical costs, which is the sum of the cost of services and premiums </a:t>
            </a:r>
          </a:p>
          <a:p>
            <a:pPr eaLnBrk="1" hangingPunct="1"/>
            <a:endParaRPr lang="en-US" baseline="0" dirty="0" smtClean="0">
              <a:latin typeface="Times New Roman" charset="0"/>
              <a:ea typeface="ＭＳ Ｐゴシック" charset="-128"/>
              <a:cs typeface="ＭＳ Ｐゴシック" charset="-128"/>
            </a:endParaRPr>
          </a:p>
          <a:p>
            <a:pPr eaLnBrk="1" hangingPunct="1"/>
            <a:r>
              <a:rPr lang="en-US" baseline="0" dirty="0" smtClean="0">
                <a:latin typeface="Times New Roman" charset="0"/>
                <a:ea typeface="ＭＳ Ｐゴシック" charset="-128"/>
                <a:cs typeface="ＭＳ Ｐゴシック" charset="-128"/>
              </a:rPr>
              <a:t>These two components are combined into the outcome of interest. The ratio of the amount of OASI benefits less OOP and total OASI benefits</a:t>
            </a:r>
          </a:p>
          <a:p>
            <a:pPr eaLnBrk="1" hangingPunct="1"/>
            <a:r>
              <a:rPr lang="en-US" baseline="0" dirty="0" smtClean="0">
                <a:latin typeface="Times New Roman" charset="0"/>
                <a:ea typeface="ＭＳ Ｐゴシック" charset="-128"/>
                <a:cs typeface="ＭＳ Ｐゴシック" charset="-128"/>
              </a:rPr>
              <a:t>This captures the share of OASI benefits available for non-medical spending. For example, a Post OOP Benefit of 75 would mean that a retiree has 75% of his Social Security benefits available to spend after accounting for OOP medical costs.</a:t>
            </a:r>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2472456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6</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First look at the bars in total—see that the average retiree spends just over  $3,000 on OOP</a:t>
            </a:r>
          </a:p>
          <a:p>
            <a:pPr marL="0" marR="0" indent="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Times New Roman" charset="0"/>
                <a:ea typeface="ＭＳ Ｐゴシック" charset="-128"/>
                <a:cs typeface="ＭＳ Ｐゴシック" charset="-128"/>
              </a:rPr>
              <a:t>Bars are shaded the maroon reflects spending on premiums and the gray reflects spending on all other OOP costs for services received—deductibles, co-insurance, and the full cost of all uncovered services</a:t>
            </a: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The average is comprised of $1,746 in premiums and $1,32</a:t>
            </a:r>
            <a:r>
              <a:rPr lang="en-US" baseline="0" dirty="0" smtClean="0">
                <a:latin typeface="Times New Roman" charset="0"/>
                <a:ea typeface="ＭＳ Ｐゴシック" charset="-128"/>
                <a:cs typeface="ＭＳ Ｐゴシック" charset="-128"/>
              </a:rPr>
              <a:t>0 in other costs</a:t>
            </a:r>
            <a:endParaRPr lang="en-US" dirty="0" smtClean="0">
              <a:latin typeface="Times New Roman" charset="0"/>
              <a:ea typeface="ＭＳ Ｐゴシック" charset="-128"/>
              <a:cs typeface="ＭＳ Ｐゴシック" charset="-128"/>
            </a:endParaRPr>
          </a:p>
          <a:p>
            <a:pPr eaLnBrk="1" hangingPunct="1">
              <a:buFontTx/>
              <a:buChar char="•"/>
            </a:pPr>
            <a:r>
              <a:rPr lang="en-US" dirty="0" smtClean="0">
                <a:latin typeface="Times New Roman" charset="0"/>
                <a:ea typeface="ＭＳ Ｐゴシック" charset="-128"/>
                <a:cs typeface="ＭＳ Ｐゴシック" charset="-128"/>
              </a:rPr>
              <a:t>OOP</a:t>
            </a:r>
            <a:r>
              <a:rPr lang="en-US" baseline="0" dirty="0" smtClean="0">
                <a:latin typeface="Times New Roman" charset="0"/>
                <a:ea typeface="ＭＳ Ｐゴシック" charset="-128"/>
                <a:cs typeface="ＭＳ Ｐゴシック" charset="-128"/>
              </a:rPr>
              <a:t> spending is highly skewed—spending at the 95</a:t>
            </a:r>
            <a:r>
              <a:rPr lang="en-US" baseline="30000" dirty="0" smtClean="0">
                <a:latin typeface="Times New Roman" charset="0"/>
                <a:ea typeface="ＭＳ Ｐゴシック" charset="-128"/>
                <a:cs typeface="ＭＳ Ｐゴシック" charset="-128"/>
              </a:rPr>
              <a:t>th</a:t>
            </a:r>
            <a:r>
              <a:rPr lang="en-US" baseline="0" dirty="0" smtClean="0">
                <a:latin typeface="Times New Roman" charset="0"/>
                <a:ea typeface="ＭＳ Ｐゴシック" charset="-128"/>
                <a:cs typeface="ＭＳ Ｐゴシック" charset="-128"/>
              </a:rPr>
              <a:t> percentile is more than twice as large as spending at the mean, and spending at the median is lower at about $2,400/year</a:t>
            </a:r>
          </a:p>
          <a:p>
            <a:pPr eaLnBrk="1" hangingPunct="1">
              <a:buFontTx/>
              <a:buChar char="•"/>
            </a:pPr>
            <a:r>
              <a:rPr lang="en-US" baseline="0" dirty="0" smtClean="0">
                <a:latin typeface="Times New Roman" charset="0"/>
                <a:ea typeface="ＭＳ Ｐゴシック" charset="-128"/>
                <a:cs typeface="ＭＳ Ｐゴシック" charset="-128"/>
              </a:rPr>
              <a:t> Retirees at higher points in the distribution in OOP spending spend more on premiums, but they still have more other OOP costs. This indicates that even retirees with more supplemental coverage have many costs left uncovered.</a:t>
            </a: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870474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7</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What we are really interested in is how does this OOP spending compare to Social Security income</a:t>
            </a:r>
          </a:p>
          <a:p>
            <a:pPr eaLnBrk="1" hangingPunct="1">
              <a:buFontTx/>
              <a:buChar char="•"/>
            </a:pPr>
            <a:r>
              <a:rPr lang="en-US" dirty="0" smtClean="0">
                <a:latin typeface="Times New Roman" charset="0"/>
                <a:ea typeface="ＭＳ Ｐゴシック" charset="-128"/>
                <a:cs typeface="ＭＳ Ｐゴシック" charset="-128"/>
              </a:rPr>
              <a:t>The dark</a:t>
            </a:r>
            <a:r>
              <a:rPr lang="en-US" baseline="0" dirty="0" smtClean="0">
                <a:latin typeface="Times New Roman" charset="0"/>
                <a:ea typeface="ＭＳ Ｐゴシック" charset="-128"/>
                <a:cs typeface="ＭＳ Ｐゴシック" charset="-128"/>
              </a:rPr>
              <a:t> black in these bars show the percentage of Social Security income remaining after retirees pay premiums and other OOP costs.</a:t>
            </a:r>
          </a:p>
          <a:p>
            <a:pPr eaLnBrk="1" hangingPunct="1">
              <a:buFontTx/>
              <a:buChar char="•"/>
            </a:pPr>
            <a:r>
              <a:rPr lang="en-US" baseline="0" dirty="0" smtClean="0">
                <a:latin typeface="Times New Roman" charset="0"/>
                <a:ea typeface="ＭＳ Ｐゴシック" charset="-128"/>
                <a:cs typeface="ＭＳ Ｐゴシック" charset="-128"/>
              </a:rPr>
              <a:t>The average retiree has only 74.7 percent of their OASI income remaining after paying premiums (14.4 percent) and other OOP costs (10.9 percent)</a:t>
            </a:r>
          </a:p>
          <a:p>
            <a:pPr eaLnBrk="1" hangingPunct="1">
              <a:buFontTx/>
              <a:buChar char="•"/>
            </a:pPr>
            <a:r>
              <a:rPr lang="en-US" baseline="0" dirty="0" smtClean="0">
                <a:latin typeface="Times New Roman" charset="0"/>
                <a:ea typeface="ＭＳ Ｐゴシック" charset="-128"/>
                <a:cs typeface="ＭＳ Ｐゴシック" charset="-128"/>
              </a:rPr>
              <a:t>By this metric, retirees with the highest medical costs are at the bottom of the distribution of the post-OOP ratio</a:t>
            </a:r>
          </a:p>
          <a:p>
            <a:pPr eaLnBrk="1" hangingPunct="1">
              <a:buFontTx/>
              <a:buChar char="•"/>
            </a:pPr>
            <a:r>
              <a:rPr lang="en-US" baseline="0" dirty="0" smtClean="0">
                <a:latin typeface="Times New Roman" charset="0"/>
                <a:ea typeface="ＭＳ Ｐゴシック" charset="-128"/>
                <a:cs typeface="ＭＳ Ｐゴシック" charset="-128"/>
              </a:rPr>
              <a:t>At the fifth percentile, retirees have less than 20 percent of their OASI income remaining after OOP.</a:t>
            </a:r>
          </a:p>
          <a:p>
            <a:pPr eaLnBrk="1" hangingPunct="1">
              <a:buFontTx/>
              <a:buChar char="•"/>
            </a:pPr>
            <a:r>
              <a:rPr lang="en-US" baseline="0" dirty="0" smtClean="0">
                <a:latin typeface="Times New Roman" charset="0"/>
                <a:ea typeface="ＭＳ Ｐゴシック" charset="-128"/>
                <a:cs typeface="ＭＳ Ｐゴシック" charset="-128"/>
              </a:rPr>
              <a:t>Retirees throughout the distribution face a high burden of OOP costs.</a:t>
            </a:r>
          </a:p>
          <a:p>
            <a:pPr eaLnBrk="1" hangingPunct="1">
              <a:buFontTx/>
              <a:buChar char="•"/>
            </a:pPr>
            <a:r>
              <a:rPr lang="en-US" baseline="0" dirty="0" smtClean="0">
                <a:latin typeface="Times New Roman" charset="0"/>
                <a:ea typeface="ＭＳ Ｐゴシック" charset="-128"/>
                <a:cs typeface="ＭＳ Ｐゴシック" charset="-128"/>
              </a:rPr>
              <a:t>At the 10</a:t>
            </a:r>
            <a:r>
              <a:rPr lang="en-US" baseline="30000" dirty="0" smtClean="0">
                <a:latin typeface="Times New Roman" charset="0"/>
                <a:ea typeface="ＭＳ Ｐゴシック" charset="-128"/>
                <a:cs typeface="ＭＳ Ｐゴシック" charset="-128"/>
              </a:rPr>
              <a:t>th</a:t>
            </a:r>
            <a:r>
              <a:rPr lang="en-US" baseline="0" dirty="0" smtClean="0">
                <a:latin typeface="Times New Roman" charset="0"/>
                <a:ea typeface="ＭＳ Ｐゴシック" charset="-128"/>
                <a:cs typeface="ＭＳ Ｐゴシック" charset="-128"/>
              </a:rPr>
              <a:t> percentile, retirees spend more than half of their OASI income on OOP costs</a:t>
            </a:r>
          </a:p>
          <a:p>
            <a:pPr eaLnBrk="1" hangingPunct="1">
              <a:buFontTx/>
              <a:buChar char="•"/>
            </a:pPr>
            <a:r>
              <a:rPr lang="en-US" baseline="0" dirty="0" smtClean="0">
                <a:latin typeface="Times New Roman" charset="0"/>
                <a:ea typeface="ＭＳ Ｐゴシック" charset="-128"/>
                <a:cs typeface="ＭＳ Ｐゴシック" charset="-128"/>
              </a:rPr>
              <a:t>For a large number of retirees, OOP comprises a sizable share of OASI income</a:t>
            </a:r>
            <a:endParaRPr lang="en-US" dirty="0" smtClean="0">
              <a:latin typeface="Times New Roman" charset="0"/>
              <a:ea typeface="ＭＳ Ｐゴシック" charset="-128"/>
              <a:cs typeface="ＭＳ Ｐゴシック" charset="-128"/>
            </a:endParaRPr>
          </a:p>
          <a:p>
            <a:pPr eaLnBrk="1" hangingPunct="1">
              <a:buFontTx/>
              <a:buChar char="•"/>
            </a:pP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3173685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26DDD23-38D4-1A4F-B94C-9ACB1D64FC25}" type="slidenum">
              <a:rPr lang="en-US"/>
              <a:pPr/>
              <a:t>8</a:t>
            </a:fld>
            <a:endParaRPr lang="en-US" dirty="0"/>
          </a:p>
        </p:txBody>
      </p:sp>
      <p:sp>
        <p:nvSpPr>
          <p:cNvPr id="19459" name="Rectangle 2"/>
          <p:cNvSpPr>
            <a:spLocks noGrp="1" noRot="1" noChangeAspect="1" noChangeArrowheads="1" noTextEdit="1"/>
          </p:cNvSpPr>
          <p:nvPr>
            <p:ph type="sldImg"/>
          </p:nvPr>
        </p:nvSpPr>
        <p:spPr>
          <a:xfrm>
            <a:off x="1182688" y="698500"/>
            <a:ext cx="4646612" cy="3484563"/>
          </a:xfrm>
          <a:ln/>
        </p:spPr>
      </p:sp>
      <p:sp>
        <p:nvSpPr>
          <p:cNvPr id="19460" name="Rectangle 4"/>
          <p:cNvSpPr>
            <a:spLocks noGrp="1" noChangeArrowheads="1"/>
          </p:cNvSpPr>
          <p:nvPr>
            <p:ph type="body" idx="1"/>
          </p:nvPr>
        </p:nvSpPr>
        <p:spPr>
          <a:noFill/>
          <a:ln/>
        </p:spPr>
        <p:txBody>
          <a:bodyPr/>
          <a:lstStyle/>
          <a:p>
            <a:pPr eaLnBrk="1" hangingPunct="1">
              <a:buFontTx/>
              <a:buChar char="•"/>
            </a:pPr>
            <a:r>
              <a:rPr lang="en-US" dirty="0" smtClean="0">
                <a:latin typeface="Times New Roman" charset="0"/>
                <a:ea typeface="ＭＳ Ｐゴシック" charset="-128"/>
                <a:cs typeface="ＭＳ Ｐゴシック" charset="-128"/>
              </a:rPr>
              <a:t>Not surprisingly, those with Medicaid have the</a:t>
            </a:r>
            <a:r>
              <a:rPr lang="en-US" baseline="0" dirty="0" smtClean="0">
                <a:latin typeface="Times New Roman" charset="0"/>
                <a:ea typeface="ＭＳ Ｐゴシック" charset="-128"/>
                <a:cs typeface="ＭＳ Ｐゴシック" charset="-128"/>
              </a:rPr>
              <a:t> highest share of OASI income remaining after paying for OOP costs because Medicaid often has no premiums and minimum cost sharing (89%)</a:t>
            </a:r>
          </a:p>
          <a:p>
            <a:pPr eaLnBrk="1" hangingPunct="1">
              <a:buFontTx/>
              <a:buChar char="•"/>
            </a:pPr>
            <a:r>
              <a:rPr lang="en-US" baseline="0" dirty="0" smtClean="0">
                <a:latin typeface="Times New Roman" charset="0"/>
                <a:ea typeface="ＭＳ Ｐゴシック" charset="-128"/>
                <a:cs typeface="ＭＳ Ｐゴシック" charset="-128"/>
              </a:rPr>
              <a:t>Retirees enrolled in Medicare Advantage have the second highest share of OASI income remaining (84%) </a:t>
            </a:r>
          </a:p>
          <a:p>
            <a:pPr eaLnBrk="1" hangingPunct="1">
              <a:buFontTx/>
              <a:buChar char="•"/>
            </a:pPr>
            <a:r>
              <a:rPr lang="en-US" baseline="0" dirty="0" smtClean="0">
                <a:latin typeface="Times New Roman" charset="0"/>
                <a:ea typeface="ＭＳ Ｐゴシック" charset="-128"/>
                <a:cs typeface="ＭＳ Ｐゴシック" charset="-128"/>
              </a:rPr>
              <a:t>And add a caveat regarding the share remaining for RHI and Medicare enrollee. Caution you all that these are unconditional or unadjusted results. You will notice that respondents with RHI have the lowest post-OOP benefit ratio, at 59%. Next steps will be to see how these differences across supplemental insurance compare once we control for or adjust these means by a respondent’s utilization and health status. If retirees with RHI are using more health care, we might not be surprised to see that their unadjusted share remaining is higher than retirees with other types of insurance.</a:t>
            </a:r>
            <a:endParaRPr lang="en-US" dirty="0" smtClean="0">
              <a:latin typeface="Times New Roman" charset="0"/>
              <a:ea typeface="ＭＳ Ｐゴシック" charset="-128"/>
              <a:cs typeface="ＭＳ Ｐゴシック" charset="-128"/>
            </a:endParaRPr>
          </a:p>
          <a:p>
            <a:pPr eaLnBrk="1" hangingPunct="1"/>
            <a:endParaRPr lang="en-US" dirty="0" smtClean="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1011700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4CA04D-6744-A146-9576-C2908935E5F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8FFF44-FF3A-6D47-A4AF-76C29B40ADF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C5E7FE-F47E-0D46-B5E7-434F98F83A1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CFF2E6-5B62-B143-BA37-FFE3EFD9CE1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29E7584-EC03-B94A-935D-9D3F4AB776D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FFDF2E-C2C5-CA46-97B8-B6306069E62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37479DD-8E4D-DE48-BDD2-42E96B0D52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951C00F-66AC-B24A-8A6B-9D1C3FE085E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3EB0F10-61CD-B740-A244-B9EFBF04B9A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0E8A905-C195-C241-B53A-46689F98F34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459F8B9-49DD-9844-977A-A8D5D278DE8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E7A5090-3A55-D146-8C27-6721BF50435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10"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10"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1CBF9300-967D-8A4E-B248-39FA6C606F5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5"/>
          <p:cNvSpPr>
            <a:spLocks noChangeArrowheads="1"/>
          </p:cNvSpPr>
          <p:nvPr/>
        </p:nvSpPr>
        <p:spPr bwMode="auto">
          <a:xfrm>
            <a:off x="0" y="3861213"/>
            <a:ext cx="9144000" cy="2209800"/>
          </a:xfrm>
          <a:prstGeom prst="rect">
            <a:avLst/>
          </a:prstGeom>
          <a:noFill/>
          <a:ln w="9525">
            <a:noFill/>
            <a:miter lim="800000"/>
            <a:headEnd/>
            <a:tailEnd/>
          </a:ln>
        </p:spPr>
        <p:txBody>
          <a:bodyPr>
            <a:prstTxWarp prst="textNoShape">
              <a:avLst/>
            </a:prstTxWarp>
          </a:bodyPr>
          <a:lstStyle/>
          <a:p>
            <a:pPr algn="ctr">
              <a:lnSpc>
                <a:spcPct val="80000"/>
              </a:lnSpc>
              <a:spcBef>
                <a:spcPct val="20000"/>
              </a:spcBef>
            </a:pPr>
            <a:r>
              <a:rPr lang="en-US" sz="1600" b="1" dirty="0" smtClean="0">
                <a:latin typeface="Times New Roman"/>
                <a:cs typeface="Times New Roman"/>
              </a:rPr>
              <a:t>Melissa </a:t>
            </a:r>
            <a:r>
              <a:rPr lang="en-US" sz="1600" b="1" dirty="0" err="1" smtClean="0">
                <a:latin typeface="Times New Roman"/>
                <a:cs typeface="Times New Roman"/>
              </a:rPr>
              <a:t>McInerney</a:t>
            </a:r>
            <a:endParaRPr lang="en-US" sz="1600" b="1" dirty="0" smtClean="0">
              <a:latin typeface="Times New Roman"/>
              <a:cs typeface="Times New Roman"/>
            </a:endParaRPr>
          </a:p>
          <a:p>
            <a:pPr algn="ctr">
              <a:lnSpc>
                <a:spcPct val="80000"/>
              </a:lnSpc>
              <a:spcBef>
                <a:spcPct val="20000"/>
              </a:spcBef>
            </a:pPr>
            <a:r>
              <a:rPr lang="en-US" sz="1600" dirty="0" smtClean="0">
                <a:latin typeface="Times New Roman"/>
                <a:cs typeface="Times New Roman"/>
              </a:rPr>
              <a:t>Tufts University</a:t>
            </a:r>
          </a:p>
          <a:p>
            <a:pPr algn="ctr">
              <a:lnSpc>
                <a:spcPct val="80000"/>
              </a:lnSpc>
              <a:spcBef>
                <a:spcPct val="20000"/>
              </a:spcBef>
            </a:pPr>
            <a:endParaRPr lang="en-US" sz="1600" dirty="0" smtClean="0">
              <a:latin typeface="Times New Roman"/>
              <a:cs typeface="Times New Roman"/>
            </a:endParaRPr>
          </a:p>
          <a:p>
            <a:pPr algn="ctr">
              <a:lnSpc>
                <a:spcPct val="80000"/>
              </a:lnSpc>
              <a:spcBef>
                <a:spcPct val="20000"/>
              </a:spcBef>
            </a:pPr>
            <a:r>
              <a:rPr lang="en-US" sz="1600" dirty="0" smtClean="0">
                <a:latin typeface="Times New Roman"/>
                <a:cs typeface="Times New Roman"/>
              </a:rPr>
              <a:t>Matthew S. Rutledge and Sara Ellen King</a:t>
            </a:r>
          </a:p>
          <a:p>
            <a:pPr algn="ctr">
              <a:lnSpc>
                <a:spcPct val="80000"/>
              </a:lnSpc>
              <a:spcBef>
                <a:spcPct val="20000"/>
              </a:spcBef>
            </a:pPr>
            <a:r>
              <a:rPr lang="en-US" sz="1600" dirty="0" smtClean="0">
                <a:latin typeface="Times New Roman"/>
                <a:cs typeface="Times New Roman"/>
              </a:rPr>
              <a:t>Center for Retirement Research at Boston College</a:t>
            </a:r>
          </a:p>
          <a:p>
            <a:pPr algn="ctr">
              <a:lnSpc>
                <a:spcPct val="80000"/>
              </a:lnSpc>
              <a:spcBef>
                <a:spcPct val="20000"/>
              </a:spcBef>
            </a:pPr>
            <a:endParaRPr lang="en-US" sz="1600" dirty="0">
              <a:latin typeface="Times New Roman"/>
              <a:cs typeface="Times New Roman"/>
            </a:endParaRPr>
          </a:p>
          <a:p>
            <a:pPr algn="ctr">
              <a:lnSpc>
                <a:spcPct val="80000"/>
              </a:lnSpc>
              <a:spcBef>
                <a:spcPct val="20000"/>
              </a:spcBef>
            </a:pPr>
            <a:r>
              <a:rPr lang="en-US" sz="1600" dirty="0" smtClean="0">
                <a:latin typeface="Times New Roman" pitchFamily="18" charset="0"/>
                <a:cs typeface="Times New Roman" pitchFamily="18" charset="0"/>
              </a:rPr>
              <a:t>19</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Annual Meeting of the Retirement Research Consortium</a:t>
            </a:r>
          </a:p>
          <a:p>
            <a:pPr algn="ctr">
              <a:lnSpc>
                <a:spcPct val="80000"/>
              </a:lnSpc>
              <a:spcBef>
                <a:spcPct val="20000"/>
              </a:spcBef>
            </a:pPr>
            <a:r>
              <a:rPr lang="en-US" sz="1600" dirty="0" smtClean="0">
                <a:latin typeface="Times New Roman"/>
                <a:cs typeface="Times New Roman"/>
              </a:rPr>
              <a:t>Washington, DC</a:t>
            </a:r>
            <a:endParaRPr lang="en-US" sz="1600" dirty="0">
              <a:latin typeface="Times New Roman"/>
              <a:cs typeface="Times New Roman"/>
            </a:endParaRPr>
          </a:p>
          <a:p>
            <a:pPr algn="ctr">
              <a:lnSpc>
                <a:spcPct val="80000"/>
              </a:lnSpc>
              <a:spcBef>
                <a:spcPct val="20000"/>
              </a:spcBef>
            </a:pPr>
            <a:r>
              <a:rPr lang="en-US" sz="1600" dirty="0" smtClean="0">
                <a:latin typeface="Times New Roman"/>
                <a:cs typeface="Times New Roman"/>
              </a:rPr>
              <a:t>August 3, 2017</a:t>
            </a:r>
            <a:endParaRPr lang="en-US" sz="1600" dirty="0">
              <a:latin typeface="Times New Roman"/>
              <a:cs typeface="Times New Roman"/>
            </a:endParaRPr>
          </a:p>
          <a:p>
            <a:pPr algn="ctr">
              <a:lnSpc>
                <a:spcPct val="80000"/>
              </a:lnSpc>
              <a:spcBef>
                <a:spcPct val="20000"/>
              </a:spcBef>
            </a:pPr>
            <a:endParaRPr lang="en-US" sz="1200" dirty="0">
              <a:latin typeface="Times New Roman"/>
              <a:cs typeface="Times New Roman"/>
            </a:endParaRPr>
          </a:p>
        </p:txBody>
      </p:sp>
      <p:sp>
        <p:nvSpPr>
          <p:cNvPr id="16390" name="Rectangle 4"/>
          <p:cNvSpPr>
            <a:spLocks noChangeArrowheads="1"/>
          </p:cNvSpPr>
          <p:nvPr/>
        </p:nvSpPr>
        <p:spPr bwMode="auto">
          <a:xfrm>
            <a:off x="0" y="1985862"/>
            <a:ext cx="9144000" cy="1143000"/>
          </a:xfrm>
          <a:prstGeom prst="rect">
            <a:avLst/>
          </a:prstGeom>
          <a:noFill/>
          <a:ln w="9525">
            <a:noFill/>
            <a:miter lim="800000"/>
            <a:headEnd/>
            <a:tailEnd/>
          </a:ln>
        </p:spPr>
        <p:txBody>
          <a:bodyPr anchor="ctr">
            <a:prstTxWarp prst="textNoShape">
              <a:avLst/>
            </a:prstTxWarp>
          </a:bodyPr>
          <a:lstStyle/>
          <a:p>
            <a:pPr algn="ctr"/>
            <a:r>
              <a:rPr lang="en-US" sz="4400" i="1" dirty="0">
                <a:solidFill>
                  <a:schemeClr val="tx2"/>
                </a:solidFill>
                <a:latin typeface="Times New Roman"/>
                <a:cs typeface="Times New Roman"/>
              </a:rPr>
              <a:t>How Much Does </a:t>
            </a:r>
            <a:r>
              <a:rPr lang="en-US" sz="4400" i="1" dirty="0" smtClean="0">
                <a:solidFill>
                  <a:schemeClr val="tx2"/>
                </a:solidFill>
                <a:latin typeface="Times New Roman"/>
                <a:cs typeface="Times New Roman"/>
              </a:rPr>
              <a:t>Out-of-Pocket </a:t>
            </a:r>
            <a:r>
              <a:rPr lang="en-US" sz="4400" i="1" dirty="0">
                <a:solidFill>
                  <a:schemeClr val="tx2"/>
                </a:solidFill>
                <a:latin typeface="Times New Roman"/>
                <a:cs typeface="Times New Roman"/>
              </a:rPr>
              <a:t>Medical Spending Eat Away </a:t>
            </a:r>
            <a:r>
              <a:rPr lang="en-US" sz="4400" i="1" dirty="0" smtClean="0">
                <a:solidFill>
                  <a:schemeClr val="tx2"/>
                </a:solidFill>
                <a:latin typeface="Times New Roman"/>
                <a:cs typeface="Times New Roman"/>
              </a:rPr>
              <a:t>at </a:t>
            </a:r>
          </a:p>
          <a:p>
            <a:pPr algn="ctr"/>
            <a:r>
              <a:rPr lang="en-US" sz="4400" i="1" dirty="0" smtClean="0">
                <a:solidFill>
                  <a:schemeClr val="tx2"/>
                </a:solidFill>
                <a:latin typeface="Times New Roman"/>
                <a:cs typeface="Times New Roman"/>
              </a:rPr>
              <a:t>Social </a:t>
            </a:r>
            <a:r>
              <a:rPr lang="en-US" sz="4400" i="1" dirty="0">
                <a:solidFill>
                  <a:schemeClr val="tx2"/>
                </a:solidFill>
                <a:latin typeface="Times New Roman"/>
                <a:cs typeface="Times New Roman"/>
              </a:rPr>
              <a:t>Security Benefits?</a:t>
            </a:r>
          </a:p>
        </p:txBody>
      </p:sp>
      <p:sp>
        <p:nvSpPr>
          <p:cNvPr id="3" name="Rectangle 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7" name="Picture 6"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5" name="Straight Connector 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9</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Post-OOP benefit ratio does not vary much by age.</a:t>
            </a:r>
          </a:p>
        </p:txBody>
      </p:sp>
      <p:sp>
        <p:nvSpPr>
          <p:cNvPr id="11" name="Text Box 38"/>
          <p:cNvSpPr txBox="1">
            <a:spLocks noChangeArrowheads="1"/>
          </p:cNvSpPr>
          <p:nvPr/>
        </p:nvSpPr>
        <p:spPr bwMode="auto">
          <a:xfrm>
            <a:off x="0" y="1695637"/>
            <a:ext cx="9144000" cy="338554"/>
          </a:xfrm>
          <a:prstGeom prst="rect">
            <a:avLst/>
          </a:prstGeom>
          <a:noFill/>
          <a:ln w="9525">
            <a:noFill/>
            <a:miter lim="800000"/>
            <a:headEnd/>
            <a:tailEnd/>
          </a:ln>
        </p:spPr>
        <p:txBody>
          <a:bodyPr>
            <a:spAutoFit/>
          </a:bodyPr>
          <a:lstStyle/>
          <a:p>
            <a:pPr algn="ctr" eaLnBrk="0" hangingPunct="0">
              <a:spcBef>
                <a:spcPct val="50000"/>
              </a:spcBef>
            </a:pPr>
            <a:r>
              <a:rPr lang="en-US" sz="1600" dirty="0" smtClean="0">
                <a:latin typeface="Times New Roman" charset="0"/>
                <a:cs typeface="Times New Roman" charset="0"/>
              </a:rPr>
              <a:t>Average Share </a:t>
            </a:r>
            <a:r>
              <a:rPr lang="en-US" sz="1600" dirty="0">
                <a:latin typeface="Times New Roman" charset="0"/>
                <a:cs typeface="Times New Roman" charset="0"/>
              </a:rPr>
              <a:t>of Social Security Income Remaining after Medical Out-of-Pocket Spending </a:t>
            </a:r>
            <a:r>
              <a:rPr lang="en-US" sz="1600" dirty="0" smtClean="0">
                <a:latin typeface="Times New Roman" charset="0"/>
                <a:cs typeface="Times New Roman" charset="0"/>
              </a:rPr>
              <a:t>in </a:t>
            </a:r>
            <a:r>
              <a:rPr lang="en-US" sz="1600" dirty="0">
                <a:latin typeface="Times New Roman" charset="0"/>
                <a:cs typeface="Times New Roman" charset="0"/>
              </a:rPr>
              <a:t>2014, by </a:t>
            </a:r>
            <a:r>
              <a:rPr lang="en-US" sz="1600" dirty="0" smtClean="0">
                <a:latin typeface="Times New Roman" charset="0"/>
                <a:cs typeface="Times New Roman" charset="0"/>
              </a:rPr>
              <a:t>Age</a:t>
            </a:r>
            <a:endParaRPr lang="en-US" sz="800" dirty="0">
              <a:latin typeface="ScalaOT-Regular" charset="0"/>
            </a:endParaRPr>
          </a:p>
        </p:txBody>
      </p:sp>
      <p:sp>
        <p:nvSpPr>
          <p:cNvPr id="12" name="Text Box 37"/>
          <p:cNvSpPr txBox="1">
            <a:spLocks noChangeArrowheads="1"/>
          </p:cNvSpPr>
          <p:nvPr/>
        </p:nvSpPr>
        <p:spPr bwMode="auto">
          <a:xfrm>
            <a:off x="1167721" y="5977111"/>
            <a:ext cx="7847635"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0" name="Chart 9"/>
          <p:cNvGraphicFramePr>
            <a:graphicFrameLocks/>
          </p:cNvGraphicFramePr>
          <p:nvPr>
            <p:extLst>
              <p:ext uri="{D42A27DB-BD31-4B8C-83A1-F6EECF244321}">
                <p14:modId xmlns:p14="http://schemas.microsoft.com/office/powerpoint/2010/main" val="1372611545"/>
              </p:ext>
            </p:extLst>
          </p:nvPr>
        </p:nvGraphicFramePr>
        <p:xfrm>
          <a:off x="2258568" y="2204889"/>
          <a:ext cx="4626864" cy="3447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01513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10</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Middle income households pay more for supplemental coverage to cover OOP costs. </a:t>
            </a:r>
          </a:p>
        </p:txBody>
      </p:sp>
      <p:sp>
        <p:nvSpPr>
          <p:cNvPr id="11" name="Text Box 38"/>
          <p:cNvSpPr txBox="1">
            <a:spLocks noChangeArrowheads="1"/>
          </p:cNvSpPr>
          <p:nvPr/>
        </p:nvSpPr>
        <p:spPr bwMode="auto">
          <a:xfrm>
            <a:off x="0" y="1695637"/>
            <a:ext cx="9144000" cy="584776"/>
          </a:xfrm>
          <a:prstGeom prst="rect">
            <a:avLst/>
          </a:prstGeom>
          <a:noFill/>
          <a:ln w="9525">
            <a:noFill/>
            <a:miter lim="800000"/>
            <a:headEnd/>
            <a:tailEnd/>
          </a:ln>
        </p:spPr>
        <p:txBody>
          <a:bodyPr>
            <a:spAutoFit/>
          </a:bodyPr>
          <a:lstStyle/>
          <a:p>
            <a:pPr algn="ctr" eaLnBrk="0" hangingPunct="0">
              <a:spcBef>
                <a:spcPct val="50000"/>
              </a:spcBef>
            </a:pPr>
            <a:r>
              <a:rPr lang="en-US" sz="1600" dirty="0" smtClean="0">
                <a:latin typeface="Times New Roman" charset="0"/>
                <a:cs typeface="Times New Roman" charset="0"/>
              </a:rPr>
              <a:t>Average Share of Social Security Income Remaining after Medical Out-of-Pocket Spending </a:t>
            </a:r>
            <a:r>
              <a:rPr lang="en-US" sz="1600" dirty="0">
                <a:latin typeface="Times New Roman" charset="0"/>
                <a:cs typeface="Times New Roman" charset="0"/>
              </a:rPr>
              <a:t>in 2014, </a:t>
            </a:r>
            <a:r>
              <a:rPr lang="en-US" sz="1600" dirty="0" smtClean="0">
                <a:latin typeface="Times New Roman" charset="0"/>
                <a:cs typeface="Times New Roman" charset="0"/>
              </a:rPr>
              <a:t>           by Household Income Quintile</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6" name="Chart 15"/>
          <p:cNvGraphicFramePr>
            <a:graphicFrameLocks/>
          </p:cNvGraphicFramePr>
          <p:nvPr>
            <p:extLst>
              <p:ext uri="{D42A27DB-BD31-4B8C-83A1-F6EECF244321}">
                <p14:modId xmlns:p14="http://schemas.microsoft.com/office/powerpoint/2010/main" val="1594260497"/>
              </p:ext>
            </p:extLst>
          </p:nvPr>
        </p:nvGraphicFramePr>
        <p:xfrm>
          <a:off x="2328418" y="2403424"/>
          <a:ext cx="4626864" cy="3447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5424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11</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156231"/>
            <a:ext cx="9004300" cy="820737"/>
          </a:xfrm>
        </p:spPr>
        <p:txBody>
          <a:bodyPr/>
          <a:lstStyle/>
          <a:p>
            <a:pPr marL="57150" algn="l" eaLnBrk="1" hangingPunct="1"/>
            <a:r>
              <a:rPr lang="en-US" sz="3800" dirty="0" smtClean="0">
                <a:latin typeface="Times New Roman"/>
                <a:cs typeface="Times New Roman"/>
              </a:rPr>
              <a:t>Modest differences by health status.</a:t>
            </a:r>
          </a:p>
        </p:txBody>
      </p:sp>
      <p:sp>
        <p:nvSpPr>
          <p:cNvPr id="11" name="Text Box 38"/>
          <p:cNvSpPr txBox="1">
            <a:spLocks noChangeArrowheads="1"/>
          </p:cNvSpPr>
          <p:nvPr/>
        </p:nvSpPr>
        <p:spPr bwMode="auto">
          <a:xfrm>
            <a:off x="0" y="1525901"/>
            <a:ext cx="9144000" cy="584775"/>
          </a:xfrm>
          <a:prstGeom prst="rect">
            <a:avLst/>
          </a:prstGeom>
          <a:noFill/>
          <a:ln w="9525">
            <a:noFill/>
            <a:miter lim="800000"/>
            <a:headEnd/>
            <a:tailEnd/>
          </a:ln>
        </p:spPr>
        <p:txBody>
          <a:bodyPr>
            <a:spAutoFit/>
          </a:bodyPr>
          <a:lstStyle/>
          <a:p>
            <a:pPr algn="ctr" eaLnBrk="0" hangingPunct="0">
              <a:spcBef>
                <a:spcPct val="50000"/>
              </a:spcBef>
            </a:pPr>
            <a:r>
              <a:rPr lang="en-US" sz="1600" dirty="0" smtClean="0">
                <a:latin typeface="Times New Roman" charset="0"/>
                <a:cs typeface="Times New Roman" charset="0"/>
              </a:rPr>
              <a:t>Average Share </a:t>
            </a:r>
            <a:r>
              <a:rPr lang="en-US" sz="1600" dirty="0">
                <a:latin typeface="Times New Roman" charset="0"/>
                <a:cs typeface="Times New Roman" charset="0"/>
              </a:rPr>
              <a:t>of Social Security Income Remaining after Medical Out-of-Pocket Spending in 2014, </a:t>
            </a:r>
            <a:r>
              <a:rPr lang="en-US" sz="1600" dirty="0" smtClean="0">
                <a:latin typeface="Times New Roman" charset="0"/>
                <a:cs typeface="Times New Roman" charset="0"/>
              </a:rPr>
              <a:t>          by Health Status</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0" name="Chart 9"/>
          <p:cNvGraphicFramePr>
            <a:graphicFrameLocks/>
          </p:cNvGraphicFramePr>
          <p:nvPr>
            <p:extLst>
              <p:ext uri="{D42A27DB-BD31-4B8C-83A1-F6EECF244321}">
                <p14:modId xmlns:p14="http://schemas.microsoft.com/office/powerpoint/2010/main" val="4287016449"/>
              </p:ext>
            </p:extLst>
          </p:nvPr>
        </p:nvGraphicFramePr>
        <p:xfrm>
          <a:off x="2286254" y="2233688"/>
          <a:ext cx="4711192" cy="3447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1376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156577"/>
            <a:ext cx="9004300" cy="820737"/>
          </a:xfrm>
        </p:spPr>
        <p:txBody>
          <a:bodyPr/>
          <a:lstStyle/>
          <a:p>
            <a:pPr marL="57150" algn="l" eaLnBrk="1" hangingPunct="1"/>
            <a:r>
              <a:rPr lang="en-US" sz="3800" dirty="0" smtClean="0">
                <a:latin typeface="Times New Roman"/>
                <a:cs typeface="Times New Roman"/>
              </a:rPr>
              <a:t>Evidence on the 2014 Post-OOP </a:t>
            </a:r>
            <a:r>
              <a:rPr lang="en-US" sz="3800" dirty="0" smtClean="0">
                <a:latin typeface="Times New Roman"/>
                <a:cs typeface="Times New Roman"/>
              </a:rPr>
              <a:t>benefit ratio</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12</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15240" y="1113024"/>
            <a:ext cx="9144000" cy="4893647"/>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dirty="0" smtClean="0">
                <a:latin typeface="Times New Roman"/>
                <a:cs typeface="Times New Roman"/>
              </a:rPr>
              <a:t>Average retiree spends over $3,000 on OOP costs, more than one quarter of his Social Security income.</a:t>
            </a:r>
          </a:p>
          <a:p>
            <a:pPr marL="566738" indent="-334963" eaLnBrk="0" hangingPunct="0">
              <a:spcBef>
                <a:spcPts val="0"/>
              </a:spcBef>
              <a:buFont typeface="Arial" pitchFamily="34" charset="0"/>
              <a:buChar char="•"/>
            </a:pPr>
            <a:endParaRPr lang="en-US" dirty="0" smtClean="0">
              <a:latin typeface="Times New Roman"/>
              <a:cs typeface="Times New Roman"/>
            </a:endParaRPr>
          </a:p>
          <a:p>
            <a:pPr marL="566738" indent="-334963" eaLnBrk="0" hangingPunct="0">
              <a:spcBef>
                <a:spcPts val="0"/>
              </a:spcBef>
              <a:buFont typeface="Arial" pitchFamily="34" charset="0"/>
              <a:buChar char="•"/>
            </a:pPr>
            <a:r>
              <a:rPr lang="en-US" dirty="0" smtClean="0">
                <a:latin typeface="Times New Roman"/>
                <a:cs typeface="Times New Roman"/>
              </a:rPr>
              <a:t>Post-OOP benefit ratio differs by supplemental insurance.</a:t>
            </a:r>
          </a:p>
          <a:p>
            <a:pPr marL="566738" indent="-334963" eaLnBrk="0" hangingPunct="0">
              <a:spcBef>
                <a:spcPts val="0"/>
              </a:spcBef>
              <a:buFont typeface="Arial" pitchFamily="34" charset="0"/>
              <a:buChar char="•"/>
            </a:pPr>
            <a:endParaRPr lang="en-US" dirty="0" smtClean="0">
              <a:latin typeface="Times New Roman"/>
              <a:cs typeface="Times New Roman"/>
            </a:endParaRPr>
          </a:p>
          <a:p>
            <a:pPr marL="566738" indent="-334963" eaLnBrk="0" hangingPunct="0">
              <a:spcBef>
                <a:spcPts val="0"/>
              </a:spcBef>
              <a:buFont typeface="Arial" pitchFamily="34" charset="0"/>
              <a:buChar char="•"/>
            </a:pPr>
            <a:r>
              <a:rPr lang="en-US" dirty="0" smtClean="0">
                <a:latin typeface="Times New Roman"/>
                <a:cs typeface="Times New Roman"/>
              </a:rPr>
              <a:t>Among community dwellers, no large differences by age in the post-OOP benefit ratio.</a:t>
            </a:r>
          </a:p>
          <a:p>
            <a:pPr marL="566738" indent="-334963" eaLnBrk="0" hangingPunct="0">
              <a:spcBef>
                <a:spcPts val="0"/>
              </a:spcBef>
              <a:buFont typeface="Arial" pitchFamily="34" charset="0"/>
              <a:buChar char="•"/>
            </a:pPr>
            <a:endParaRPr lang="en-US" dirty="0" smtClean="0">
              <a:latin typeface="Times New Roman"/>
              <a:cs typeface="Times New Roman"/>
            </a:endParaRPr>
          </a:p>
          <a:p>
            <a:pPr marL="566738" indent="-334963" eaLnBrk="0" hangingPunct="0">
              <a:spcBef>
                <a:spcPts val="0"/>
              </a:spcBef>
              <a:buFont typeface="Arial" pitchFamily="34" charset="0"/>
              <a:buChar char="•"/>
            </a:pPr>
            <a:r>
              <a:rPr lang="en-US" dirty="0" smtClean="0">
                <a:latin typeface="Times New Roman"/>
                <a:cs typeface="Times New Roman"/>
              </a:rPr>
              <a:t>Middle income households pay sizable premiums yet still have low post-OOP benefit ratios.</a:t>
            </a:r>
          </a:p>
          <a:p>
            <a:pPr marL="566738" indent="-334963" eaLnBrk="0" hangingPunct="0">
              <a:spcBef>
                <a:spcPts val="0"/>
              </a:spcBef>
              <a:buFont typeface="Arial" pitchFamily="34" charset="0"/>
              <a:buChar char="•"/>
            </a:pPr>
            <a:endParaRPr lang="en-US" dirty="0" smtClean="0">
              <a:latin typeface="Times New Roman"/>
              <a:cs typeface="Times New Roman"/>
            </a:endParaRPr>
          </a:p>
          <a:p>
            <a:pPr marL="566738" indent="-334963" eaLnBrk="0" hangingPunct="0">
              <a:spcBef>
                <a:spcPts val="0"/>
              </a:spcBef>
              <a:buFont typeface="Arial" pitchFamily="34" charset="0"/>
              <a:buChar char="•"/>
            </a:pPr>
            <a:r>
              <a:rPr lang="en-US" dirty="0" smtClean="0">
                <a:latin typeface="Times New Roman"/>
                <a:cs typeface="Times New Roman"/>
              </a:rPr>
              <a:t>Sicker retirees have slightly lower post-OOP benefit ratios than healthy retirees.</a:t>
            </a:r>
          </a:p>
        </p:txBody>
      </p:sp>
    </p:spTree>
    <p:extLst>
      <p:ext uri="{BB962C8B-B14F-4D97-AF65-F5344CB8AC3E}">
        <p14:creationId xmlns:p14="http://schemas.microsoft.com/office/powerpoint/2010/main" val="471533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13</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Medical spending by retirees declined from </a:t>
            </a:r>
            <a:r>
              <a:rPr lang="en-US" sz="3800" dirty="0" smtClean="0">
                <a:latin typeface="Times New Roman"/>
                <a:cs typeface="Times New Roman"/>
              </a:rPr>
              <a:t>2002-2014 </a:t>
            </a:r>
            <a:r>
              <a:rPr lang="en-US" sz="3800" dirty="0" smtClean="0">
                <a:latin typeface="Times New Roman"/>
                <a:cs typeface="Times New Roman"/>
              </a:rPr>
              <a:t>throughout the distribution.</a:t>
            </a:r>
          </a:p>
        </p:txBody>
      </p:sp>
      <p:sp>
        <p:nvSpPr>
          <p:cNvPr id="11" name="Text Box 38"/>
          <p:cNvSpPr txBox="1">
            <a:spLocks noChangeArrowheads="1"/>
          </p:cNvSpPr>
          <p:nvPr/>
        </p:nvSpPr>
        <p:spPr bwMode="auto">
          <a:xfrm>
            <a:off x="0" y="1765723"/>
            <a:ext cx="9144000" cy="338554"/>
          </a:xfrm>
          <a:prstGeom prst="rect">
            <a:avLst/>
          </a:prstGeom>
          <a:noFill/>
          <a:ln w="9525">
            <a:noFill/>
            <a:miter lim="800000"/>
            <a:headEnd/>
            <a:tailEnd/>
          </a:ln>
        </p:spPr>
        <p:txBody>
          <a:bodyPr>
            <a:spAutoFit/>
          </a:bodyPr>
          <a:lstStyle/>
          <a:p>
            <a:pPr algn="ctr" eaLnBrk="0" hangingPunct="0">
              <a:spcBef>
                <a:spcPct val="50000"/>
              </a:spcBef>
            </a:pPr>
            <a:r>
              <a:rPr lang="en-US" sz="1600" dirty="0">
                <a:latin typeface="Times New Roman" charset="0"/>
                <a:cs typeface="Times New Roman" charset="0"/>
              </a:rPr>
              <a:t>Medical Out-of-Pocket Spending, </a:t>
            </a:r>
            <a:r>
              <a:rPr lang="en-US" sz="1600" dirty="0" smtClean="0">
                <a:latin typeface="Times New Roman" charset="0"/>
                <a:cs typeface="Times New Roman" charset="0"/>
              </a:rPr>
              <a:t>2002-2014</a:t>
            </a:r>
            <a:r>
              <a:rPr lang="en-US" sz="1600" dirty="0">
                <a:latin typeface="Times New Roman" charset="0"/>
                <a:cs typeface="Times New Roman" charset="0"/>
              </a:rPr>
              <a:t>, by Percentile</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2002-2014.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20" name="Chart 19"/>
          <p:cNvGraphicFramePr>
            <a:graphicFrameLocks/>
          </p:cNvGraphicFramePr>
          <p:nvPr>
            <p:extLst>
              <p:ext uri="{D42A27DB-BD31-4B8C-83A1-F6EECF244321}">
                <p14:modId xmlns:p14="http://schemas.microsoft.com/office/powerpoint/2010/main" val="4206775363"/>
              </p:ext>
            </p:extLst>
          </p:nvPr>
        </p:nvGraphicFramePr>
        <p:xfrm>
          <a:off x="2178685" y="2259934"/>
          <a:ext cx="4926330" cy="32386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54144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14</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Mean post-OOP benefit ratio increased 7.3 percentage points between 2004 and 2014.</a:t>
            </a:r>
          </a:p>
        </p:txBody>
      </p:sp>
      <p:sp>
        <p:nvSpPr>
          <p:cNvPr id="11" name="Text Box 38"/>
          <p:cNvSpPr txBox="1">
            <a:spLocks noChangeArrowheads="1"/>
          </p:cNvSpPr>
          <p:nvPr/>
        </p:nvSpPr>
        <p:spPr bwMode="auto">
          <a:xfrm>
            <a:off x="0" y="1695637"/>
            <a:ext cx="9144000" cy="584775"/>
          </a:xfrm>
          <a:prstGeom prst="rect">
            <a:avLst/>
          </a:prstGeom>
          <a:noFill/>
          <a:ln w="9525">
            <a:noFill/>
            <a:miter lim="800000"/>
            <a:headEnd/>
            <a:tailEnd/>
          </a:ln>
        </p:spPr>
        <p:txBody>
          <a:bodyPr>
            <a:spAutoFit/>
          </a:bodyPr>
          <a:lstStyle/>
          <a:p>
            <a:pPr algn="ctr" eaLnBrk="0" hangingPunct="0">
              <a:spcBef>
                <a:spcPts val="0"/>
              </a:spcBef>
            </a:pPr>
            <a:r>
              <a:rPr lang="en-US" sz="1600" dirty="0">
                <a:latin typeface="Times New Roman" charset="0"/>
                <a:cs typeface="Times New Roman" charset="0"/>
              </a:rPr>
              <a:t>Share of Social Security Income Remaining after Medical Out-of-Pocket </a:t>
            </a:r>
            <a:r>
              <a:rPr lang="en-US" sz="1600" dirty="0" smtClean="0">
                <a:latin typeface="Times New Roman" charset="0"/>
                <a:cs typeface="Times New Roman" charset="0"/>
              </a:rPr>
              <a:t>Spending, </a:t>
            </a:r>
          </a:p>
          <a:p>
            <a:pPr algn="ctr" eaLnBrk="0" hangingPunct="0">
              <a:spcBef>
                <a:spcPts val="0"/>
              </a:spcBef>
            </a:pPr>
            <a:r>
              <a:rPr lang="en-US" sz="1600" dirty="0" smtClean="0">
                <a:latin typeface="Times New Roman" charset="0"/>
                <a:cs typeface="Times New Roman" charset="0"/>
              </a:rPr>
              <a:t>2002-2014</a:t>
            </a:r>
            <a:r>
              <a:rPr lang="en-US" sz="1600" dirty="0">
                <a:latin typeface="Times New Roman" charset="0"/>
                <a:cs typeface="Times New Roman" charset="0"/>
              </a:rPr>
              <a:t>, by Percentile</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2002-2014.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6" name="Chart 15"/>
          <p:cNvGraphicFramePr>
            <a:graphicFrameLocks/>
          </p:cNvGraphicFramePr>
          <p:nvPr>
            <p:extLst>
              <p:ext uri="{D42A27DB-BD31-4B8C-83A1-F6EECF244321}">
                <p14:modId xmlns:p14="http://schemas.microsoft.com/office/powerpoint/2010/main" val="1413183741"/>
              </p:ext>
            </p:extLst>
          </p:nvPr>
        </p:nvGraphicFramePr>
        <p:xfrm>
          <a:off x="2147316" y="2403046"/>
          <a:ext cx="4910328" cy="32369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23119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15</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Largest gains for groups that benefit the most from supplemental drug coverage.</a:t>
            </a:r>
          </a:p>
        </p:txBody>
      </p:sp>
      <p:sp>
        <p:nvSpPr>
          <p:cNvPr id="11" name="Text Box 38"/>
          <p:cNvSpPr txBox="1">
            <a:spLocks noChangeArrowheads="1"/>
          </p:cNvSpPr>
          <p:nvPr/>
        </p:nvSpPr>
        <p:spPr bwMode="auto">
          <a:xfrm>
            <a:off x="0" y="1695637"/>
            <a:ext cx="9144000" cy="584775"/>
          </a:xfrm>
          <a:prstGeom prst="rect">
            <a:avLst/>
          </a:prstGeom>
          <a:noFill/>
          <a:ln w="9525">
            <a:noFill/>
            <a:miter lim="800000"/>
            <a:headEnd/>
            <a:tailEnd/>
          </a:ln>
        </p:spPr>
        <p:txBody>
          <a:bodyPr>
            <a:spAutoFit/>
          </a:bodyPr>
          <a:lstStyle/>
          <a:p>
            <a:pPr algn="ctr" eaLnBrk="0" hangingPunct="0">
              <a:spcBef>
                <a:spcPts val="0"/>
              </a:spcBef>
            </a:pPr>
            <a:r>
              <a:rPr lang="en-US" sz="1600" dirty="0" smtClean="0">
                <a:latin typeface="Times New Roman" charset="0"/>
                <a:cs typeface="Times New Roman" charset="0"/>
              </a:rPr>
              <a:t>Average Share </a:t>
            </a:r>
            <a:r>
              <a:rPr lang="en-US" sz="1600" dirty="0">
                <a:latin typeface="Times New Roman" charset="0"/>
                <a:cs typeface="Times New Roman" charset="0"/>
              </a:rPr>
              <a:t>of Social Security Income Remaining after Medical Out-of-Pocket </a:t>
            </a:r>
            <a:r>
              <a:rPr lang="en-US" sz="1600" dirty="0" smtClean="0">
                <a:latin typeface="Times New Roman" charset="0"/>
                <a:cs typeface="Times New Roman" charset="0"/>
              </a:rPr>
              <a:t>Spending, </a:t>
            </a:r>
            <a:endParaRPr lang="en-US" sz="1600" dirty="0" smtClean="0">
              <a:latin typeface="Times New Roman" charset="0"/>
              <a:cs typeface="Times New Roman" charset="0"/>
            </a:endParaRPr>
          </a:p>
          <a:p>
            <a:pPr algn="ctr" eaLnBrk="0" hangingPunct="0">
              <a:spcBef>
                <a:spcPts val="0"/>
              </a:spcBef>
            </a:pPr>
            <a:r>
              <a:rPr lang="en-US" sz="1600" dirty="0" smtClean="0">
                <a:latin typeface="Times New Roman" charset="0"/>
                <a:cs typeface="Times New Roman" charset="0"/>
              </a:rPr>
              <a:t>2002-2014</a:t>
            </a:r>
            <a:r>
              <a:rPr lang="en-US" sz="1600" dirty="0">
                <a:latin typeface="Times New Roman" charset="0"/>
                <a:cs typeface="Times New Roman" charset="0"/>
              </a:rPr>
              <a:t>, by </a:t>
            </a:r>
            <a:r>
              <a:rPr lang="en-US" sz="1600" dirty="0" smtClean="0">
                <a:latin typeface="Times New Roman" charset="0"/>
                <a:cs typeface="Times New Roman" charset="0"/>
              </a:rPr>
              <a:t>Supplemental Insurance Status</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2002-2014.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6" name="Chart 15"/>
          <p:cNvGraphicFramePr>
            <a:graphicFrameLocks/>
          </p:cNvGraphicFramePr>
          <p:nvPr>
            <p:extLst>
              <p:ext uri="{D42A27DB-BD31-4B8C-83A1-F6EECF244321}">
                <p14:modId xmlns:p14="http://schemas.microsoft.com/office/powerpoint/2010/main" val="3608968773"/>
              </p:ext>
            </p:extLst>
          </p:nvPr>
        </p:nvGraphicFramePr>
        <p:xfrm>
          <a:off x="2258568" y="2351117"/>
          <a:ext cx="4626864" cy="3447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32397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16</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Largest gains for those with chronic conditions.</a:t>
            </a:r>
          </a:p>
        </p:txBody>
      </p:sp>
      <p:sp>
        <p:nvSpPr>
          <p:cNvPr id="11" name="Text Box 38"/>
          <p:cNvSpPr txBox="1">
            <a:spLocks noChangeArrowheads="1"/>
          </p:cNvSpPr>
          <p:nvPr/>
        </p:nvSpPr>
        <p:spPr bwMode="auto">
          <a:xfrm>
            <a:off x="0" y="1695637"/>
            <a:ext cx="9144000" cy="584775"/>
          </a:xfrm>
          <a:prstGeom prst="rect">
            <a:avLst/>
          </a:prstGeom>
          <a:noFill/>
          <a:ln w="9525">
            <a:noFill/>
            <a:miter lim="800000"/>
            <a:headEnd/>
            <a:tailEnd/>
          </a:ln>
        </p:spPr>
        <p:txBody>
          <a:bodyPr>
            <a:spAutoFit/>
          </a:bodyPr>
          <a:lstStyle/>
          <a:p>
            <a:pPr algn="ctr" eaLnBrk="0" hangingPunct="0">
              <a:spcBef>
                <a:spcPts val="0"/>
              </a:spcBef>
            </a:pPr>
            <a:r>
              <a:rPr lang="en-US" sz="1600" dirty="0" smtClean="0">
                <a:latin typeface="Times New Roman" charset="0"/>
                <a:cs typeface="Times New Roman" charset="0"/>
              </a:rPr>
              <a:t>Average Share </a:t>
            </a:r>
            <a:r>
              <a:rPr lang="en-US" sz="1600" dirty="0">
                <a:latin typeface="Times New Roman" charset="0"/>
                <a:cs typeface="Times New Roman" charset="0"/>
              </a:rPr>
              <a:t>of Social Security Income Remaining after Medical Out-of-Pocket </a:t>
            </a:r>
            <a:r>
              <a:rPr lang="en-US" sz="1600" dirty="0" smtClean="0">
                <a:latin typeface="Times New Roman" charset="0"/>
                <a:cs typeface="Times New Roman" charset="0"/>
              </a:rPr>
              <a:t>Spending, </a:t>
            </a:r>
            <a:endParaRPr lang="en-US" sz="1600" dirty="0" smtClean="0">
              <a:latin typeface="Times New Roman" charset="0"/>
              <a:cs typeface="Times New Roman" charset="0"/>
            </a:endParaRPr>
          </a:p>
          <a:p>
            <a:pPr algn="ctr" eaLnBrk="0" hangingPunct="0">
              <a:spcBef>
                <a:spcPts val="0"/>
              </a:spcBef>
            </a:pPr>
            <a:r>
              <a:rPr lang="en-US" sz="1600" dirty="0" smtClean="0">
                <a:latin typeface="Times New Roman" charset="0"/>
                <a:cs typeface="Times New Roman" charset="0"/>
              </a:rPr>
              <a:t>2002-2014</a:t>
            </a:r>
            <a:r>
              <a:rPr lang="en-US" sz="1600" dirty="0">
                <a:latin typeface="Times New Roman" charset="0"/>
                <a:cs typeface="Times New Roman" charset="0"/>
              </a:rPr>
              <a:t>, by </a:t>
            </a:r>
            <a:r>
              <a:rPr lang="en-US" sz="1600" dirty="0" smtClean="0">
                <a:latin typeface="Times New Roman" charset="0"/>
                <a:cs typeface="Times New Roman" charset="0"/>
              </a:rPr>
              <a:t>Chronic Conditions</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2002-2014.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0" name="Chart 9"/>
          <p:cNvGraphicFramePr>
            <a:graphicFrameLocks/>
          </p:cNvGraphicFramePr>
          <p:nvPr>
            <p:extLst>
              <p:ext uri="{D42A27DB-BD31-4B8C-83A1-F6EECF244321}">
                <p14:modId xmlns:p14="http://schemas.microsoft.com/office/powerpoint/2010/main" val="453596675"/>
              </p:ext>
            </p:extLst>
          </p:nvPr>
        </p:nvGraphicFramePr>
        <p:xfrm>
          <a:off x="2258568" y="2344250"/>
          <a:ext cx="4626864" cy="3447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815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186711"/>
            <a:ext cx="9004300" cy="820737"/>
          </a:xfrm>
        </p:spPr>
        <p:txBody>
          <a:bodyPr/>
          <a:lstStyle/>
          <a:p>
            <a:pPr marL="57150" algn="l" eaLnBrk="1" hangingPunct="1"/>
            <a:r>
              <a:rPr lang="en-US" sz="3800" dirty="0" smtClean="0">
                <a:latin typeface="Times New Roman"/>
                <a:cs typeface="Times New Roman"/>
              </a:rPr>
              <a:t>Conclusion</a:t>
            </a: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17</a:t>
            </a:fld>
            <a:endParaRPr lang="en-US" sz="1800" dirty="0">
              <a:latin typeface="Times New Roman" pitchFamily="18" charset="0"/>
              <a:cs typeface="Times New Roman" pitchFamily="18" charset="0"/>
            </a:endParaRPr>
          </a:p>
        </p:txBody>
      </p:sp>
      <p:sp>
        <p:nvSpPr>
          <p:cNvPr id="9" name="TextBox 7"/>
          <p:cNvSpPr txBox="1">
            <a:spLocks noChangeArrowheads="1"/>
          </p:cNvSpPr>
          <p:nvPr/>
        </p:nvSpPr>
        <p:spPr bwMode="auto">
          <a:xfrm>
            <a:off x="215888" y="1305485"/>
            <a:ext cx="8928112" cy="4924425"/>
          </a:xfrm>
          <a:prstGeom prst="rect">
            <a:avLst/>
          </a:prstGeom>
          <a:noFill/>
          <a:ln w="9525">
            <a:noFill/>
            <a:miter lim="800000"/>
            <a:headEnd/>
            <a:tailEnd/>
          </a:ln>
        </p:spPr>
        <p:txBody>
          <a:bodyPr wrap="square">
            <a:spAutoFit/>
          </a:bodyPr>
          <a:lstStyle/>
          <a:p>
            <a:pPr marL="514350" indent="-514350">
              <a:buFont typeface="Arial" pitchFamily="34" charset="0"/>
              <a:buChar char="•"/>
            </a:pPr>
            <a:r>
              <a:rPr lang="en-US" sz="2600" dirty="0" smtClean="0">
                <a:latin typeface="Times New Roman" charset="0"/>
                <a:cs typeface="Times New Roman" charset="0"/>
              </a:rPr>
              <a:t>In 2014, the average retiree has only </a:t>
            </a:r>
            <a:r>
              <a:rPr lang="en-US" sz="2600" b="1" dirty="0" smtClean="0">
                <a:latin typeface="Times New Roman" charset="0"/>
                <a:cs typeface="Times New Roman" charset="0"/>
              </a:rPr>
              <a:t>75 percent</a:t>
            </a:r>
            <a:r>
              <a:rPr lang="en-US" sz="2600" dirty="0" smtClean="0">
                <a:latin typeface="Times New Roman" charset="0"/>
                <a:cs typeface="Times New Roman" charset="0"/>
              </a:rPr>
              <a:t> of his benefit left for non-medical spending.</a:t>
            </a:r>
          </a:p>
          <a:p>
            <a:endParaRPr lang="en-US" sz="2600" dirty="0">
              <a:latin typeface="Times New Roman" charset="0"/>
              <a:cs typeface="Times New Roman" charset="0"/>
            </a:endParaRPr>
          </a:p>
          <a:p>
            <a:pPr marL="514350" indent="-514350">
              <a:buFont typeface="Arial" pitchFamily="34" charset="0"/>
              <a:buChar char="•"/>
            </a:pPr>
            <a:r>
              <a:rPr lang="en-US" sz="2600" dirty="0" smtClean="0">
                <a:latin typeface="Times New Roman" charset="0"/>
                <a:cs typeface="Times New Roman" charset="0"/>
              </a:rPr>
              <a:t>Premiums comprise the largest share of medical spending for most retirees.</a:t>
            </a:r>
          </a:p>
          <a:p>
            <a:pPr marL="514350" indent="-514350">
              <a:buFont typeface="Arial" pitchFamily="34" charset="0"/>
              <a:buChar char="•"/>
            </a:pPr>
            <a:endParaRPr lang="en-US" sz="2600" dirty="0">
              <a:latin typeface="Times New Roman" charset="0"/>
              <a:cs typeface="Times New Roman" charset="0"/>
            </a:endParaRPr>
          </a:p>
          <a:p>
            <a:pPr marL="514350" indent="-514350">
              <a:buFont typeface="Arial" pitchFamily="34" charset="0"/>
              <a:buChar char="•"/>
            </a:pPr>
            <a:r>
              <a:rPr lang="en-US" sz="2600" dirty="0" smtClean="0">
                <a:latin typeface="Times New Roman" charset="0"/>
                <a:cs typeface="Times New Roman" charset="0"/>
              </a:rPr>
              <a:t>Evidence consistent with benefit adequacy rising after Medicare Part D (2006) and donut hole closure (began 2010).</a:t>
            </a:r>
          </a:p>
          <a:p>
            <a:pPr marL="514350" indent="-514350">
              <a:buFont typeface="Arial" pitchFamily="34" charset="0"/>
              <a:buChar char="•"/>
            </a:pPr>
            <a:endParaRPr lang="en-US" sz="2600" dirty="0">
              <a:latin typeface="Times New Roman" charset="0"/>
              <a:cs typeface="Times New Roman" charset="0"/>
            </a:endParaRPr>
          </a:p>
          <a:p>
            <a:pPr marL="514350" indent="-514350">
              <a:buFont typeface="Arial" pitchFamily="34" charset="0"/>
              <a:buChar char="•"/>
            </a:pPr>
            <a:r>
              <a:rPr lang="en-US" sz="2600" dirty="0" smtClean="0">
                <a:latin typeface="Times New Roman" charset="0"/>
                <a:cs typeface="Times New Roman" charset="0"/>
              </a:rPr>
              <a:t>When Medicare costs rise again, Social Security beneficiaries likely to feel further pressure on their budgets.</a:t>
            </a:r>
          </a:p>
          <a:p>
            <a:pPr marL="514350" indent="-514350">
              <a:buFont typeface="Arial" pitchFamily="34" charset="0"/>
              <a:buChar char="•"/>
            </a:pPr>
            <a:endParaRPr lang="en-US" sz="2800" dirty="0">
              <a:latin typeface="Times New Roman" charset="0"/>
              <a:cs typeface="Times New Roman" charset="0"/>
            </a:endParaRPr>
          </a:p>
        </p:txBody>
      </p:sp>
      <p:sp>
        <p:nvSpPr>
          <p:cNvPr id="7" name="Rectangle 6"/>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0" name="Picture 9"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1" name="Straight Connector 10"/>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189833"/>
            <a:ext cx="9004300" cy="820737"/>
          </a:xfrm>
        </p:spPr>
        <p:txBody>
          <a:bodyPr/>
          <a:lstStyle/>
          <a:p>
            <a:pPr marL="57150" algn="l" eaLnBrk="1" hangingPunct="1"/>
            <a:r>
              <a:rPr lang="en-US" sz="3800" dirty="0" smtClean="0">
                <a:latin typeface="Times New Roman"/>
                <a:cs typeface="Times New Roman"/>
              </a:rPr>
              <a:t>Are Social Security benefits adequate?</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1</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0" y="1632577"/>
            <a:ext cx="9144000" cy="3816429"/>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sz="2600" dirty="0" smtClean="0">
                <a:latin typeface="Times New Roman"/>
                <a:cs typeface="Times New Roman"/>
              </a:rPr>
              <a:t>General public and policy analysts tend to evaluate benefit adequacy based on total retirement income provided.</a:t>
            </a:r>
          </a:p>
          <a:p>
            <a:pPr marL="566738" indent="-334963" eaLnBrk="0" hangingPunct="0">
              <a:spcBef>
                <a:spcPts val="0"/>
              </a:spcBef>
              <a:buFont typeface="Arial" pitchFamily="34" charset="0"/>
              <a:buChar char="•"/>
            </a:pPr>
            <a:endParaRPr lang="en-US" sz="2600" dirty="0" smtClean="0">
              <a:latin typeface="Times New Roman"/>
              <a:cs typeface="Times New Roman"/>
            </a:endParaRPr>
          </a:p>
          <a:p>
            <a:pPr marL="566738" indent="-334963" eaLnBrk="0" hangingPunct="0">
              <a:spcBef>
                <a:spcPts val="0"/>
              </a:spcBef>
              <a:buFont typeface="Arial" pitchFamily="34" charset="0"/>
              <a:buChar char="•"/>
            </a:pPr>
            <a:r>
              <a:rPr lang="en-US" sz="2600" dirty="0" smtClean="0">
                <a:latin typeface="Times New Roman"/>
                <a:cs typeface="Times New Roman"/>
              </a:rPr>
              <a:t>More relevant to consider retirees’ purchasing power, net of nondiscretionary Out-of-Pocket (OOP) medical costs.</a:t>
            </a:r>
          </a:p>
          <a:p>
            <a:pPr marL="1023938" lvl="1" indent="-334963" eaLnBrk="0" hangingPunct="0">
              <a:spcBef>
                <a:spcPts val="0"/>
              </a:spcBef>
              <a:buSzPct val="60000"/>
              <a:buFont typeface="Courier New" pitchFamily="49" charset="0"/>
              <a:buChar char="o"/>
            </a:pPr>
            <a:endParaRPr lang="en-US" sz="2600" dirty="0" smtClean="0">
              <a:latin typeface="Times New Roman"/>
              <a:cs typeface="Times New Roman"/>
            </a:endParaRPr>
          </a:p>
          <a:p>
            <a:pPr marL="566738" indent="-334963" eaLnBrk="0" hangingPunct="0">
              <a:spcBef>
                <a:spcPts val="0"/>
              </a:spcBef>
              <a:buFont typeface="Arial" pitchFamily="34" charset="0"/>
              <a:buChar char="•"/>
            </a:pPr>
            <a:r>
              <a:rPr lang="en-US" sz="2600" dirty="0" smtClean="0">
                <a:latin typeface="Times New Roman"/>
                <a:cs typeface="Times New Roman"/>
              </a:rPr>
              <a:t>This project examines Social Security income net of OOP medical costs from 2002-2014 using the </a:t>
            </a:r>
            <a:r>
              <a:rPr lang="en-US" sz="2600" i="1" dirty="0" smtClean="0">
                <a:latin typeface="Times New Roman"/>
                <a:cs typeface="Times New Roman"/>
              </a:rPr>
              <a:t>Health and Retirement Study </a:t>
            </a:r>
            <a:r>
              <a:rPr lang="en-US" sz="2600" dirty="0" smtClean="0">
                <a:latin typeface="Times New Roman"/>
                <a:cs typeface="Times New Roman"/>
              </a:rPr>
              <a:t>(HRS).</a:t>
            </a:r>
          </a:p>
          <a:p>
            <a:pPr eaLnBrk="0" hangingPunct="0">
              <a:spcBef>
                <a:spcPts val="0"/>
              </a:spcBef>
            </a:pPr>
            <a:endParaRPr lang="en-US" sz="800" dirty="0">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449907"/>
            <a:ext cx="9004300" cy="820737"/>
          </a:xfrm>
        </p:spPr>
        <p:txBody>
          <a:bodyPr/>
          <a:lstStyle/>
          <a:p>
            <a:pPr marL="57150" algn="l" eaLnBrk="1" hangingPunct="1"/>
            <a:r>
              <a:rPr lang="en-US" sz="3800" dirty="0" smtClean="0">
                <a:latin typeface="Times New Roman"/>
                <a:cs typeface="Times New Roman"/>
              </a:rPr>
              <a:t>Retirees covered by Medicare face high Out-of-Pocket (OOP) medical costs.</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2</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0" y="1391375"/>
            <a:ext cx="9144000" cy="5062924"/>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sz="1900" dirty="0" smtClean="0">
                <a:latin typeface="Times New Roman"/>
                <a:cs typeface="Times New Roman"/>
              </a:rPr>
              <a:t>Premiums</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Part B ($1,258 for most retirees)</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Part </a:t>
            </a:r>
            <a:r>
              <a:rPr lang="en-US" sz="1900" dirty="0">
                <a:latin typeface="Times New Roman"/>
                <a:cs typeface="Times New Roman"/>
              </a:rPr>
              <a:t>D ($175-$800 year for retiree in Boston</a:t>
            </a:r>
            <a:r>
              <a:rPr lang="en-US" sz="1900" dirty="0" smtClean="0">
                <a:latin typeface="Times New Roman"/>
                <a:cs typeface="Times New Roman"/>
              </a:rPr>
              <a:t>)</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Supplemental insurance (</a:t>
            </a:r>
            <a:r>
              <a:rPr lang="en-US" sz="1900" dirty="0" err="1" smtClean="0">
                <a:latin typeface="Times New Roman"/>
                <a:cs typeface="Times New Roman"/>
              </a:rPr>
              <a:t>Medigap</a:t>
            </a:r>
            <a:r>
              <a:rPr lang="en-US" sz="1900" dirty="0" smtClean="0">
                <a:latin typeface="Times New Roman"/>
                <a:cs typeface="Times New Roman"/>
              </a:rPr>
              <a:t>, Retiree Health Insurance)</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Medicare </a:t>
            </a:r>
            <a:r>
              <a:rPr lang="en-US" sz="1900" dirty="0">
                <a:latin typeface="Times New Roman"/>
                <a:cs typeface="Times New Roman"/>
              </a:rPr>
              <a:t>Advantage (up to $1,742/year for retiree in Boston)</a:t>
            </a:r>
          </a:p>
          <a:p>
            <a:pPr marL="688975" lvl="1" eaLnBrk="0" hangingPunct="0">
              <a:spcBef>
                <a:spcPts val="0"/>
              </a:spcBef>
            </a:pPr>
            <a:endParaRPr lang="en-US" sz="1900" dirty="0" smtClean="0">
              <a:latin typeface="Times New Roman"/>
              <a:cs typeface="Times New Roman"/>
            </a:endParaRPr>
          </a:p>
          <a:p>
            <a:pPr marL="566738" indent="-334963" eaLnBrk="0" hangingPunct="0">
              <a:spcBef>
                <a:spcPts val="0"/>
              </a:spcBef>
              <a:buFont typeface="Arial" pitchFamily="34" charset="0"/>
              <a:buChar char="•"/>
            </a:pPr>
            <a:r>
              <a:rPr lang="en-US" sz="1900" dirty="0" smtClean="0">
                <a:latin typeface="Times New Roman"/>
                <a:cs typeface="Times New Roman"/>
              </a:rPr>
              <a:t>Cost-sharing for covered services</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Part A ($1,216 deductible for first 60 days, $304-$608/day for days 60+) </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Part B ($147 deductible per year, 20% coinsurance)</a:t>
            </a:r>
          </a:p>
          <a:p>
            <a:pPr marL="1031875" lvl="1" indent="-342900" eaLnBrk="0" hangingPunct="0">
              <a:spcBef>
                <a:spcPts val="0"/>
              </a:spcBef>
              <a:buSzPct val="60000"/>
              <a:buFont typeface="Courier New" panose="02070309020205020404" pitchFamily="49" charset="0"/>
              <a:buChar char="o"/>
            </a:pPr>
            <a:r>
              <a:rPr lang="en-US" sz="1900" dirty="0" smtClean="0">
                <a:latin typeface="Times New Roman"/>
                <a:cs typeface="Times New Roman"/>
              </a:rPr>
              <a:t>Part D ($310 deductible, 25% coinsurance over next $2,520 in drug spending, donut hole over next $3,610 in spending, 25% coinsurance above donut hole)</a:t>
            </a:r>
          </a:p>
          <a:p>
            <a:pPr marL="1023938" lvl="1" indent="-334963" eaLnBrk="0" hangingPunct="0">
              <a:spcBef>
                <a:spcPts val="0"/>
              </a:spcBef>
              <a:buFont typeface="Arial" pitchFamily="34" charset="0"/>
              <a:buChar char="•"/>
            </a:pPr>
            <a:endParaRPr lang="en-US" sz="1900" dirty="0" smtClean="0">
              <a:latin typeface="Times New Roman"/>
              <a:cs typeface="Times New Roman"/>
            </a:endParaRPr>
          </a:p>
          <a:p>
            <a:pPr marL="566738" indent="-334963" eaLnBrk="0" hangingPunct="0">
              <a:spcBef>
                <a:spcPts val="0"/>
              </a:spcBef>
              <a:buFont typeface="Arial" pitchFamily="34" charset="0"/>
              <a:buChar char="•"/>
            </a:pPr>
            <a:r>
              <a:rPr lang="en-US" sz="1900" dirty="0" smtClean="0">
                <a:latin typeface="Times New Roman"/>
                <a:cs typeface="Times New Roman"/>
              </a:rPr>
              <a:t>Cost of uncovered services (e.g., dental, vision)</a:t>
            </a:r>
          </a:p>
          <a:p>
            <a:pPr marL="1023938" lvl="1" indent="-334963" eaLnBrk="0" hangingPunct="0">
              <a:spcBef>
                <a:spcPts val="0"/>
              </a:spcBef>
              <a:buSzPct val="60000"/>
              <a:buFont typeface="Courier New" pitchFamily="49" charset="0"/>
              <a:buChar char="o"/>
            </a:pPr>
            <a:endParaRPr lang="en-US" sz="1900" dirty="0" smtClean="0">
              <a:latin typeface="Times New Roman"/>
              <a:cs typeface="Times New Roman"/>
            </a:endParaRPr>
          </a:p>
          <a:p>
            <a:pPr marL="566738" indent="-334963" eaLnBrk="0" hangingPunct="0">
              <a:spcBef>
                <a:spcPts val="0"/>
              </a:spcBef>
              <a:buFont typeface="Arial" pitchFamily="34" charset="0"/>
              <a:buChar char="•"/>
            </a:pPr>
            <a:r>
              <a:rPr lang="en-US" sz="1900" dirty="0" smtClean="0">
                <a:latin typeface="Times New Roman"/>
                <a:cs typeface="Times New Roman"/>
              </a:rPr>
              <a:t>Average of $197,000 in lifetime OOP costs</a:t>
            </a:r>
          </a:p>
          <a:p>
            <a:pPr marL="1023938" lvl="1" indent="-334963" eaLnBrk="0" hangingPunct="0">
              <a:spcBef>
                <a:spcPts val="0"/>
              </a:spcBef>
              <a:buSzPct val="60000"/>
              <a:buFont typeface="Courier New" pitchFamily="49" charset="0"/>
              <a:buChar char="o"/>
            </a:pPr>
            <a:r>
              <a:rPr lang="en-US" sz="1900" dirty="0" smtClean="0">
                <a:latin typeface="Times New Roman"/>
                <a:cs typeface="Times New Roman"/>
              </a:rPr>
              <a:t>Webb and </a:t>
            </a:r>
            <a:r>
              <a:rPr lang="en-US" sz="1900" dirty="0" err="1" smtClean="0">
                <a:latin typeface="Times New Roman"/>
                <a:cs typeface="Times New Roman"/>
              </a:rPr>
              <a:t>Zhivan</a:t>
            </a:r>
            <a:r>
              <a:rPr lang="en-US" sz="1900" dirty="0" smtClean="0">
                <a:latin typeface="Times New Roman"/>
                <a:cs typeface="Times New Roman"/>
              </a:rPr>
              <a:t> (2010)</a:t>
            </a:r>
          </a:p>
          <a:p>
            <a:pPr eaLnBrk="0" hangingPunct="0">
              <a:spcBef>
                <a:spcPts val="0"/>
              </a:spcBef>
            </a:pPr>
            <a:endParaRPr lang="en-US" sz="1900" dirty="0">
              <a:latin typeface="Times New Roman"/>
              <a:cs typeface="Times New Roman"/>
            </a:endParaRPr>
          </a:p>
        </p:txBody>
      </p:sp>
    </p:spTree>
    <p:extLst>
      <p:ext uri="{BB962C8B-B14F-4D97-AF65-F5344CB8AC3E}">
        <p14:creationId xmlns:p14="http://schemas.microsoft.com/office/powerpoint/2010/main" val="403221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449907"/>
            <a:ext cx="9004300" cy="820737"/>
          </a:xfrm>
        </p:spPr>
        <p:txBody>
          <a:bodyPr/>
          <a:lstStyle/>
          <a:p>
            <a:pPr marL="57150" algn="l" eaLnBrk="1" hangingPunct="1"/>
            <a:r>
              <a:rPr lang="en-US" sz="3800" dirty="0" smtClean="0">
                <a:latin typeface="Times New Roman"/>
                <a:cs typeface="Times New Roman"/>
              </a:rPr>
              <a:t>This project examines how Social Security income net of OOP differs across retirees.</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3</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15240" y="1704977"/>
            <a:ext cx="9144000" cy="4093428"/>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sz="2600" dirty="0" smtClean="0">
                <a:latin typeface="Times New Roman"/>
                <a:cs typeface="Times New Roman"/>
              </a:rPr>
              <a:t>Decomposes OOP by type of spending (premiums or costs of services received).</a:t>
            </a:r>
          </a:p>
          <a:p>
            <a:pPr marL="566738" indent="-334963" eaLnBrk="0" hangingPunct="0">
              <a:spcBef>
                <a:spcPts val="0"/>
              </a:spcBef>
              <a:buFont typeface="Arial" pitchFamily="34" charset="0"/>
              <a:buChar char="•"/>
            </a:pPr>
            <a:endParaRPr lang="en-US" sz="2600" dirty="0">
              <a:latin typeface="Times New Roman"/>
              <a:cs typeface="Times New Roman"/>
            </a:endParaRPr>
          </a:p>
          <a:p>
            <a:pPr marL="566738" indent="-334963" eaLnBrk="0" hangingPunct="0">
              <a:spcBef>
                <a:spcPts val="0"/>
              </a:spcBef>
              <a:buFont typeface="Arial" pitchFamily="34" charset="0"/>
              <a:buChar char="•"/>
            </a:pPr>
            <a:r>
              <a:rPr lang="en-US" sz="2600" dirty="0" smtClean="0">
                <a:latin typeface="Times New Roman"/>
                <a:cs typeface="Times New Roman"/>
              </a:rPr>
              <a:t>Examines whether subgroups differ in OOP spending and the share of Social Security benefits remaining net of OOP by age, supplemental insurance, income quintile, and health status.</a:t>
            </a:r>
          </a:p>
          <a:p>
            <a:pPr marL="566738" indent="-334963" eaLnBrk="0" hangingPunct="0">
              <a:spcBef>
                <a:spcPts val="0"/>
              </a:spcBef>
              <a:buFont typeface="Arial" pitchFamily="34" charset="0"/>
              <a:buChar char="•"/>
            </a:pPr>
            <a:endParaRPr lang="en-US" sz="2600" dirty="0" smtClean="0">
              <a:latin typeface="Times New Roman"/>
              <a:cs typeface="Times New Roman"/>
            </a:endParaRPr>
          </a:p>
          <a:p>
            <a:pPr marL="566738" indent="-334963" eaLnBrk="0" hangingPunct="0">
              <a:spcBef>
                <a:spcPts val="0"/>
              </a:spcBef>
              <a:buFont typeface="Arial" pitchFamily="34" charset="0"/>
              <a:buChar char="•"/>
            </a:pPr>
            <a:r>
              <a:rPr lang="en-US" sz="2600" dirty="0" smtClean="0">
                <a:latin typeface="Times New Roman"/>
                <a:cs typeface="Times New Roman"/>
              </a:rPr>
              <a:t>Allows </a:t>
            </a:r>
            <a:r>
              <a:rPr lang="en-US" sz="2600" dirty="0">
                <a:latin typeface="Times New Roman"/>
                <a:cs typeface="Times New Roman"/>
              </a:rPr>
              <a:t>for the examination of the change in OASI income net of OOP costs after Medicare Part D (2006) and closure of the “donut hole” began (2010</a:t>
            </a:r>
            <a:r>
              <a:rPr lang="en-US" sz="2600" dirty="0" smtClean="0">
                <a:latin typeface="Times New Roman"/>
                <a:cs typeface="Times New Roman"/>
              </a:rPr>
              <a:t>).</a:t>
            </a:r>
            <a:endParaRPr lang="en-US" sz="2600" dirty="0" smtClean="0">
              <a:latin typeface="Times New Roman"/>
              <a:cs typeface="Times New Roman"/>
            </a:endParaRPr>
          </a:p>
        </p:txBody>
      </p:sp>
    </p:spTree>
    <p:extLst>
      <p:ext uri="{BB962C8B-B14F-4D97-AF65-F5344CB8AC3E}">
        <p14:creationId xmlns:p14="http://schemas.microsoft.com/office/powerpoint/2010/main" val="260332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93040" y="194392"/>
            <a:ext cx="8950960" cy="820737"/>
          </a:xfrm>
        </p:spPr>
        <p:txBody>
          <a:bodyPr/>
          <a:lstStyle/>
          <a:p>
            <a:pPr marL="57150" algn="l" eaLnBrk="1" hangingPunct="1"/>
            <a:r>
              <a:rPr lang="en-US" sz="3800" dirty="0" smtClean="0">
                <a:latin typeface="Times New Roman"/>
                <a:cs typeface="Times New Roman"/>
              </a:rPr>
              <a:t>Prior </a:t>
            </a:r>
            <a:r>
              <a:rPr lang="en-US" sz="3800" dirty="0" smtClean="0">
                <a:latin typeface="Times New Roman"/>
                <a:cs typeface="Times New Roman"/>
              </a:rPr>
              <a:t>evidence</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4</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0" y="1181707"/>
            <a:ext cx="9144000" cy="5509199"/>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sz="2200" dirty="0" smtClean="0">
                <a:latin typeface="Times New Roman"/>
                <a:cs typeface="Times New Roman"/>
              </a:rPr>
              <a:t>In 2011, retirees enrolled in traditional (fee-for-service) Medicare spent $3,600 on OOP (Noel-Miller, 2015).</a:t>
            </a:r>
          </a:p>
          <a:p>
            <a:pPr marL="688975" lvl="1" eaLnBrk="0" hangingPunct="0">
              <a:spcBef>
                <a:spcPts val="0"/>
              </a:spcBef>
              <a:buSzPct val="60000"/>
            </a:pPr>
            <a:endParaRPr lang="en-US" sz="2200" dirty="0" smtClean="0">
              <a:latin typeface="Times New Roman"/>
              <a:cs typeface="Times New Roman"/>
            </a:endParaRPr>
          </a:p>
          <a:p>
            <a:pPr marL="566738" indent="-334963" eaLnBrk="0" hangingPunct="0">
              <a:spcBef>
                <a:spcPts val="0"/>
              </a:spcBef>
              <a:buFont typeface="Arial" pitchFamily="34" charset="0"/>
              <a:buChar char="•"/>
            </a:pPr>
            <a:r>
              <a:rPr lang="en-US" sz="2200" dirty="0" smtClean="0">
                <a:latin typeface="Times New Roman"/>
                <a:cs typeface="Times New Roman"/>
              </a:rPr>
              <a:t>Share of Social Security income remaining net of OOP medical costs lower for:</a:t>
            </a:r>
          </a:p>
          <a:p>
            <a:pPr marL="1023938" lvl="1" indent="-334963" eaLnBrk="0" hangingPunct="0">
              <a:spcBef>
                <a:spcPts val="0"/>
              </a:spcBef>
              <a:buSzPct val="60000"/>
              <a:buFont typeface="Courier New" pitchFamily="49" charset="0"/>
              <a:buChar char="o"/>
            </a:pPr>
            <a:r>
              <a:rPr lang="en-US" sz="2200" dirty="0">
                <a:latin typeface="Times New Roman"/>
                <a:cs typeface="Times New Roman"/>
              </a:rPr>
              <a:t>Older </a:t>
            </a:r>
            <a:r>
              <a:rPr lang="en-US" sz="2200" dirty="0" smtClean="0">
                <a:latin typeface="Times New Roman"/>
                <a:cs typeface="Times New Roman"/>
              </a:rPr>
              <a:t>adults,</a:t>
            </a:r>
            <a:endParaRPr lang="en-US" sz="2200" dirty="0">
              <a:latin typeface="Times New Roman"/>
              <a:cs typeface="Times New Roman"/>
            </a:endParaRPr>
          </a:p>
          <a:p>
            <a:pPr marL="1023938" lvl="1" indent="-334963" eaLnBrk="0" hangingPunct="0">
              <a:spcBef>
                <a:spcPts val="0"/>
              </a:spcBef>
              <a:buSzPct val="60000"/>
              <a:buFont typeface="Courier New" pitchFamily="49" charset="0"/>
              <a:buChar char="o"/>
            </a:pPr>
            <a:r>
              <a:rPr lang="en-US" sz="2200" dirty="0">
                <a:latin typeface="Times New Roman"/>
                <a:cs typeface="Times New Roman"/>
              </a:rPr>
              <a:t>Near poor who do not qualify for </a:t>
            </a:r>
            <a:r>
              <a:rPr lang="en-US" sz="2200" dirty="0" smtClean="0">
                <a:latin typeface="Times New Roman"/>
                <a:cs typeface="Times New Roman"/>
              </a:rPr>
              <a:t>Medicaid,</a:t>
            </a:r>
            <a:endParaRPr lang="en-US" sz="2200" dirty="0">
              <a:latin typeface="Times New Roman"/>
              <a:cs typeface="Times New Roman"/>
            </a:endParaRPr>
          </a:p>
          <a:p>
            <a:pPr marL="1023938" lvl="1" indent="-334963" eaLnBrk="0" hangingPunct="0">
              <a:spcBef>
                <a:spcPts val="0"/>
              </a:spcBef>
              <a:buSzPct val="60000"/>
              <a:buFont typeface="Courier New" pitchFamily="49" charset="0"/>
              <a:buChar char="o"/>
            </a:pPr>
            <a:r>
              <a:rPr lang="en-US" sz="2200" dirty="0">
                <a:latin typeface="Times New Roman"/>
                <a:cs typeface="Times New Roman"/>
              </a:rPr>
              <a:t>Those in the worst </a:t>
            </a:r>
            <a:r>
              <a:rPr lang="en-US" sz="2200" dirty="0" smtClean="0">
                <a:latin typeface="Times New Roman"/>
                <a:cs typeface="Times New Roman"/>
              </a:rPr>
              <a:t>health, and</a:t>
            </a:r>
            <a:endParaRPr lang="en-US" sz="2200" dirty="0">
              <a:latin typeface="Times New Roman"/>
              <a:cs typeface="Times New Roman"/>
            </a:endParaRPr>
          </a:p>
          <a:p>
            <a:pPr marL="1023938" lvl="1" indent="-334963" eaLnBrk="0" hangingPunct="0">
              <a:spcBef>
                <a:spcPts val="0"/>
              </a:spcBef>
              <a:buSzPct val="60000"/>
              <a:buFont typeface="Courier New" pitchFamily="49" charset="0"/>
              <a:buChar char="o"/>
            </a:pPr>
            <a:r>
              <a:rPr lang="en-US" sz="2200" dirty="0">
                <a:latin typeface="Times New Roman"/>
                <a:cs typeface="Times New Roman"/>
              </a:rPr>
              <a:t>Those who purchase private supplemental insurance</a:t>
            </a:r>
          </a:p>
          <a:p>
            <a:pPr marL="1023938" lvl="1" indent="-334963" eaLnBrk="0" hangingPunct="0">
              <a:spcBef>
                <a:spcPts val="0"/>
              </a:spcBef>
              <a:buSzPct val="60000"/>
              <a:buFont typeface="Courier New" pitchFamily="49" charset="0"/>
              <a:buChar char="o"/>
            </a:pPr>
            <a:r>
              <a:rPr lang="en-US" sz="2200" dirty="0">
                <a:latin typeface="Times New Roman"/>
                <a:cs typeface="Times New Roman"/>
              </a:rPr>
              <a:t>(</a:t>
            </a:r>
            <a:r>
              <a:rPr lang="en-US" sz="2200" dirty="0" err="1">
                <a:latin typeface="Times New Roman"/>
                <a:cs typeface="Times New Roman"/>
              </a:rPr>
              <a:t>Cubanski</a:t>
            </a:r>
            <a:r>
              <a:rPr lang="en-US" sz="2200" dirty="0">
                <a:latin typeface="Times New Roman"/>
                <a:cs typeface="Times New Roman"/>
              </a:rPr>
              <a:t> et al., 2015; </a:t>
            </a:r>
            <a:r>
              <a:rPr lang="en-US" sz="2200" dirty="0" err="1">
                <a:latin typeface="Times New Roman"/>
                <a:cs typeface="Times New Roman"/>
              </a:rPr>
              <a:t>Akincigil</a:t>
            </a:r>
            <a:r>
              <a:rPr lang="en-US" sz="2200" dirty="0">
                <a:latin typeface="Times New Roman"/>
                <a:cs typeface="Times New Roman"/>
              </a:rPr>
              <a:t> and </a:t>
            </a:r>
            <a:r>
              <a:rPr lang="en-US" sz="2200" dirty="0" err="1">
                <a:latin typeface="Times New Roman"/>
                <a:cs typeface="Times New Roman"/>
              </a:rPr>
              <a:t>Zurlo</a:t>
            </a:r>
            <a:r>
              <a:rPr lang="en-US" sz="2200" dirty="0">
                <a:latin typeface="Times New Roman"/>
                <a:cs typeface="Times New Roman"/>
              </a:rPr>
              <a:t>, 2015; Noel-Miller, 2015</a:t>
            </a:r>
            <a:r>
              <a:rPr lang="en-US" sz="2200" dirty="0" smtClean="0">
                <a:latin typeface="Times New Roman"/>
                <a:cs typeface="Times New Roman"/>
              </a:rPr>
              <a:t>).</a:t>
            </a:r>
            <a:endParaRPr lang="en-US" sz="2200" dirty="0">
              <a:latin typeface="Times New Roman"/>
              <a:cs typeface="Times New Roman"/>
            </a:endParaRPr>
          </a:p>
          <a:p>
            <a:pPr marL="566738" indent="-334963" eaLnBrk="0" hangingPunct="0">
              <a:spcBef>
                <a:spcPts val="0"/>
              </a:spcBef>
              <a:buFont typeface="Arial" pitchFamily="34" charset="0"/>
              <a:buChar char="•"/>
            </a:pPr>
            <a:endParaRPr lang="en-US" sz="2200" dirty="0" smtClean="0">
              <a:latin typeface="Times New Roman"/>
              <a:cs typeface="Times New Roman"/>
            </a:endParaRPr>
          </a:p>
          <a:p>
            <a:pPr marL="566738" indent="-334963" eaLnBrk="0" hangingPunct="0">
              <a:spcBef>
                <a:spcPts val="0"/>
              </a:spcBef>
              <a:buFont typeface="Arial" pitchFamily="34" charset="0"/>
              <a:buChar char="•"/>
            </a:pPr>
            <a:r>
              <a:rPr lang="en-US" sz="2200" dirty="0" smtClean="0">
                <a:latin typeface="Times New Roman"/>
                <a:cs typeface="Times New Roman"/>
              </a:rPr>
              <a:t>OOP medical spending projected to increase in the future at a faster rate than growth in OASI benefits (</a:t>
            </a:r>
            <a:r>
              <a:rPr lang="en-US" sz="2200" dirty="0" err="1" smtClean="0">
                <a:latin typeface="Times New Roman"/>
                <a:cs typeface="Times New Roman"/>
              </a:rPr>
              <a:t>Favreault</a:t>
            </a:r>
            <a:r>
              <a:rPr lang="en-US" sz="2200" dirty="0" smtClean="0">
                <a:latin typeface="Times New Roman"/>
                <a:cs typeface="Times New Roman"/>
              </a:rPr>
              <a:t> and Johnson, 2016; Medicare Trustees, 2017).</a:t>
            </a:r>
          </a:p>
          <a:p>
            <a:pPr marL="1023938" lvl="1" indent="-334963" eaLnBrk="0" hangingPunct="0">
              <a:spcBef>
                <a:spcPts val="0"/>
              </a:spcBef>
              <a:buSzPct val="60000"/>
              <a:buFont typeface="Courier New" pitchFamily="49" charset="0"/>
              <a:buChar char="o"/>
            </a:pPr>
            <a:endParaRPr lang="en-US" sz="2200" dirty="0" smtClean="0">
              <a:latin typeface="Times New Roman"/>
              <a:cs typeface="Times New Roman"/>
            </a:endParaRPr>
          </a:p>
          <a:p>
            <a:pPr eaLnBrk="0" hangingPunct="0">
              <a:spcBef>
                <a:spcPts val="0"/>
              </a:spcBef>
            </a:pPr>
            <a:endParaRPr lang="en-US" sz="2200" dirty="0">
              <a:latin typeface="Times New Roman"/>
              <a:cs typeface="Times New Roman"/>
            </a:endParaRPr>
          </a:p>
        </p:txBody>
      </p:sp>
    </p:spTree>
    <p:extLst>
      <p:ext uri="{BB962C8B-B14F-4D97-AF65-F5344CB8AC3E}">
        <p14:creationId xmlns:p14="http://schemas.microsoft.com/office/powerpoint/2010/main" val="32741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idx="4294967295"/>
          </p:nvPr>
        </p:nvSpPr>
        <p:spPr>
          <a:xfrm>
            <a:off x="139700" y="403238"/>
            <a:ext cx="9004300" cy="820737"/>
          </a:xfrm>
        </p:spPr>
        <p:txBody>
          <a:bodyPr/>
          <a:lstStyle/>
          <a:p>
            <a:pPr marL="57150" algn="l" eaLnBrk="1" hangingPunct="1"/>
            <a:r>
              <a:rPr lang="en-US" sz="3800" i="1" dirty="0" smtClean="0">
                <a:latin typeface="Times New Roman"/>
                <a:cs typeface="Times New Roman"/>
              </a:rPr>
              <a:t>Health and Retirement Study </a:t>
            </a:r>
            <a:r>
              <a:rPr lang="en-US" sz="3800" dirty="0" smtClean="0">
                <a:latin typeface="Times New Roman"/>
                <a:cs typeface="Times New Roman"/>
              </a:rPr>
              <a:t>(HRS) </a:t>
            </a:r>
            <a:r>
              <a:rPr lang="en-US" sz="3800" dirty="0" smtClean="0">
                <a:latin typeface="Times New Roman"/>
                <a:cs typeface="Times New Roman"/>
              </a:rPr>
              <a:t>2002-2014 </a:t>
            </a:r>
            <a:endParaRPr lang="en-US" sz="3800" i="1" dirty="0" smtClean="0">
              <a:latin typeface="Times New Roman"/>
              <a:cs typeface="Times New Roman"/>
            </a:endParaRPr>
          </a:p>
        </p:txBody>
      </p:sp>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5</a:t>
            </a:fld>
            <a:endParaRPr lang="en-US" sz="1800" dirty="0">
              <a:latin typeface="Times New Roman" pitchFamily="18" charset="0"/>
              <a:cs typeface="Times New Roman" pitchFamily="18" charset="0"/>
            </a:endParaRPr>
          </a:p>
        </p:txBody>
      </p:sp>
      <p:sp>
        <p:nvSpPr>
          <p:cNvPr id="11" name="Rectangle 10"/>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2" name="Picture 11" descr="CRR logo.jpg"/>
          <p:cNvPicPr>
            <a:picLocks noChangeAspect="1"/>
          </p:cNvPicPr>
          <p:nvPr/>
        </p:nvPicPr>
        <p:blipFill>
          <a:blip r:embed="rId4"/>
          <a:stretch>
            <a:fillRect/>
          </a:stretch>
        </p:blipFill>
        <p:spPr>
          <a:xfrm>
            <a:off x="0" y="6071013"/>
            <a:ext cx="1112437" cy="678057"/>
          </a:xfrm>
          <a:prstGeom prst="rect">
            <a:avLst/>
          </a:prstGeom>
          <a:ln>
            <a:solidFill>
              <a:srgbClr val="DBD3CB"/>
            </a:solidFill>
          </a:ln>
        </p:spPr>
      </p:pic>
      <p:cxnSp>
        <p:nvCxnSpPr>
          <p:cNvPr id="13" name="Straight Connector 12"/>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sp>
        <p:nvSpPr>
          <p:cNvPr id="14" name="Text Box 38"/>
          <p:cNvSpPr txBox="1">
            <a:spLocks noChangeArrowheads="1"/>
          </p:cNvSpPr>
          <p:nvPr/>
        </p:nvSpPr>
        <p:spPr bwMode="auto">
          <a:xfrm>
            <a:off x="-15240" y="1366174"/>
            <a:ext cx="9144000" cy="4124206"/>
          </a:xfrm>
          <a:prstGeom prst="rect">
            <a:avLst/>
          </a:prstGeom>
          <a:noFill/>
          <a:ln w="9525">
            <a:noFill/>
            <a:miter lim="800000"/>
            <a:headEnd/>
            <a:tailEnd/>
          </a:ln>
        </p:spPr>
        <p:txBody>
          <a:bodyPr>
            <a:prstTxWarp prst="textNoShape">
              <a:avLst/>
            </a:prstTxWarp>
            <a:spAutoFit/>
          </a:bodyPr>
          <a:lstStyle/>
          <a:p>
            <a:pPr marL="566738" indent="-334963" eaLnBrk="0" hangingPunct="0">
              <a:spcBef>
                <a:spcPts val="0"/>
              </a:spcBef>
              <a:buFont typeface="Arial" pitchFamily="34" charset="0"/>
              <a:buChar char="•"/>
            </a:pPr>
            <a:r>
              <a:rPr lang="en-US" dirty="0" smtClean="0">
                <a:latin typeface="Times New Roman"/>
                <a:cs typeface="Times New Roman"/>
              </a:rPr>
              <a:t>Sample:</a:t>
            </a: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65 years+</a:t>
            </a: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Receiving Social Security and Medicare</a:t>
            </a:r>
            <a:endParaRPr lang="en-US" dirty="0">
              <a:latin typeface="Times New Roman"/>
              <a:cs typeface="Times New Roman"/>
            </a:endParaRP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Not working full time</a:t>
            </a: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Not receiving health insurance through employer</a:t>
            </a: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Reside in the community</a:t>
            </a:r>
          </a:p>
          <a:p>
            <a:pPr marL="1023938" lvl="1" indent="-334963" eaLnBrk="0" hangingPunct="0">
              <a:spcBef>
                <a:spcPts val="0"/>
              </a:spcBef>
              <a:buSzPct val="60000"/>
              <a:buFont typeface="Courier New" pitchFamily="49" charset="0"/>
              <a:buChar char="o"/>
            </a:pPr>
            <a:endParaRPr lang="en-US" dirty="0" smtClean="0">
              <a:latin typeface="Times New Roman"/>
              <a:cs typeface="Times New Roman"/>
            </a:endParaRPr>
          </a:p>
          <a:p>
            <a:pPr marL="566738" indent="-334963" eaLnBrk="0" hangingPunct="0">
              <a:spcBef>
                <a:spcPts val="0"/>
              </a:spcBef>
              <a:buFont typeface="Arial" pitchFamily="34" charset="0"/>
              <a:buChar char="•"/>
            </a:pPr>
            <a:r>
              <a:rPr lang="en-US" dirty="0" smtClean="0">
                <a:latin typeface="Times New Roman"/>
                <a:cs typeface="Times New Roman"/>
              </a:rPr>
              <a:t>Social Security income</a:t>
            </a:r>
          </a:p>
          <a:p>
            <a:pPr marL="566738" indent="-334963" eaLnBrk="0" hangingPunct="0">
              <a:spcBef>
                <a:spcPts val="0"/>
              </a:spcBef>
              <a:buFont typeface="Arial" pitchFamily="34" charset="0"/>
              <a:buChar char="•"/>
            </a:pPr>
            <a:r>
              <a:rPr lang="en-US" dirty="0" smtClean="0">
                <a:latin typeface="Times New Roman"/>
                <a:cs typeface="Times New Roman"/>
              </a:rPr>
              <a:t>OOP medical costs</a:t>
            </a:r>
          </a:p>
          <a:p>
            <a:pPr marL="1023938" lvl="1" indent="-334963" eaLnBrk="0" hangingPunct="0">
              <a:spcBef>
                <a:spcPts val="0"/>
              </a:spcBef>
              <a:buSzPct val="60000"/>
              <a:buFont typeface="Courier New" pitchFamily="49" charset="0"/>
              <a:buChar char="o"/>
            </a:pPr>
            <a:r>
              <a:rPr lang="en-US" dirty="0" smtClean="0">
                <a:latin typeface="Times New Roman"/>
                <a:cs typeface="Times New Roman"/>
              </a:rPr>
              <a:t>Costs for premiums, cost sharing, and uncovered services</a:t>
            </a:r>
          </a:p>
          <a:p>
            <a:pPr eaLnBrk="0" hangingPunct="0">
              <a:spcBef>
                <a:spcPts val="0"/>
              </a:spcBef>
            </a:pPr>
            <a:endParaRPr lang="en-US" sz="2200" dirty="0">
              <a:latin typeface="Times New Roman"/>
              <a:cs typeface="Times New Roman"/>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764104628"/>
              </p:ext>
            </p:extLst>
          </p:nvPr>
        </p:nvGraphicFramePr>
        <p:xfrm>
          <a:off x="1358741" y="5104863"/>
          <a:ext cx="6396038" cy="1016000"/>
        </p:xfrm>
        <a:graphic>
          <a:graphicData uri="http://schemas.openxmlformats.org/presentationml/2006/ole">
            <mc:AlternateContent xmlns:mc="http://schemas.openxmlformats.org/markup-compatibility/2006">
              <mc:Choice xmlns:v="urn:schemas-microsoft-com:vml" Requires="v">
                <p:oleObj spid="_x0000_s2082" name="Equation" r:id="rId5" imgW="2717640" imgH="431640" progId="Equation.3">
                  <p:embed/>
                </p:oleObj>
              </mc:Choice>
              <mc:Fallback>
                <p:oleObj name="Equation" r:id="rId5" imgW="2717640" imgH="431640" progId="Equation.3">
                  <p:embed/>
                  <p:pic>
                    <p:nvPicPr>
                      <p:cNvPr id="0" name=""/>
                      <p:cNvPicPr/>
                      <p:nvPr/>
                    </p:nvPicPr>
                    <p:blipFill>
                      <a:blip r:embed="rId6"/>
                      <a:stretch>
                        <a:fillRect/>
                      </a:stretch>
                    </p:blipFill>
                    <p:spPr>
                      <a:xfrm>
                        <a:off x="1358741" y="5104863"/>
                        <a:ext cx="6396038" cy="1016000"/>
                      </a:xfrm>
                      <a:prstGeom prst="rect">
                        <a:avLst/>
                      </a:prstGeom>
                    </p:spPr>
                  </p:pic>
                </p:oleObj>
              </mc:Fallback>
            </mc:AlternateContent>
          </a:graphicData>
        </a:graphic>
      </p:graphicFrame>
    </p:spTree>
    <p:extLst>
      <p:ext uri="{BB962C8B-B14F-4D97-AF65-F5344CB8AC3E}">
        <p14:creationId xmlns:p14="http://schemas.microsoft.com/office/powerpoint/2010/main" val="4277312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6</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Average retiree spent $3,066 on OOP</a:t>
            </a:r>
            <a:br>
              <a:rPr lang="en-US" sz="3800" dirty="0" smtClean="0">
                <a:latin typeface="Times New Roman"/>
                <a:cs typeface="Times New Roman"/>
              </a:rPr>
            </a:br>
            <a:r>
              <a:rPr lang="en-US" sz="3800" dirty="0" smtClean="0">
                <a:latin typeface="Times New Roman"/>
                <a:cs typeface="Times New Roman"/>
              </a:rPr>
              <a:t>in 2014.</a:t>
            </a:r>
          </a:p>
        </p:txBody>
      </p:sp>
      <p:sp>
        <p:nvSpPr>
          <p:cNvPr id="11" name="Text Box 38"/>
          <p:cNvSpPr txBox="1">
            <a:spLocks noChangeArrowheads="1"/>
          </p:cNvSpPr>
          <p:nvPr/>
        </p:nvSpPr>
        <p:spPr bwMode="auto">
          <a:xfrm>
            <a:off x="0" y="1695637"/>
            <a:ext cx="9144000" cy="338554"/>
          </a:xfrm>
          <a:prstGeom prst="rect">
            <a:avLst/>
          </a:prstGeom>
          <a:noFill/>
          <a:ln w="9525">
            <a:noFill/>
            <a:miter lim="800000"/>
            <a:headEnd/>
            <a:tailEnd/>
          </a:ln>
        </p:spPr>
        <p:txBody>
          <a:bodyPr>
            <a:spAutoFit/>
          </a:bodyPr>
          <a:lstStyle/>
          <a:p>
            <a:pPr algn="ctr" eaLnBrk="0" hangingPunct="0">
              <a:spcBef>
                <a:spcPct val="50000"/>
              </a:spcBef>
            </a:pPr>
            <a:r>
              <a:rPr lang="en-US" sz="1600" dirty="0" smtClean="0">
                <a:latin typeface="Times New Roman" charset="0"/>
                <a:cs typeface="Times New Roman" charset="0"/>
              </a:rPr>
              <a:t>Medical </a:t>
            </a:r>
            <a:r>
              <a:rPr lang="en-US" sz="1600" dirty="0">
                <a:latin typeface="Times New Roman" charset="0"/>
                <a:cs typeface="Times New Roman" charset="0"/>
              </a:rPr>
              <a:t>Out-of-Pocket Spending in 2014, by Spending Type and Percentile</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6" name="Chart 15"/>
          <p:cNvGraphicFramePr>
            <a:graphicFrameLocks/>
          </p:cNvGraphicFramePr>
          <p:nvPr>
            <p:extLst>
              <p:ext uri="{D42A27DB-BD31-4B8C-83A1-F6EECF244321}">
                <p14:modId xmlns:p14="http://schemas.microsoft.com/office/powerpoint/2010/main" val="1548482394"/>
              </p:ext>
            </p:extLst>
          </p:nvPr>
        </p:nvGraphicFramePr>
        <p:xfrm>
          <a:off x="2258568" y="2194560"/>
          <a:ext cx="4626864" cy="3447288"/>
        </p:xfrm>
        <a:graphic>
          <a:graphicData uri="http://schemas.openxmlformats.org/drawingml/2006/chart">
            <c:chart xmlns:c="http://schemas.openxmlformats.org/drawingml/2006/chart" xmlns:r="http://schemas.openxmlformats.org/officeDocument/2006/relationships" r:id="rId4"/>
          </a:graphicData>
        </a:graphic>
      </p:graphicFrame>
      <p:sp>
        <p:nvSpPr>
          <p:cNvPr id="3" name="Rounded Rectangle 2"/>
          <p:cNvSpPr/>
          <p:nvPr/>
        </p:nvSpPr>
        <p:spPr bwMode="auto">
          <a:xfrm>
            <a:off x="3017520" y="3918204"/>
            <a:ext cx="528320" cy="1374636"/>
          </a:xfrm>
          <a:prstGeom prst="roundRect">
            <a:avLst/>
          </a:prstGeom>
          <a:noFill/>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80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7</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Average retiree has 75% of Social Security income remaining after OOP.</a:t>
            </a:r>
          </a:p>
        </p:txBody>
      </p:sp>
      <p:sp>
        <p:nvSpPr>
          <p:cNvPr id="11" name="Text Box 38"/>
          <p:cNvSpPr txBox="1">
            <a:spLocks noChangeArrowheads="1"/>
          </p:cNvSpPr>
          <p:nvPr/>
        </p:nvSpPr>
        <p:spPr bwMode="auto">
          <a:xfrm>
            <a:off x="0" y="1695637"/>
            <a:ext cx="9144000" cy="584775"/>
          </a:xfrm>
          <a:prstGeom prst="rect">
            <a:avLst/>
          </a:prstGeom>
          <a:noFill/>
          <a:ln w="9525">
            <a:noFill/>
            <a:miter lim="800000"/>
            <a:headEnd/>
            <a:tailEnd/>
          </a:ln>
        </p:spPr>
        <p:txBody>
          <a:bodyPr>
            <a:spAutoFit/>
          </a:bodyPr>
          <a:lstStyle/>
          <a:p>
            <a:pPr algn="ctr" eaLnBrk="0" hangingPunct="0">
              <a:spcBef>
                <a:spcPts val="0"/>
              </a:spcBef>
            </a:pPr>
            <a:r>
              <a:rPr lang="en-US" sz="1600" dirty="0">
                <a:latin typeface="Times New Roman" charset="0"/>
                <a:cs typeface="Times New Roman" charset="0"/>
              </a:rPr>
              <a:t>Share of Social Security Income Remaining after Medical Out-of-Pocket Spending in 2014, </a:t>
            </a:r>
            <a:endParaRPr lang="en-US" sz="1600" dirty="0" smtClean="0">
              <a:latin typeface="Times New Roman" charset="0"/>
              <a:cs typeface="Times New Roman" charset="0"/>
            </a:endParaRPr>
          </a:p>
          <a:p>
            <a:pPr algn="ctr" eaLnBrk="0" hangingPunct="0">
              <a:spcBef>
                <a:spcPts val="0"/>
              </a:spcBef>
            </a:pPr>
            <a:r>
              <a:rPr lang="en-US" sz="1600" dirty="0" smtClean="0">
                <a:latin typeface="Times New Roman" charset="0"/>
                <a:cs typeface="Times New Roman" charset="0"/>
              </a:rPr>
              <a:t>by </a:t>
            </a:r>
            <a:r>
              <a:rPr lang="en-US" sz="1600" dirty="0">
                <a:latin typeface="Times New Roman" charset="0"/>
                <a:cs typeface="Times New Roman" charset="0"/>
              </a:rPr>
              <a:t>Spending Type and Percentile</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0" name="Chart 9"/>
          <p:cNvGraphicFramePr>
            <a:graphicFrameLocks/>
          </p:cNvGraphicFramePr>
          <p:nvPr>
            <p:extLst>
              <p:ext uri="{D42A27DB-BD31-4B8C-83A1-F6EECF244321}">
                <p14:modId xmlns:p14="http://schemas.microsoft.com/office/powerpoint/2010/main" val="633147330"/>
              </p:ext>
            </p:extLst>
          </p:nvPr>
        </p:nvGraphicFramePr>
        <p:xfrm>
          <a:off x="2258568" y="2313770"/>
          <a:ext cx="4626864" cy="3447288"/>
        </p:xfrm>
        <a:graphic>
          <a:graphicData uri="http://schemas.openxmlformats.org/drawingml/2006/chart">
            <c:chart xmlns:c="http://schemas.openxmlformats.org/drawingml/2006/chart" xmlns:r="http://schemas.openxmlformats.org/officeDocument/2006/relationships" r:id="rId4"/>
          </a:graphicData>
        </a:graphic>
      </p:graphicFrame>
      <p:sp>
        <p:nvSpPr>
          <p:cNvPr id="16" name="Rounded Rectangle 15"/>
          <p:cNvSpPr/>
          <p:nvPr/>
        </p:nvSpPr>
        <p:spPr bwMode="auto">
          <a:xfrm>
            <a:off x="3220720" y="2393840"/>
            <a:ext cx="477520" cy="2841682"/>
          </a:xfrm>
          <a:prstGeom prst="round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500" b="0" i="0" u="none" strike="noStrike" cap="none" normalizeH="0" baseline="0" dirty="0">
              <a:ln>
                <a:noFill/>
              </a:ln>
              <a:solidFill>
                <a:schemeClr val="tx1"/>
              </a:solidFill>
              <a:effectLst/>
              <a:latin typeface="Scala-Regular" pitchFamily="-97" charset="0"/>
              <a:ea typeface="ＭＳ Ｐゴシック" pitchFamily="-97" charset="-128"/>
              <a:cs typeface="ＭＳ Ｐゴシック" pitchFamily="-97" charset="-128"/>
            </a:endParaRPr>
          </a:p>
        </p:txBody>
      </p:sp>
    </p:spTree>
    <p:extLst>
      <p:ext uri="{BB962C8B-B14F-4D97-AF65-F5344CB8AC3E}">
        <p14:creationId xmlns:p14="http://schemas.microsoft.com/office/powerpoint/2010/main" val="224787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223760" y="6537960"/>
            <a:ext cx="1905000" cy="457200"/>
          </a:xfrm>
        </p:spPr>
        <p:txBody>
          <a:bodyPr/>
          <a:lstStyle/>
          <a:p>
            <a:pPr>
              <a:defRPr/>
            </a:pPr>
            <a:fld id="{A29E7584-EC03-B94A-935D-9D3F4AB776DF}" type="slidenum">
              <a:rPr lang="en-US" sz="1800" smtClean="0">
                <a:latin typeface="Times New Roman" pitchFamily="18" charset="0"/>
                <a:cs typeface="Times New Roman" pitchFamily="18" charset="0"/>
              </a:rPr>
              <a:pPr>
                <a:defRPr/>
              </a:pPr>
              <a:t>8</a:t>
            </a:fld>
            <a:endParaRPr lang="en-US" sz="1800" dirty="0">
              <a:latin typeface="Times New Roman" pitchFamily="18" charset="0"/>
              <a:cs typeface="Times New Roman" pitchFamily="18" charset="0"/>
            </a:endParaRPr>
          </a:p>
        </p:txBody>
      </p:sp>
      <p:sp>
        <p:nvSpPr>
          <p:cNvPr id="9" name="Rectangle 2"/>
          <p:cNvSpPr>
            <a:spLocks noGrp="1" noChangeArrowheads="1"/>
          </p:cNvSpPr>
          <p:nvPr>
            <p:ph type="title" idx="4294967295"/>
          </p:nvPr>
        </p:nvSpPr>
        <p:spPr>
          <a:xfrm>
            <a:off x="139700" y="438330"/>
            <a:ext cx="9004300" cy="820737"/>
          </a:xfrm>
        </p:spPr>
        <p:txBody>
          <a:bodyPr/>
          <a:lstStyle/>
          <a:p>
            <a:pPr marL="57150" algn="l" eaLnBrk="1" hangingPunct="1"/>
            <a:r>
              <a:rPr lang="en-US" sz="3800" dirty="0" smtClean="0">
                <a:latin typeface="Times New Roman"/>
                <a:cs typeface="Times New Roman"/>
              </a:rPr>
              <a:t>Share of OASI remaining varies by type of supplemental insurance.</a:t>
            </a:r>
          </a:p>
        </p:txBody>
      </p:sp>
      <p:sp>
        <p:nvSpPr>
          <p:cNvPr id="11" name="Text Box 38"/>
          <p:cNvSpPr txBox="1">
            <a:spLocks noChangeArrowheads="1"/>
          </p:cNvSpPr>
          <p:nvPr/>
        </p:nvSpPr>
        <p:spPr bwMode="auto">
          <a:xfrm>
            <a:off x="0" y="1695637"/>
            <a:ext cx="9144000" cy="584775"/>
          </a:xfrm>
          <a:prstGeom prst="rect">
            <a:avLst/>
          </a:prstGeom>
          <a:noFill/>
          <a:ln w="9525">
            <a:noFill/>
            <a:miter lim="800000"/>
            <a:headEnd/>
            <a:tailEnd/>
          </a:ln>
        </p:spPr>
        <p:txBody>
          <a:bodyPr>
            <a:spAutoFit/>
          </a:bodyPr>
          <a:lstStyle/>
          <a:p>
            <a:pPr algn="ctr" eaLnBrk="0" hangingPunct="0">
              <a:spcBef>
                <a:spcPts val="0"/>
              </a:spcBef>
            </a:pPr>
            <a:r>
              <a:rPr lang="en-US" sz="1600" dirty="0" smtClean="0">
                <a:latin typeface="Times New Roman" charset="0"/>
                <a:cs typeface="Times New Roman" charset="0"/>
              </a:rPr>
              <a:t>Average Share </a:t>
            </a:r>
            <a:r>
              <a:rPr lang="en-US" sz="1600" dirty="0">
                <a:latin typeface="Times New Roman" charset="0"/>
                <a:cs typeface="Times New Roman" charset="0"/>
              </a:rPr>
              <a:t>of Social Security Income Remaining after Medical Out-of-Pocket Spending in 2014, </a:t>
            </a:r>
            <a:endParaRPr lang="en-US" sz="1600" dirty="0" smtClean="0">
              <a:latin typeface="Times New Roman" charset="0"/>
              <a:cs typeface="Times New Roman" charset="0"/>
            </a:endParaRPr>
          </a:p>
          <a:p>
            <a:pPr algn="ctr" eaLnBrk="0" hangingPunct="0">
              <a:spcBef>
                <a:spcPts val="0"/>
              </a:spcBef>
            </a:pPr>
            <a:r>
              <a:rPr lang="en-US" sz="1600" dirty="0" smtClean="0">
                <a:latin typeface="Times New Roman" charset="0"/>
                <a:cs typeface="Times New Roman" charset="0"/>
              </a:rPr>
              <a:t>by </a:t>
            </a:r>
            <a:r>
              <a:rPr lang="en-US" sz="1600" dirty="0" smtClean="0">
                <a:latin typeface="Times New Roman" charset="0"/>
                <a:cs typeface="Times New Roman" charset="0"/>
              </a:rPr>
              <a:t>Supplemental Insurance Status</a:t>
            </a:r>
            <a:endParaRPr lang="en-US" sz="800" dirty="0">
              <a:latin typeface="ScalaOT-Regular" charset="0"/>
            </a:endParaRPr>
          </a:p>
        </p:txBody>
      </p:sp>
      <p:sp>
        <p:nvSpPr>
          <p:cNvPr id="12" name="Text Box 37"/>
          <p:cNvSpPr txBox="1">
            <a:spLocks noChangeArrowheads="1"/>
          </p:cNvSpPr>
          <p:nvPr/>
        </p:nvSpPr>
        <p:spPr bwMode="auto">
          <a:xfrm>
            <a:off x="1112437" y="5977111"/>
            <a:ext cx="7902919" cy="261610"/>
          </a:xfrm>
          <a:prstGeom prst="rect">
            <a:avLst/>
          </a:prstGeom>
          <a:noFill/>
          <a:ln w="9525">
            <a:noFill/>
            <a:miter lim="800000"/>
            <a:headEnd/>
            <a:tailEnd/>
          </a:ln>
        </p:spPr>
        <p:txBody>
          <a:bodyPr wrap="square">
            <a:spAutoFit/>
          </a:bodyPr>
          <a:lstStyle/>
          <a:p>
            <a:r>
              <a:rPr lang="en-US" sz="1100" i="1" dirty="0">
                <a:latin typeface="Times New Roman" charset="0"/>
                <a:cs typeface="Times New Roman" charset="0"/>
              </a:rPr>
              <a:t>Source</a:t>
            </a:r>
            <a:r>
              <a:rPr lang="en-US" sz="1100" dirty="0">
                <a:latin typeface="Times New Roman" charset="0"/>
                <a:cs typeface="Times New Roman" charset="0"/>
              </a:rPr>
              <a:t>: </a:t>
            </a:r>
            <a:r>
              <a:rPr lang="en-US" sz="1100" i="1" dirty="0" smtClean="0">
                <a:latin typeface="Times New Roman" charset="0"/>
                <a:cs typeface="Times New Roman" charset="0"/>
              </a:rPr>
              <a:t>Health and Retirement Study</a:t>
            </a:r>
            <a:r>
              <a:rPr lang="en-US" sz="1100" dirty="0" smtClean="0">
                <a:latin typeface="Times New Roman" charset="0"/>
                <a:cs typeface="Times New Roman" charset="0"/>
              </a:rPr>
              <a:t>, 2014.</a:t>
            </a:r>
            <a:endParaRPr lang="en-US" sz="1100" dirty="0">
              <a:latin typeface="Times New Roman" charset="0"/>
              <a:cs typeface="Times New Roman" charset="0"/>
            </a:endParaRPr>
          </a:p>
        </p:txBody>
      </p:sp>
      <p:sp>
        <p:nvSpPr>
          <p:cNvPr id="13" name="Rectangle 12"/>
          <p:cNvSpPr/>
          <p:nvPr/>
        </p:nvSpPr>
        <p:spPr bwMode="auto">
          <a:xfrm>
            <a:off x="0" y="6229910"/>
            <a:ext cx="9144001" cy="333745"/>
          </a:xfrm>
          <a:prstGeom prst="rect">
            <a:avLst/>
          </a:prstGeom>
          <a:solidFill>
            <a:srgbClr val="DAD3CB"/>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endParaRPr>
          </a:p>
        </p:txBody>
      </p:sp>
      <p:pic>
        <p:nvPicPr>
          <p:cNvPr id="14" name="Picture 13" descr="CRR logo.jpg"/>
          <p:cNvPicPr>
            <a:picLocks noChangeAspect="1"/>
          </p:cNvPicPr>
          <p:nvPr/>
        </p:nvPicPr>
        <p:blipFill>
          <a:blip r:embed="rId3"/>
          <a:stretch>
            <a:fillRect/>
          </a:stretch>
        </p:blipFill>
        <p:spPr>
          <a:xfrm>
            <a:off x="0" y="6071013"/>
            <a:ext cx="1112437" cy="678057"/>
          </a:xfrm>
          <a:prstGeom prst="rect">
            <a:avLst/>
          </a:prstGeom>
          <a:ln>
            <a:solidFill>
              <a:srgbClr val="DBD3CB"/>
            </a:solidFill>
          </a:ln>
        </p:spPr>
      </p:pic>
      <p:cxnSp>
        <p:nvCxnSpPr>
          <p:cNvPr id="15" name="Straight Connector 14"/>
          <p:cNvCxnSpPr/>
          <p:nvPr/>
        </p:nvCxnSpPr>
        <p:spPr bwMode="auto">
          <a:xfrm>
            <a:off x="0" y="27813"/>
            <a:ext cx="9144000" cy="0"/>
          </a:xfrm>
          <a:prstGeom prst="line">
            <a:avLst/>
          </a:prstGeom>
          <a:noFill/>
          <a:ln w="57150" cap="flat" cmpd="sng" algn="ctr">
            <a:solidFill>
              <a:srgbClr val="800000"/>
            </a:solidFill>
            <a:prstDash val="solid"/>
            <a:round/>
            <a:headEnd type="none" w="med" len="med"/>
            <a:tailEnd type="none" w="med" len="med"/>
          </a:ln>
          <a:effectLst/>
        </p:spPr>
      </p:cxnSp>
      <p:graphicFrame>
        <p:nvGraphicFramePr>
          <p:cNvPr id="16" name="Chart 15"/>
          <p:cNvGraphicFramePr>
            <a:graphicFrameLocks/>
          </p:cNvGraphicFramePr>
          <p:nvPr>
            <p:extLst>
              <p:ext uri="{D42A27DB-BD31-4B8C-83A1-F6EECF244321}">
                <p14:modId xmlns:p14="http://schemas.microsoft.com/office/powerpoint/2010/main" val="1830226282"/>
              </p:ext>
            </p:extLst>
          </p:nvPr>
        </p:nvGraphicFramePr>
        <p:xfrm>
          <a:off x="2258568" y="2306721"/>
          <a:ext cx="4626864" cy="35909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9815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1"/>
            </a:solidFill>
            <a:effectLst/>
            <a:latin typeface="Scala-Regular"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9242</TotalTime>
  <Words>3313</Words>
  <Application>Microsoft Office PowerPoint</Application>
  <PresentationFormat>On-screen Show (4:3)</PresentationFormat>
  <Paragraphs>247</Paragraphs>
  <Slides>18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ＭＳ Ｐゴシック</vt:lpstr>
      <vt:lpstr>Arial</vt:lpstr>
      <vt:lpstr>Courier New</vt:lpstr>
      <vt:lpstr>ScalaOT-Regular</vt:lpstr>
      <vt:lpstr>Scala-Regular</vt:lpstr>
      <vt:lpstr>Times New Roman</vt:lpstr>
      <vt:lpstr>Blank Presentation</vt:lpstr>
      <vt:lpstr>Microsoft Equation 3.0</vt:lpstr>
      <vt:lpstr>PowerPoint Presentation</vt:lpstr>
      <vt:lpstr>Are Social Security benefits adequate?</vt:lpstr>
      <vt:lpstr>Retirees covered by Medicare face high Out-of-Pocket (OOP) medical costs.</vt:lpstr>
      <vt:lpstr>This project examines how Social Security income net of OOP differs across retirees.</vt:lpstr>
      <vt:lpstr>Prior evidence</vt:lpstr>
      <vt:lpstr>Health and Retirement Study (HRS) 2002-2014 </vt:lpstr>
      <vt:lpstr>Average retiree spent $3,066 on OOP in 2014.</vt:lpstr>
      <vt:lpstr>Average retiree has 75% of Social Security income remaining after OOP.</vt:lpstr>
      <vt:lpstr>Share of OASI remaining varies by type of supplemental insurance.</vt:lpstr>
      <vt:lpstr>Post-OOP benefit ratio does not vary much by age.</vt:lpstr>
      <vt:lpstr>Middle income households pay more for supplemental coverage to cover OOP costs. </vt:lpstr>
      <vt:lpstr>Modest differences by health status.</vt:lpstr>
      <vt:lpstr>Evidence on the 2014 Post-OOP benefit ratio</vt:lpstr>
      <vt:lpstr>Medical spending by retirees declined from 2002-2014 throughout the distribution.</vt:lpstr>
      <vt:lpstr>Mean post-OOP benefit ratio increased 7.3 percentage points between 2004 and 2014.</vt:lpstr>
      <vt:lpstr>Largest gains for groups that benefit the most from supplemental drug coverage.</vt:lpstr>
      <vt:lpstr>Largest gains for those with chronic conditions.</vt:lpstr>
      <vt:lpstr>Conclusion</vt:lpstr>
    </vt:vector>
  </TitlesOfParts>
  <Company>Kara</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of 401(k) Plans</dc:title>
  <dc:creator>Kara</dc:creator>
  <cp:lastModifiedBy>Amy Grzybowski</cp:lastModifiedBy>
  <cp:revision>811</cp:revision>
  <cp:lastPrinted>2013-03-11T15:19:14Z</cp:lastPrinted>
  <dcterms:created xsi:type="dcterms:W3CDTF">2011-08-02T20:08:12Z</dcterms:created>
  <dcterms:modified xsi:type="dcterms:W3CDTF">2017-07-28T20:47:52Z</dcterms:modified>
</cp:coreProperties>
</file>