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3" r:id="rId3"/>
    <p:sldMasterId id="2147483666" r:id="rId4"/>
    <p:sldMasterId id="2147483680" r:id="rId5"/>
  </p:sldMasterIdLst>
  <p:notesMasterIdLst>
    <p:notesMasterId r:id="rId17"/>
  </p:notesMasterIdLst>
  <p:handoutMasterIdLst>
    <p:handoutMasterId r:id="rId18"/>
  </p:handoutMasterIdLst>
  <p:sldIdLst>
    <p:sldId id="312" r:id="rId6"/>
    <p:sldId id="315" r:id="rId7"/>
    <p:sldId id="290" r:id="rId8"/>
    <p:sldId id="304" r:id="rId9"/>
    <p:sldId id="316" r:id="rId10"/>
    <p:sldId id="306" r:id="rId11"/>
    <p:sldId id="309" r:id="rId12"/>
    <p:sldId id="297" r:id="rId13"/>
    <p:sldId id="295" r:id="rId14"/>
    <p:sldId id="318" r:id="rId15"/>
    <p:sldId id="31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538926011368434E-2"/>
          <c:y val="5.1976210083930441E-2"/>
          <c:w val="0.96690484752776606"/>
          <c:h val="0.86369477641362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DE-4403-A1A4-54A6A5871D92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DE-4403-A1A4-54A6A5871D92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DE-4403-A1A4-54A6A5871D92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4DE-4403-A1A4-54A6A5871D92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4DE-4403-A1A4-54A6A5871D92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4DE-4403-A1A4-54A6A5871D92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4DE-4403-A1A4-54A6A5871D92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4DE-4403-A1A4-54A6A5871D92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4DE-4403-A1A4-54A6A5871D92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4DE-4403-A1A4-54A6A5871D92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4DE-4403-A1A4-54A6A5871D92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A58B-4F3A-9100-595A670FAD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Sheet1!$A$2:$A$19</c:f>
              <c:numCache>
                <c:formatCode>General</c:formatCode>
                <c:ptCount val="1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</c:numCache>
            </c:numRef>
          </c:cat>
          <c:val>
            <c:numRef>
              <c:f>Sheet1!$B$2:$B$19</c:f>
              <c:numCache>
                <c:formatCode>"$"#,##0</c:formatCode>
                <c:ptCount val="18"/>
                <c:pt idx="0">
                  <c:v>446</c:v>
                </c:pt>
                <c:pt idx="1">
                  <c:v>480</c:v>
                </c:pt>
                <c:pt idx="2">
                  <c:v>466</c:v>
                </c:pt>
                <c:pt idx="3">
                  <c:v>492</c:v>
                </c:pt>
                <c:pt idx="4">
                  <c:v>505.303</c:v>
                </c:pt>
                <c:pt idx="5">
                  <c:v>539.87300000000005</c:v>
                </c:pt>
                <c:pt idx="6">
                  <c:v>588.36099999999999</c:v>
                </c:pt>
                <c:pt idx="7">
                  <c:v>589.76800000000003</c:v>
                </c:pt>
                <c:pt idx="8">
                  <c:v>584.36099999999999</c:v>
                </c:pt>
                <c:pt idx="9">
                  <c:v>647.85900000000004</c:v>
                </c:pt>
                <c:pt idx="10">
                  <c:v>698.28700000000003</c:v>
                </c:pt>
                <c:pt idx="11">
                  <c:v>753.55</c:v>
                </c:pt>
                <c:pt idx="12">
                  <c:v>847.18299999999999</c:v>
                </c:pt>
                <c:pt idx="13">
                  <c:v>871.76099999999997</c:v>
                </c:pt>
                <c:pt idx="14">
                  <c:v>894.86500000000001</c:v>
                </c:pt>
                <c:pt idx="15">
                  <c:v>995.54100000000005</c:v>
                </c:pt>
                <c:pt idx="16">
                  <c:v>1078.5150000000001</c:v>
                </c:pt>
                <c:pt idx="17">
                  <c:v>1158.7329999999999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74DE-4403-A1A4-54A6A5871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44783424"/>
        <c:axId val="144783984"/>
      </c:barChart>
      <c:catAx>
        <c:axId val="14478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4783984"/>
        <c:crosses val="autoZero"/>
        <c:auto val="1"/>
        <c:lblAlgn val="ctr"/>
        <c:lblOffset val="0"/>
        <c:noMultiLvlLbl val="0"/>
      </c:catAx>
      <c:valAx>
        <c:axId val="144783984"/>
        <c:scaling>
          <c:orientation val="minMax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144783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758713631372119E-2"/>
          <c:y val="4.8182552476052971E-2"/>
          <c:w val="0.9664825727372558"/>
          <c:h val="0.83855389517054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Spending per enrollee (full duals only)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Ages 65-74</c:v>
                </c:pt>
                <c:pt idx="1">
                  <c:v>Ages 75-84</c:v>
                </c:pt>
                <c:pt idx="2">
                  <c:v>Ages 85+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11949.437872453429</c:v>
                </c:pt>
                <c:pt idx="1">
                  <c:v>17618.695615969984</c:v>
                </c:pt>
                <c:pt idx="2">
                  <c:v>28680.79913694748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CA-4F13-B01F-0B4A0BD21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-27"/>
        <c:axId val="144786224"/>
        <c:axId val="144786784"/>
      </c:barChart>
      <c:catAx>
        <c:axId val="14478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86784"/>
        <c:crosses val="autoZero"/>
        <c:auto val="1"/>
        <c:lblAlgn val="ctr"/>
        <c:lblOffset val="0"/>
        <c:noMultiLvlLbl val="0"/>
      </c:catAx>
      <c:valAx>
        <c:axId val="144786784"/>
        <c:scaling>
          <c:orientation val="minMax"/>
          <c:max val="30000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14478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758713631372119E-2"/>
          <c:y val="1.0806813778337686E-2"/>
          <c:w val="0.9664825727372558"/>
          <c:h val="0.87668811296370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Spending per enrollee (full duals only)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Ages 66-74*</c:v>
                </c:pt>
                <c:pt idx="1">
                  <c:v>Ages 75-84</c:v>
                </c:pt>
                <c:pt idx="2">
                  <c:v>Ages 85+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7333</c:v>
                </c:pt>
                <c:pt idx="1">
                  <c:v>11339</c:v>
                </c:pt>
                <c:pt idx="2">
                  <c:v>14152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6B-4353-8B20-B9D383F624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-27"/>
        <c:axId val="144789024"/>
        <c:axId val="146418432"/>
      </c:barChart>
      <c:catAx>
        <c:axId val="14478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418432"/>
        <c:crosses val="autoZero"/>
        <c:auto val="1"/>
        <c:lblAlgn val="ctr"/>
        <c:lblOffset val="0"/>
        <c:noMultiLvlLbl val="0"/>
      </c:catAx>
      <c:valAx>
        <c:axId val="146418432"/>
        <c:scaling>
          <c:orientation val="minMax"/>
          <c:max val="30000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14478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04358761051697E-2"/>
          <c:y val="0.181389540952554"/>
          <c:w val="0.53477637408346101"/>
          <c:h val="0.726724411896530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Medicare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A29-419D-BD9C-9EB365AD572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A29-419D-BD9C-9EB365AD572D}"/>
              </c:ext>
            </c:extLst>
          </c:dPt>
          <c:dPt>
            <c:idx val="2"/>
            <c:bubble3D val="0"/>
            <c:explosion val="12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29-419D-BD9C-9EB365AD572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A29-419D-BD9C-9EB365AD572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A29-419D-BD9C-9EB365AD572D}"/>
              </c:ext>
            </c:extLst>
          </c:dPt>
          <c:dLbls>
            <c:dLbl>
              <c:idx val="0"/>
              <c:layout>
                <c:manualLayout>
                  <c:x val="0.180651336988948"/>
                  <c:y val="0.10559322681752201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ct val="90000"/>
                      </a:lnSpc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dirty="0"/>
                      <a:t>Housing
 $</a:t>
                    </a:r>
                    <a:r>
                      <a:rPr lang="en-US" dirty="0" smtClean="0"/>
                      <a:t>12,468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A29-419D-BD9C-9EB365AD572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6734817852928"/>
                  <c:y val="0.22676111348193301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ct val="90000"/>
                      </a:lnSpc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dirty="0"/>
                      <a:t> $</a:t>
                    </a:r>
                    <a:r>
                      <a:rPr lang="en-US" dirty="0" smtClean="0"/>
                      <a:t>5,277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A29-419D-BD9C-9EB365AD572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68486912108959"/>
                  <c:y val="6.0331306999192098E-2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ct val="90000"/>
                      </a:lnSpc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dirty="0"/>
                      <a:t>Health Care
 </a:t>
                    </a:r>
                    <a:r>
                      <a:rPr lang="en-US" dirty="0" smtClean="0"/>
                      <a:t>$5,342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A29-419D-BD9C-9EB365AD572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4107188214376401"/>
                  <c:y val="-0.137299327268557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Food
 $</a:t>
                    </a:r>
                    <a:r>
                      <a:rPr lang="en-US" dirty="0" smtClean="0"/>
                      <a:t>5,400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A29-419D-BD9C-9EB365AD572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626838390931794E-2"/>
                  <c:y val="-0.17229970950233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
 $</a:t>
                    </a:r>
                    <a:r>
                      <a:rPr lang="en-US" dirty="0" smtClean="0"/>
                      <a:t>7,593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21%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A29-419D-BD9C-9EB365AD572D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lnSpc>
                    <a:spcPct val="90000"/>
                  </a:lnSpc>
                  <a:defRPr sz="1400" b="1"/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Housing</c:v>
                </c:pt>
                <c:pt idx="1">
                  <c:v>Transportation</c:v>
                </c:pt>
                <c:pt idx="2">
                  <c:v>Health Care</c:v>
                </c:pt>
                <c:pt idx="3">
                  <c:v>Food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formatCode>_("$"* #,##0_);_("$"* \(#,##0\);_("$"* "-"??_);_(@_)</c:formatCode>
                <c:ptCount val="5"/>
                <c:pt idx="0">
                  <c:v>12468</c:v>
                </c:pt>
                <c:pt idx="1">
                  <c:v>5277</c:v>
                </c:pt>
                <c:pt idx="2">
                  <c:v>5342</c:v>
                </c:pt>
                <c:pt idx="3">
                  <c:v>5400</c:v>
                </c:pt>
                <c:pt idx="4">
                  <c:v>7593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A29-419D-BD9C-9EB365AD572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235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483146067417"/>
          <c:y val="0.174147217235188"/>
          <c:w val="0.65917602996254698"/>
          <c:h val="0.6319569120287299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Non-Medicare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4C2-48FE-8B40-9146FC25940B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4C2-48FE-8B40-9146FC25940B}"/>
              </c:ext>
            </c:extLst>
          </c:dPt>
          <c:dPt>
            <c:idx val="2"/>
            <c:bubble3D val="0"/>
            <c:explosion val="20"/>
            <c:spPr>
              <a:solidFill>
                <a:schemeClr val="tx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C2-48FE-8B40-9146FC25940B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4C2-48FE-8B40-9146FC25940B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4C2-48FE-8B40-9146FC25940B}"/>
              </c:ext>
            </c:extLst>
          </c:dPt>
          <c:dLbls>
            <c:dLbl>
              <c:idx val="0"/>
              <c:layout>
                <c:manualLayout>
                  <c:x val="0.20275476001932399"/>
                  <c:y val="8.299193486736479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Housing
 $17,855 
</a:t>
                    </a:r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4C2-48FE-8B40-9146FC25940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244388331913901"/>
                  <c:y val="0.1826255637948170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r>
                      <a:rPr lang="en-US" dirty="0"/>
                      <a:t>9,479 
</a:t>
                    </a:r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4C2-48FE-8B40-9146FC25940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9221911777156798E-2"/>
                  <c:y val="5.301658894579930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$3,511 
</a:t>
                    </a:r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4C2-48FE-8B40-9146FC25940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5592304282647801"/>
                  <c:y val="-3.5443773411818702E-2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ct val="90000"/>
                      </a:lnSpc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dirty="0"/>
                      <a:t>Food
 $8,070 
</a:t>
                    </a:r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4C2-48FE-8B40-9146FC25940B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711843894276E-2"/>
                  <c:y val="-0.18076198302881999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ct val="90000"/>
                      </a:lnSpc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dirty="0"/>
                      <a:t>Other
 $15,316 
</a:t>
                    </a:r>
                    <a:r>
                      <a:rPr lang="en-US" dirty="0" smtClean="0"/>
                      <a:t>28%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4C2-48FE-8B40-9146FC25940B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lnSpc>
                    <a:spcPct val="90000"/>
                  </a:lnSpc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Housing</c:v>
                </c:pt>
                <c:pt idx="1">
                  <c:v>Transportation</c:v>
                </c:pt>
                <c:pt idx="2">
                  <c:v>Health Care</c:v>
                </c:pt>
                <c:pt idx="3">
                  <c:v>Food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formatCode>_("$"* #,##0_);_("$"* \(#,##0\);_("$"* "-"??_);_(@_)</c:formatCode>
                <c:ptCount val="5"/>
                <c:pt idx="0">
                  <c:v>17855</c:v>
                </c:pt>
                <c:pt idx="1">
                  <c:v>9479</c:v>
                </c:pt>
                <c:pt idx="2">
                  <c:v>3511</c:v>
                </c:pt>
                <c:pt idx="3">
                  <c:v>8070</c:v>
                </c:pt>
                <c:pt idx="4">
                  <c:v>15316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4C2-48FE-8B40-9146FC25940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235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22635098694859E-2"/>
          <c:y val="0.14117094234188471"/>
          <c:w val="0.89480795850861106"/>
          <c:h val="0.77138705444077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05C2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CCB-4230-9D81-39C5788139F8}"/>
              </c:ext>
            </c:extLst>
          </c:dPt>
          <c:cat>
            <c:strRef>
              <c:f>Sheet1!$A$2:$A$7</c:f>
              <c:strCache>
                <c:ptCount val="6"/>
                <c:pt idx="0">
                  <c:v>Average Total</c:v>
                </c:pt>
                <c:pt idx="1">
                  <c:v>65-74</c:v>
                </c:pt>
                <c:pt idx="2">
                  <c:v>75-84</c:v>
                </c:pt>
                <c:pt idx="3">
                  <c:v>85+</c:v>
                </c:pt>
                <c:pt idx="4">
                  <c:v>Men</c:v>
                </c:pt>
                <c:pt idx="5">
                  <c:v>Women</c:v>
                </c:pt>
              </c:strCache>
            </c:strRef>
          </c:cat>
          <c:val>
            <c:numRef>
              <c:f>Sheet1!$B$2:$B$7</c:f>
              <c:numCache>
                <c:formatCode>"$"#,##0_);[Red]\("$"#,##0\)</c:formatCode>
                <c:ptCount val="6"/>
                <c:pt idx="0">
                  <c:v>5817</c:v>
                </c:pt>
                <c:pt idx="1">
                  <c:v>4936</c:v>
                </c:pt>
                <c:pt idx="2">
                  <c:v>6244</c:v>
                </c:pt>
                <c:pt idx="3">
                  <c:v>11223</c:v>
                </c:pt>
                <c:pt idx="4">
                  <c:v>5295</c:v>
                </c:pt>
                <c:pt idx="5">
                  <c:v>6279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6E-4539-B400-B7DBF82C8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6424032"/>
        <c:axId val="146424592"/>
      </c:barChart>
      <c:catAx>
        <c:axId val="1464240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424592"/>
        <c:crosses val="autoZero"/>
        <c:auto val="1"/>
        <c:lblAlgn val="ctr"/>
        <c:lblOffset val="0"/>
        <c:noMultiLvlLbl val="0"/>
      </c:catAx>
      <c:valAx>
        <c:axId val="146424592"/>
        <c:scaling>
          <c:orientation val="minMax"/>
          <c:max val="12000"/>
        </c:scaling>
        <c:delete val="0"/>
        <c:axPos val="l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42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0.68642</cdr:x>
      <cdr:y>0.08643</cdr:y>
    </cdr:from>
    <cdr:to>
      <cdr:x>0.68642</cdr:x>
      <cdr:y>0.9747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109262" y="408315"/>
          <a:ext cx="0" cy="4196543"/>
        </a:xfrm>
        <a:prstGeom xmlns:a="http://schemas.openxmlformats.org/drawingml/2006/main" prst="line">
          <a:avLst/>
        </a:prstGeom>
        <a:ln xmlns:a="http://schemas.openxmlformats.org/drawingml/2006/main" w="25400" cap="rnd" cmpd="sng">
          <a:solidFill>
            <a:schemeClr val="tx1">
              <a:lumMod val="65000"/>
              <a:lumOff val="35000"/>
            </a:schemeClr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10C9C-9BB8-4A1B-B62D-95AE0F08E731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E67BD-1C47-42FD-9155-FEFCABD74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99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76084-7007-4F9A-9BF5-85CA96B02E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16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8943F-7AB9-452A-A47C-98F46C4840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18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2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76084-7007-4F9A-9BF5-85CA96B02E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7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60B09ED-D94E-40C7-B194-15D83AFD193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1014413" y="155575"/>
            <a:ext cx="5203825" cy="3903663"/>
          </a:xfrm>
        </p:spPr>
      </p:sp>
    </p:spTree>
    <p:extLst>
      <p:ext uri="{BB962C8B-B14F-4D97-AF65-F5344CB8AC3E}">
        <p14:creationId xmlns:p14="http://schemas.microsoft.com/office/powerpoint/2010/main" val="624929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14550" y="619125"/>
            <a:ext cx="4051300" cy="30384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16619" y="3873500"/>
            <a:ext cx="5732949" cy="51904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400" dirty="0">
              <a:cs typeface="Calibri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75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33D8FE-F8A5-4E96-AFAD-20E677B4F2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9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8100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0465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5862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3807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1369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8100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8100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7147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1"/>
            <a:ext cx="6400800" cy="17525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5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2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</p:spPr>
        <p:txBody>
          <a:bodyPr/>
          <a:lstStyle/>
          <a:p>
            <a:fld id="{493891E8-7EC6-D547-8F80-57AD957F2F9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1"/>
            <a:ext cx="2133600" cy="365126"/>
          </a:xfrm>
          <a:prstGeom prst="rect">
            <a:avLst/>
          </a:prstGeom>
        </p:spPr>
        <p:txBody>
          <a:bodyPr/>
          <a:lstStyle/>
          <a:p>
            <a:fld id="{133C2115-E23A-AE47-8374-2210165B5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15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rIns="0"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1440" y="91440"/>
            <a:ext cx="8961120" cy="3108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baseline="0"/>
            </a:lvl1pPr>
            <a:lvl2pPr marL="457200" indent="0">
              <a:buNone/>
              <a:defRPr sz="1400" b="1"/>
            </a:lvl2pPr>
            <a:lvl3pPr marL="914400" indent="0">
              <a:buNone/>
              <a:defRPr sz="1400" b="1"/>
            </a:lvl3pPr>
            <a:lvl4pPr marL="1371600" indent="0">
              <a:buNone/>
              <a:defRPr sz="1400" b="1"/>
            </a:lvl4pPr>
            <a:lvl5pPr marL="1828800" indent="0">
              <a:buNone/>
              <a:defRPr sz="1400" b="1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007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8100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 userDrawn="1"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  <p:sldLayoutId id="2147483678" r:id="rId5"/>
    <p:sldLayoutId id="214748367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3920" y="6217920"/>
            <a:ext cx="548640" cy="5514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57511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hyperlink" Target="http://www.kff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15" y="1818889"/>
            <a:ext cx="8547133" cy="1000511"/>
          </a:xfrm>
        </p:spPr>
        <p:txBody>
          <a:bodyPr/>
          <a:lstStyle/>
          <a:p>
            <a:r>
              <a:rPr lang="en-US" dirty="0"/>
              <a:t>Health Costs and Retirement Security for Older Americans: A </a:t>
            </a:r>
            <a:r>
              <a:rPr lang="en-US" dirty="0" smtClean="0"/>
              <a:t>Balancing </a:t>
            </a:r>
            <a:r>
              <a:rPr lang="en-US" dirty="0"/>
              <a:t>Act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4469" y="3148146"/>
            <a:ext cx="8013731" cy="2795454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/>
              <a:t>August 3, 2017</a:t>
            </a:r>
            <a:endParaRPr lang="en-US" sz="2000" b="1" dirty="0"/>
          </a:p>
          <a:p>
            <a:r>
              <a:rPr lang="en-US" sz="2000" b="1" dirty="0"/>
              <a:t>How Do Retiree Health Costs Affect People and Programs?</a:t>
            </a:r>
          </a:p>
          <a:p>
            <a:r>
              <a:rPr lang="en-US" sz="2000" b="1" dirty="0"/>
              <a:t>Annual Meeting of the Retirement Research Consortium</a:t>
            </a:r>
            <a:endParaRPr lang="en-US" dirty="0"/>
          </a:p>
          <a:p>
            <a:pPr>
              <a:spcBef>
                <a:spcPts val="0"/>
              </a:spcBef>
              <a:defRPr/>
            </a:pPr>
            <a:endParaRPr lang="en-US" sz="1400" b="1" dirty="0"/>
          </a:p>
          <a:p>
            <a:pPr>
              <a:spcBef>
                <a:spcPts val="0"/>
              </a:spcBef>
              <a:defRPr/>
            </a:pPr>
            <a:endParaRPr lang="en-US" sz="1800" b="1" dirty="0"/>
          </a:p>
          <a:p>
            <a:pPr>
              <a:defRPr/>
            </a:pPr>
            <a:r>
              <a:rPr lang="en-US" sz="1800" b="1" dirty="0"/>
              <a:t>Tricia Neuman, </a:t>
            </a:r>
            <a:r>
              <a:rPr lang="en-US" sz="1800" b="1" dirty="0" smtClean="0"/>
              <a:t>Sc.D</a:t>
            </a:r>
            <a:r>
              <a:rPr lang="en-US" sz="1800" b="1" dirty="0"/>
              <a:t>.</a:t>
            </a:r>
          </a:p>
          <a:p>
            <a:pPr>
              <a:defRPr/>
            </a:pPr>
            <a:r>
              <a:rPr lang="en-US" sz="1800" dirty="0"/>
              <a:t>Director, Program on Medicare </a:t>
            </a:r>
            <a:r>
              <a:rPr lang="en-US" sz="1800" dirty="0" smtClean="0"/>
              <a:t>Policy, Kaiser </a:t>
            </a:r>
            <a:r>
              <a:rPr lang="en-US" sz="1800" dirty="0"/>
              <a:t>Family </a:t>
            </a:r>
            <a:r>
              <a:rPr lang="en-US" sz="1800" dirty="0" smtClean="0"/>
              <a:t>Foundation</a:t>
            </a:r>
          </a:p>
          <a:p>
            <a:pPr>
              <a:defRPr/>
            </a:pPr>
            <a:r>
              <a:rPr lang="en-US" sz="1800" dirty="0" smtClean="0"/>
              <a:t>TNeuman@kff.org | @</a:t>
            </a:r>
            <a:r>
              <a:rPr lang="en-US" sz="1800" dirty="0" err="1" smtClean="0"/>
              <a:t>tricia_neuman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79747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1379220"/>
            <a:ext cx="8458200" cy="4754880"/>
          </a:xfrm>
        </p:spPr>
        <p:txBody>
          <a:bodyPr/>
          <a:lstStyle/>
          <a:p>
            <a:r>
              <a:rPr lang="en-US" sz="2400" dirty="0" smtClean="0"/>
              <a:t>Key take away: the average retiree loses a substantial share of his or her Social Security income to health expenses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With health costs projected to rise more rapidly than Social Security income, these trends are likely to continue and worsen over time, even in the absence of policy changes </a:t>
            </a:r>
          </a:p>
          <a:p>
            <a:endParaRPr lang="en-US" sz="2400" dirty="0"/>
          </a:p>
          <a:p>
            <a:r>
              <a:rPr lang="en-US" sz="2400" dirty="0" smtClean="0"/>
              <a:t>In some ways, this analysis overstates the financial burden because by focusing on Social Security income, not total income</a:t>
            </a:r>
          </a:p>
          <a:p>
            <a:endParaRPr lang="en-US" sz="2400" dirty="0"/>
          </a:p>
          <a:p>
            <a:r>
              <a:rPr lang="en-US" sz="2400" dirty="0" smtClean="0"/>
              <a:t>But at the same time, it greatly understates the financial burden by excluding out-of-pocket costs for long-term care.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24744"/>
          </a:xfrm>
          <a:prstGeom prst="rect">
            <a:avLst/>
          </a:prstGeom>
          <a:solidFill>
            <a:srgbClr val="13355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endParaRPr sz="2400" kern="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" y="180681"/>
            <a:ext cx="874776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analysis makes an important contribution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Exhibit 9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56388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For more information,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visit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69200"/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kff.org/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69200"/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medicare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69200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</p:txBody>
      </p:sp>
      <p:pic>
        <p:nvPicPr>
          <p:cNvPr id="6" name="Picture 5" descr="\\dc-filer\shared\MEDICARE\Presentations\KFF logo BL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08" y="1380880"/>
            <a:ext cx="3624692" cy="3633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 bwMode="auto">
          <a:xfrm>
            <a:off x="91440" y="365760"/>
            <a:ext cx="9052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Medicare Resources on KFF.org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759318"/>
              </p:ext>
            </p:extLst>
          </p:nvPr>
        </p:nvGraphicFramePr>
        <p:xfrm>
          <a:off x="4148601" y="1358265"/>
          <a:ext cx="4860925" cy="382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2333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The Facts on Medicare Spending and Financing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How Much Is Enough? Out-of-Pocket Spending Among Medicare Beneficiaries: A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Chartbook</a:t>
                      </a:r>
                      <a:endParaRPr lang="en-US" sz="1800" b="0" baseline="0" dirty="0" smtClean="0">
                        <a:solidFill>
                          <a:schemeClr val="tx1"/>
                        </a:solidFill>
                        <a:latin typeface="+mj-lt"/>
                        <a:cs typeface="Calibri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It Pays to Shop: Variation in Out-of-Pocket Costs for Medicare Part D Enrollees in 2016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Medicare Spending at the End of Life: A Snapshot of Beneficiaries Who Died in 2014 and the Cost of Their Care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 pitchFamily="34" charset="0"/>
                        </a:rPr>
                        <a:t>The Rising Cost of Living Longer: Analysis of Medicare Spending by Age for Beneficiaries in Traditional Medicare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28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13355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endParaRPr sz="2400" kern="0" dirty="0" smtClean="0">
              <a:solidFill>
                <a:schemeClr val="bg1"/>
              </a:solidFill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91440" y="323654"/>
            <a:ext cx="8961120" cy="59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kern="0" dirty="0" smtClean="0">
                <a:solidFill>
                  <a:schemeClr val="bg1"/>
                </a:solidFill>
                <a:latin typeface="+mj-lt"/>
              </a:rPr>
              <a:t> Affordability:  A Balancing Act</a:t>
            </a:r>
            <a:endParaRPr lang="en-US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Exhibit 1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4000500" y="4693786"/>
            <a:ext cx="1143000" cy="1056382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914400" y="4646893"/>
            <a:ext cx="7315200" cy="0"/>
          </a:xfrm>
          <a:prstGeom prst="line">
            <a:avLst/>
          </a:prstGeom>
          <a:ln w="111125" cap="rnd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0489" y="1508020"/>
            <a:ext cx="3801208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  <a:latin typeface="Calibri" pitchFamily="34" charset="0"/>
                <a:cs typeface="Meta Offc Pro"/>
              </a:rPr>
              <a:t>Federal and State </a:t>
            </a:r>
          </a:p>
          <a:p>
            <a:pPr algn="ctr"/>
            <a:r>
              <a:rPr lang="en-US" sz="3000" b="1" dirty="0" smtClean="0">
                <a:solidFill>
                  <a:srgbClr val="FFFF00"/>
                </a:solidFill>
                <a:latin typeface="Calibri" pitchFamily="34" charset="0"/>
                <a:cs typeface="Meta Offc Pro"/>
              </a:rPr>
              <a:t>Budgets: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Meta Offc Pro"/>
              </a:rPr>
              <a:t>Medicare and Medicaid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45223" y="1482193"/>
            <a:ext cx="2973759" cy="144655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Meta Offc Pro"/>
              </a:rPr>
              <a:t>Retirees: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Meta Offc Pro"/>
              </a:rPr>
              <a:t>Out-of-pocket spending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999501" y="3235152"/>
            <a:ext cx="705155" cy="1289284"/>
            <a:chOff x="8526090" y="2317548"/>
            <a:chExt cx="703634" cy="1389120"/>
          </a:xfrm>
        </p:grpSpPr>
        <p:pic>
          <p:nvPicPr>
            <p:cNvPr id="15" name="Picture 14" descr="1251796078385269838Man-and-woman-icon_svg_med.png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70538" r="-3078"/>
            <a:stretch/>
          </p:blipFill>
          <p:spPr>
            <a:xfrm>
              <a:off x="8824536" y="2317548"/>
              <a:ext cx="405188" cy="1389120"/>
            </a:xfrm>
            <a:prstGeom prst="rect">
              <a:avLst/>
            </a:prstGeom>
            <a:noFill/>
            <a:effectLst/>
          </p:spPr>
        </p:pic>
        <p:pic>
          <p:nvPicPr>
            <p:cNvPr id="16" name="Picture 15" descr="1251796078385269838Man-and-woman-icon_svg_med.png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70538" r="-3078"/>
            <a:stretch/>
          </p:blipFill>
          <p:spPr>
            <a:xfrm flipH="1">
              <a:off x="8526090" y="2317548"/>
              <a:ext cx="405188" cy="1389120"/>
            </a:xfrm>
            <a:prstGeom prst="rect">
              <a:avLst/>
            </a:prstGeom>
            <a:noFill/>
            <a:effectLst/>
          </p:spPr>
        </p:pic>
      </p:grpSp>
      <p:grpSp>
        <p:nvGrpSpPr>
          <p:cNvPr id="17" name="Group 16"/>
          <p:cNvGrpSpPr/>
          <p:nvPr/>
        </p:nvGrpSpPr>
        <p:grpSpPr>
          <a:xfrm>
            <a:off x="6482834" y="3112695"/>
            <a:ext cx="706367" cy="1289284"/>
            <a:chOff x="2026910" y="2315212"/>
            <a:chExt cx="668663" cy="1389120"/>
          </a:xfrm>
        </p:grpSpPr>
        <p:pic>
          <p:nvPicPr>
            <p:cNvPr id="18" name="Picture 17" descr="1251796078385269838Man-and-woman-icon_svg_med.png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r="68229"/>
            <a:stretch/>
          </p:blipFill>
          <p:spPr>
            <a:xfrm>
              <a:off x="2026910" y="2315212"/>
              <a:ext cx="395616" cy="1389120"/>
            </a:xfrm>
            <a:prstGeom prst="rect">
              <a:avLst/>
            </a:prstGeom>
            <a:noFill/>
            <a:effectLst/>
          </p:spPr>
        </p:pic>
        <p:pic>
          <p:nvPicPr>
            <p:cNvPr id="19" name="Picture 18" descr="1251796078385269838Man-and-woman-icon_svg_med.png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2" r="69401"/>
            <a:stretch/>
          </p:blipFill>
          <p:spPr>
            <a:xfrm flipH="1">
              <a:off x="2314575" y="2315212"/>
              <a:ext cx="380998" cy="1389120"/>
            </a:xfrm>
            <a:prstGeom prst="rect">
              <a:avLst/>
            </a:prstGeom>
            <a:noFill/>
            <a:effectLst/>
          </p:spPr>
        </p:pic>
      </p:grpSp>
      <p:grpSp>
        <p:nvGrpSpPr>
          <p:cNvPr id="23" name="Group 22"/>
          <p:cNvGrpSpPr/>
          <p:nvPr/>
        </p:nvGrpSpPr>
        <p:grpSpPr>
          <a:xfrm>
            <a:off x="7446601" y="3057476"/>
            <a:ext cx="670111" cy="1289284"/>
            <a:chOff x="2026910" y="2315212"/>
            <a:chExt cx="668663" cy="1389120"/>
          </a:xfrm>
        </p:grpSpPr>
        <p:pic>
          <p:nvPicPr>
            <p:cNvPr id="24" name="Picture 23" descr="1251796078385269838Man-and-woman-icon_svg_med.png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r="68229"/>
            <a:stretch/>
          </p:blipFill>
          <p:spPr>
            <a:xfrm>
              <a:off x="2026910" y="2315212"/>
              <a:ext cx="395616" cy="1389120"/>
            </a:xfrm>
            <a:prstGeom prst="rect">
              <a:avLst/>
            </a:prstGeom>
            <a:noFill/>
            <a:effectLst/>
          </p:spPr>
        </p:pic>
        <p:pic>
          <p:nvPicPr>
            <p:cNvPr id="25" name="Picture 24" descr="1251796078385269838Man-and-woman-icon_svg_med.png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2" r="69401"/>
            <a:stretch/>
          </p:blipFill>
          <p:spPr>
            <a:xfrm flipH="1">
              <a:off x="2314575" y="2315212"/>
              <a:ext cx="380998" cy="1389120"/>
            </a:xfrm>
            <a:prstGeom prst="rect">
              <a:avLst/>
            </a:prstGeom>
            <a:noFill/>
            <a:effectLst/>
          </p:spPr>
        </p:pic>
      </p:grpSp>
      <p:pic>
        <p:nvPicPr>
          <p:cNvPr id="26" name="Picture 3" descr="C:\Users\juliettec\AppData\Local\Microsoft\Windows\Temporary Internet Files\Content.IE5\USU33MJ4\clipart0275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11697"/>
            <a:ext cx="1676400" cy="65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juliettec\AppData\Local\Microsoft\Windows\Temporary Internet Files\Content.IE5\USU33MJ4\clipart0275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37353"/>
            <a:ext cx="1676400" cy="65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juliettec\AppData\Local\Microsoft\Windows\Temporary Internet Files\Content.IE5\USU33MJ4\clipart0275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63010"/>
            <a:ext cx="1676400" cy="65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juliettec\AppData\Local\Microsoft\Windows\Temporary Internet Files\Content.IE5\USU33MJ4\clipart0275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20253"/>
            <a:ext cx="1676400" cy="65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864576" y="4561900"/>
            <a:ext cx="0" cy="182880"/>
          </a:xfrm>
          <a:prstGeom prst="line">
            <a:avLst/>
          </a:prstGeom>
          <a:ln w="76200" cap="rnd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58908" y="4559107"/>
            <a:ext cx="0" cy="182880"/>
          </a:xfrm>
          <a:prstGeom prst="line">
            <a:avLst/>
          </a:prstGeom>
          <a:ln w="76200" cap="rnd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03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943546" y="1295400"/>
            <a:ext cx="0" cy="4663440"/>
          </a:xfrm>
          <a:prstGeom prst="line">
            <a:avLst/>
          </a:prstGeom>
          <a:ln w="12700" cap="rnd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590961"/>
              </p:ext>
            </p:extLst>
          </p:nvPr>
        </p:nvGraphicFramePr>
        <p:xfrm>
          <a:off x="655638" y="685800"/>
          <a:ext cx="8442324" cy="439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NOTE: All amounts are for federal fiscal years; amounts are in billions and consist of mandatory Medicare spending minus </a:t>
            </a:r>
            <a:r>
              <a:rPr lang="en-US" dirty="0" smtClean="0"/>
              <a:t>income </a:t>
            </a:r>
            <a:r>
              <a:rPr lang="en-US" dirty="0"/>
              <a:t>from premiums and other offsetting </a:t>
            </a:r>
            <a:r>
              <a:rPr lang="en-US" dirty="0" smtClean="0"/>
              <a:t>receipts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/>
              <a:t>SOURCE: Congressional Budget Office, An Update to the Budget and Economic Outlook, 2017 to 2027 (June 2017).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6311" y="4783324"/>
            <a:ext cx="900752" cy="75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400" i="1" dirty="0" smtClean="0">
                <a:latin typeface="Calibri" pitchFamily="34" charset="0"/>
                <a:cs typeface="Meta Offc Pro"/>
              </a:rPr>
              <a:t>% of:</a:t>
            </a:r>
          </a:p>
          <a:p>
            <a:pPr algn="ctr">
              <a:lnSpc>
                <a:spcPct val="90000"/>
              </a:lnSpc>
            </a:pPr>
            <a:r>
              <a:rPr lang="en-US" sz="1400" i="1" dirty="0" smtClean="0">
                <a:latin typeface="Calibri" pitchFamily="34" charset="0"/>
                <a:cs typeface="Meta Offc Pro"/>
              </a:rPr>
              <a:t>Federal </a:t>
            </a:r>
            <a:br>
              <a:rPr lang="en-US" sz="1400" i="1" dirty="0" smtClean="0">
                <a:latin typeface="Calibri" pitchFamily="34" charset="0"/>
                <a:cs typeface="Meta Offc Pro"/>
              </a:rPr>
            </a:br>
            <a:r>
              <a:rPr lang="en-US" sz="1400" i="1" dirty="0" smtClean="0">
                <a:latin typeface="Calibri" pitchFamily="34" charset="0"/>
                <a:cs typeface="Meta Offc Pro"/>
              </a:rPr>
              <a:t>Outlays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02443" y="1295400"/>
            <a:ext cx="2007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Meta Offc Pro"/>
              </a:rPr>
              <a:t>Actual Net Outlays </a:t>
            </a:r>
          </a:p>
          <a:p>
            <a:pPr algn="ctr"/>
            <a:r>
              <a:rPr lang="en-US" sz="1400" dirty="0" smtClean="0">
                <a:latin typeface="Calibri" pitchFamily="34" charset="0"/>
                <a:cs typeface="Meta Offc Pro"/>
              </a:rPr>
              <a:t>(in billions)</a:t>
            </a:r>
            <a:endParaRPr lang="en-US" dirty="0" smtClean="0">
              <a:latin typeface="Calibri" pitchFamily="34" charset="0"/>
              <a:cs typeface="Meta Offc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81818" y="1295400"/>
            <a:ext cx="2286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Meta Offc Pro"/>
              </a:rPr>
              <a:t>Projected Net Outlays</a:t>
            </a:r>
          </a:p>
          <a:p>
            <a:pPr algn="ctr"/>
            <a:r>
              <a:rPr lang="en-US" sz="1400" dirty="0" smtClean="0">
                <a:latin typeface="Calibri" pitchFamily="34" charset="0"/>
                <a:cs typeface="Meta Offc Pro"/>
              </a:rPr>
              <a:t>(in billions)</a:t>
            </a:r>
            <a:endParaRPr lang="en-US" dirty="0" smtClean="0">
              <a:latin typeface="Calibri" pitchFamily="34" charset="0"/>
              <a:cs typeface="Meta Offc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15" y="5527344"/>
            <a:ext cx="8001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i="1" dirty="0" smtClean="0">
                <a:latin typeface="Calibri" pitchFamily="34" charset="0"/>
                <a:cs typeface="Meta Offc Pro"/>
              </a:rPr>
              <a:t>GDP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0359" y="1417059"/>
            <a:ext cx="137160" cy="13716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67200" y="1417059"/>
            <a:ext cx="137160" cy="13716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95864"/>
              </p:ext>
            </p:extLst>
          </p:nvPr>
        </p:nvGraphicFramePr>
        <p:xfrm>
          <a:off x="792480" y="5093970"/>
          <a:ext cx="81949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2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5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52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52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52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63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577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6191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713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697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2577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6191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6191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4306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4306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7134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524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93843">
                  <a:extLst>
                    <a:ext uri="{9D8B030D-6E8A-4147-A177-3AD203B41FA5}">
                      <a16:colId xmlns:a16="http://schemas.microsoft.com/office/drawing/2014/main" xmlns="" val="1667549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12.9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13.3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13.2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14.2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14.4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14.6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rgbClr val="C00000"/>
                          </a:solidFill>
                        </a:rPr>
                        <a:t>15.3</a:t>
                      </a:r>
                      <a:endParaRPr lang="en-US" sz="1600" b="1" i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14.7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14.3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14.8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15.1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15.4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16.3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16.1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15.9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16.7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17.1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rgbClr val="C00000"/>
                          </a:solidFill>
                        </a:rPr>
                        <a:t>17.5</a:t>
                      </a:r>
                      <a:endParaRPr lang="en-US" sz="1600" b="1" i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rgbClr val="C00000"/>
                          </a:solidFill>
                        </a:rPr>
                        <a:t>3.2</a:t>
                      </a:r>
                      <a:endParaRPr lang="en-US" sz="1600" b="1" i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i="0" dirty="0" smtClean="0">
                          <a:solidFill>
                            <a:schemeClr val="tx1"/>
                          </a:solidFill>
                        </a:rPr>
                        <a:t>4.0</a:t>
                      </a:r>
                      <a:endParaRPr lang="en-US" sz="13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rgbClr val="C00000"/>
                          </a:solidFill>
                        </a:rPr>
                        <a:t>4.1</a:t>
                      </a:r>
                      <a:endParaRPr lang="en-US" sz="1600" b="1" i="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13355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endParaRPr sz="2400" kern="0" dirty="0" smtClean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" y="171254"/>
            <a:ext cx="896112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Medicare spending is projected to rise as a share of the federal budget and overall economy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Exhibit 2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6408" y="5103396"/>
            <a:ext cx="435204" cy="72340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533336" y="5103396"/>
            <a:ext cx="435204" cy="72340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4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13355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endParaRPr sz="2400" kern="0" dirty="0" smtClean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389" y="177938"/>
            <a:ext cx="9128760" cy="5233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aging of the population will contribute to higher per capita Medicare and Medicaid costs over time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Exhibit </a:t>
            </a:r>
            <a:r>
              <a:rPr lang="en-US" sz="1400" b="1" dirty="0">
                <a:solidFill>
                  <a:srgbClr val="FFFFFF"/>
                </a:solidFill>
              </a:rPr>
              <a:t>3</a:t>
            </a:r>
          </a:p>
        </p:txBody>
      </p:sp>
      <p:graphicFrame>
        <p:nvGraphicFramePr>
          <p:cNvPr id="33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307518"/>
              </p:ext>
            </p:extLst>
          </p:nvPr>
        </p:nvGraphicFramePr>
        <p:xfrm>
          <a:off x="4552950" y="1778976"/>
          <a:ext cx="4648199" cy="432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Box 1"/>
          <p:cNvSpPr txBox="1"/>
          <p:nvPr/>
        </p:nvSpPr>
        <p:spPr>
          <a:xfrm>
            <a:off x="4698129" y="1368662"/>
            <a:ext cx="36639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u="sng" dirty="0" smtClean="0">
                <a:latin typeface="Calibri" pitchFamily="34" charset="0"/>
                <a:cs typeface="Meta Offc Pro"/>
              </a:rPr>
              <a:t>Medicaid</a:t>
            </a:r>
            <a:r>
              <a:rPr lang="en-US" sz="2400" u="sng" dirty="0" smtClean="0">
                <a:latin typeface="Calibri" pitchFamily="34" charset="0"/>
                <a:cs typeface="Meta Offc Pro"/>
              </a:rPr>
              <a:t> </a:t>
            </a:r>
          </a:p>
          <a:p>
            <a:pPr algn="ctr"/>
            <a:r>
              <a:rPr lang="en-US" sz="2000" u="sng" dirty="0" smtClean="0">
                <a:latin typeface="Calibri" pitchFamily="34" charset="0"/>
                <a:cs typeface="Meta Offc Pro"/>
              </a:rPr>
              <a:t>Spending per Enrollee</a:t>
            </a:r>
          </a:p>
          <a:p>
            <a:pPr algn="ctr"/>
            <a:r>
              <a:rPr lang="en-US" sz="2000" u="sng" dirty="0" smtClean="0">
                <a:latin typeface="Calibri" pitchFamily="34" charset="0"/>
                <a:cs typeface="Meta Offc Pro"/>
              </a:rPr>
              <a:t>(FY2011)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1491760"/>
            <a:ext cx="0" cy="4572000"/>
          </a:xfrm>
          <a:prstGeom prst="line">
            <a:avLst/>
          </a:prstGeom>
          <a:ln w="19050" cap="rnd" cmpd="sng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1"/>
          <p:cNvSpPr txBox="1"/>
          <p:nvPr/>
        </p:nvSpPr>
        <p:spPr>
          <a:xfrm>
            <a:off x="562270" y="1484635"/>
            <a:ext cx="399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u="sng" dirty="0" smtClean="0">
                <a:latin typeface="Calibri" pitchFamily="34" charset="0"/>
                <a:cs typeface="Meta Offc Pro"/>
              </a:rPr>
              <a:t>Medicare</a:t>
            </a:r>
            <a:r>
              <a:rPr lang="en-US" sz="2000" u="sng" dirty="0" smtClean="0">
                <a:latin typeface="Calibri" pitchFamily="34" charset="0"/>
                <a:cs typeface="Meta Offc Pro"/>
              </a:rPr>
              <a:t> </a:t>
            </a:r>
          </a:p>
          <a:p>
            <a:pPr algn="ctr"/>
            <a:r>
              <a:rPr lang="en-US" sz="2000" u="sng" dirty="0" smtClean="0">
                <a:latin typeface="Calibri" pitchFamily="34" charset="0"/>
                <a:cs typeface="Meta Offc Pro"/>
              </a:rPr>
              <a:t>Spending per Enrollee</a:t>
            </a:r>
          </a:p>
          <a:p>
            <a:pPr algn="ctr"/>
            <a:r>
              <a:rPr lang="en-US" sz="2000" u="sng" dirty="0" smtClean="0">
                <a:latin typeface="Calibri" pitchFamily="34" charset="0"/>
                <a:cs typeface="Meta Offc Pro"/>
              </a:rPr>
              <a:t>(2011)</a:t>
            </a:r>
          </a:p>
        </p:txBody>
      </p:sp>
      <p:graphicFrame>
        <p:nvGraphicFramePr>
          <p:cNvPr id="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091743"/>
              </p:ext>
            </p:extLst>
          </p:nvPr>
        </p:nvGraphicFramePr>
        <p:xfrm>
          <a:off x="-13920" y="1931376"/>
          <a:ext cx="4648199" cy="417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6217920"/>
            <a:ext cx="8321040" cy="548640"/>
          </a:xfrm>
        </p:spPr>
        <p:txBody>
          <a:bodyPr/>
          <a:lstStyle/>
          <a:p>
            <a:r>
              <a:rPr lang="en-US" dirty="0" smtClean="0"/>
              <a:t>NOTE: *The </a:t>
            </a:r>
            <a:r>
              <a:rPr lang="en-US" dirty="0"/>
              <a:t>estimate for 65-year </a:t>
            </a:r>
            <a:r>
              <a:rPr lang="en-US" dirty="0" smtClean="0"/>
              <a:t>olds with Medicare </a:t>
            </a:r>
            <a:r>
              <a:rPr lang="en-US" dirty="0"/>
              <a:t>is excluded because it includes beneficiaries enrolled for less than a full year.</a:t>
            </a:r>
            <a:endParaRPr lang="en-US" dirty="0" smtClean="0"/>
          </a:p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smtClean="0"/>
              <a:t>(Medicare) KFF analysis </a:t>
            </a:r>
            <a:r>
              <a:rPr lang="en-US" dirty="0"/>
              <a:t>of a five percent sample of Medicare claims from the CMS Chronic Condition Data Warehouse, </a:t>
            </a:r>
            <a:r>
              <a:rPr lang="en-US" dirty="0" smtClean="0"/>
              <a:t>2011; (Medicaid) KFF and Urban Institute estimates based on data from FY2011 MSIS and CMS-64 reports.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1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14140" y="1533905"/>
            <a:ext cx="2641621" cy="2404943"/>
            <a:chOff x="6111562" y="2258500"/>
            <a:chExt cx="3045301" cy="2576494"/>
          </a:xfrm>
        </p:grpSpPr>
        <p:sp>
          <p:nvSpPr>
            <p:cNvPr id="18" name="TextBox 17"/>
            <p:cNvSpPr txBox="1"/>
            <p:nvPr/>
          </p:nvSpPr>
          <p:spPr>
            <a:xfrm>
              <a:off x="6111562" y="3680935"/>
              <a:ext cx="3045301" cy="1154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NO</a:t>
              </a:r>
              <a:r>
                <a:rPr kumimoji="0" lang="en-US" sz="20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 limit on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out-of-pocket expenses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b="1" i="1" noProof="0" dirty="0" smtClean="0">
                  <a:solidFill>
                    <a:srgbClr val="000000"/>
                  </a:solidFill>
                  <a:latin typeface="Calibri"/>
                  <a:cs typeface="Meta Offc Pro"/>
                </a:rPr>
                <a:t>in traditional Medicare</a:t>
              </a:r>
              <a:endPara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endParaRPr>
            </a:p>
          </p:txBody>
        </p:sp>
        <p:pic>
          <p:nvPicPr>
            <p:cNvPr id="1039" name="Picture 15" descr="http://static.ebony.com/PiggyBank_page-bg_16009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6890" y="2258500"/>
              <a:ext cx="2192839" cy="1370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3608270" y="5979620"/>
            <a:ext cx="1957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  <a:t>NO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  <a:t>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  <a:t>hearing aids</a:t>
            </a: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728" y="4290648"/>
            <a:ext cx="2424545" cy="1558636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04495" y="5947380"/>
            <a:ext cx="2219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  <a:t>NO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  <a:t> dental services </a:t>
            </a:r>
            <a:b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</a:b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  <a:t>or dentures</a:t>
            </a: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419" y="4277359"/>
            <a:ext cx="1938975" cy="155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58190" y="5909018"/>
            <a:ext cx="2641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  <a:t>NO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  <a:t> routine eye exams </a:t>
            </a:r>
            <a:b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</a:b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rPr>
              <a:t>or eyeglasses</a:t>
            </a: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19" y="4570166"/>
            <a:ext cx="2700062" cy="111607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5781342" y="1259879"/>
            <a:ext cx="3086037" cy="2616121"/>
            <a:chOff x="139944" y="4135182"/>
            <a:chExt cx="3086037" cy="2616121"/>
          </a:xfrm>
        </p:grpSpPr>
        <p:sp>
          <p:nvSpPr>
            <p:cNvPr id="27" name="TextBox 26"/>
            <p:cNvSpPr txBox="1"/>
            <p:nvPr/>
          </p:nvSpPr>
          <p:spPr>
            <a:xfrm>
              <a:off x="139944" y="5797196"/>
              <a:ext cx="308603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NO</a:t>
              </a:r>
              <a:r>
                <a:rPr kumimoji="0" lang="en-US" sz="20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 long-term </a:t>
              </a:r>
              <a:r>
                <a:rPr kumimoji="0" 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care benefit </a:t>
              </a:r>
              <a:endPara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Meta Offc Pro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(</a:t>
              </a: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covers </a:t>
              </a: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post-acute SNF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and </a:t>
              </a: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Meta Offc Pro"/>
                </a:rPr>
                <a:t>home health services)</a:t>
              </a:r>
            </a:p>
          </p:txBody>
        </p: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712" y="4135182"/>
              <a:ext cx="2560495" cy="1757206"/>
            </a:xfrm>
            <a:prstGeom prst="rect">
              <a:avLst/>
            </a:prstGeom>
            <a:noFill/>
            <a:ln>
              <a:noFill/>
            </a:ln>
            <a:effectLst>
              <a:softEdge rad="317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13355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endParaRPr sz="2400" kern="0" dirty="0" smtClean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Exhibit 4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33" name="Title 3"/>
          <p:cNvSpPr txBox="1">
            <a:spLocks/>
          </p:cNvSpPr>
          <p:nvPr/>
        </p:nvSpPr>
        <p:spPr bwMode="auto">
          <a:xfrm>
            <a:off x="7620" y="153035"/>
            <a:ext cx="91287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sz="2700" kern="0" dirty="0" smtClean="0">
                <a:solidFill>
                  <a:schemeClr val="bg1"/>
                </a:solidFill>
              </a:rPr>
              <a:t>Gaps in the Medicare benefit package contribute to </a:t>
            </a:r>
          </a:p>
          <a:p>
            <a:pPr algn="ctr"/>
            <a:r>
              <a:rPr lang="en-US" sz="2700" kern="0" dirty="0" smtClean="0">
                <a:solidFill>
                  <a:schemeClr val="bg1"/>
                </a:solidFill>
              </a:rPr>
              <a:t>relatively high out-of-pocket costs </a:t>
            </a:r>
            <a:endParaRPr lang="en-US" sz="2700" kern="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965" y="2903469"/>
            <a:ext cx="2545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cs typeface="Meta Offc Pro"/>
              </a:rPr>
              <a:t>NO</a:t>
            </a:r>
            <a:r>
              <a:rPr lang="en-US" sz="2000" b="1" i="1" dirty="0">
                <a:solidFill>
                  <a:srgbClr val="000000"/>
                </a:solidFill>
                <a:cs typeface="Meta Offc Pro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cs typeface="Meta Offc Pro"/>
              </a:rPr>
              <a:t>hard cap on Medicare Part D OOP spending</a:t>
            </a:r>
          </a:p>
          <a:p>
            <a:pPr algn="ctr"/>
            <a:endParaRPr lang="en-US" sz="1600" i="1" dirty="0">
              <a:solidFill>
                <a:srgbClr val="000000"/>
              </a:solidFill>
              <a:cs typeface="Meta Offc Pro"/>
            </a:endParaRPr>
          </a:p>
        </p:txBody>
      </p:sp>
      <p:pic>
        <p:nvPicPr>
          <p:cNvPr id="36" name="Picture 4" descr="https://pixabay.com/static/uploads/photo/2014/04/03/09/57/bottles-309391_64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227" y="1350908"/>
            <a:ext cx="1368510" cy="141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7673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551205"/>
              </p:ext>
            </p:extLst>
          </p:nvPr>
        </p:nvGraphicFramePr>
        <p:xfrm>
          <a:off x="152400" y="1203638"/>
          <a:ext cx="6461125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496818"/>
              </p:ext>
            </p:extLst>
          </p:nvPr>
        </p:nvGraphicFramePr>
        <p:xfrm>
          <a:off x="4013204" y="1076638"/>
          <a:ext cx="5019675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Kaiser Family Foundation analysis of the Bureau of Labor Statistics Consumer Expenditure </a:t>
            </a:r>
            <a:r>
              <a:rPr lang="en-US" dirty="0" smtClean="0"/>
              <a:t>Survey, 2014.</a:t>
            </a:r>
            <a:endParaRPr lang="en-US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133600" y="2518446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FFFF"/>
                </a:solidFill>
                <a:cs typeface="Calibri" pitchFamily="34" charset="0"/>
              </a:rPr>
              <a:t>Transportation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400800" y="2373676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FFFF"/>
                </a:solidFill>
                <a:cs typeface="Calibri" pitchFamily="34" charset="0"/>
              </a:rPr>
              <a:t>Transportation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8349342" y="2637401"/>
            <a:ext cx="83820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rgbClr val="000000"/>
                </a:solidFill>
                <a:cs typeface="Calibri" pitchFamily="34" charset="0"/>
              </a:rPr>
              <a:t>Health </a:t>
            </a:r>
            <a:r>
              <a:rPr lang="en-US" sz="1400" b="1" dirty="0" smtClean="0">
                <a:solidFill>
                  <a:srgbClr val="000000"/>
                </a:solidFill>
                <a:cs typeface="Calibri" pitchFamily="34" charset="0"/>
              </a:rPr>
              <a:t>Care</a:t>
            </a:r>
            <a:endParaRPr lang="en-US" sz="140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699004" y="1285973"/>
            <a:ext cx="411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en-US" sz="2000" b="1" dirty="0">
                <a:solidFill>
                  <a:srgbClr val="000000"/>
                </a:solidFill>
                <a:cs typeface="Calibri" pitchFamily="34" charset="0"/>
              </a:rPr>
              <a:t>Non-Medicare Household Spending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314325" y="1285973"/>
            <a:ext cx="411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en-US" sz="2000" b="1" dirty="0">
                <a:solidFill>
                  <a:srgbClr val="000000"/>
                </a:solidFill>
                <a:cs typeface="Calibri" pitchFamily="34" charset="0"/>
              </a:rPr>
              <a:t>Medicare Household Spending</a:t>
            </a:r>
            <a:endParaRPr lang="en-US" sz="160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314325" y="1695254"/>
            <a:ext cx="411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4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4699004" y="1695254"/>
            <a:ext cx="411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40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4901630" y="5678269"/>
            <a:ext cx="3861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en-US" b="1" dirty="0" smtClean="0">
                <a:solidFill>
                  <a:srgbClr val="000000"/>
                </a:solidFill>
                <a:cs typeface="Calibri" pitchFamily="34" charset="0"/>
              </a:rPr>
              <a:t>Average </a:t>
            </a:r>
            <a:r>
              <a:rPr lang="en-US" b="1" dirty="0">
                <a:solidFill>
                  <a:srgbClr val="000000"/>
                </a:solidFill>
                <a:cs typeface="Calibri" pitchFamily="34" charset="0"/>
              </a:rPr>
              <a:t>Household </a:t>
            </a:r>
            <a:r>
              <a:rPr lang="en-US" b="1" dirty="0" smtClean="0">
                <a:solidFill>
                  <a:srgbClr val="000000"/>
                </a:solidFill>
                <a:cs typeface="Calibri" pitchFamily="34" charset="0"/>
              </a:rPr>
              <a:t>Spending = $54,232</a:t>
            </a:r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33400" y="5678269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en-US" b="1" dirty="0" smtClean="0">
                <a:solidFill>
                  <a:srgbClr val="000000"/>
                </a:solidFill>
                <a:cs typeface="Calibri" pitchFamily="34" charset="0"/>
              </a:rPr>
              <a:t>Average Household Spending = $36,080</a:t>
            </a:r>
            <a:endParaRPr lang="en-US" sz="140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97280"/>
          </a:xfrm>
          <a:prstGeom prst="rect">
            <a:avLst/>
          </a:prstGeom>
          <a:solidFill>
            <a:srgbClr val="13355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endParaRPr sz="2400" kern="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Exhibit 5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8" name="Title 5"/>
          <p:cNvSpPr>
            <a:spLocks noGrp="1"/>
          </p:cNvSpPr>
          <p:nvPr>
            <p:ph type="title"/>
          </p:nvPr>
        </p:nvSpPr>
        <p:spPr>
          <a:xfrm>
            <a:off x="7620" y="206422"/>
            <a:ext cx="9128760" cy="914400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Medicare beneficiaries pay more out-of-pocket for health care as a share of household expenses than non-Medicare households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NOTE: Analysis excludes beneficiaries enrolled in Medicare Advantage plans. Premiums includes Medicare Parts A, B, D, and other types of health insurance beneficiaries may have.</a:t>
            </a:r>
            <a:br>
              <a:rPr lang="en-US" dirty="0"/>
            </a:br>
            <a:r>
              <a:rPr lang="en-US" dirty="0"/>
              <a:t>SOURCE: Kaiser Family Foundation analysis of the Medicare Current Beneficiary Survey </a:t>
            </a:r>
            <a:r>
              <a:rPr lang="en-US" dirty="0" smtClean="0"/>
              <a:t>2013 </a:t>
            </a:r>
            <a:r>
              <a:rPr lang="en-US" dirty="0"/>
              <a:t>Cost and Use file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70730006"/>
              </p:ext>
            </p:extLst>
          </p:nvPr>
        </p:nvGraphicFramePr>
        <p:xfrm>
          <a:off x="152400" y="1362173"/>
          <a:ext cx="890016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57816" y="341409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Meta Offc Pro"/>
              </a:rPr>
              <a:t>$5,817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97348" y="3682539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Meta Offc Pro"/>
              </a:rPr>
              <a:t>$4,936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03820" y="328381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Meta Offc Pro"/>
              </a:rPr>
              <a:t>$6,244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0" y="1768182"/>
            <a:ext cx="1025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Meta Offc Pro"/>
              </a:rPr>
              <a:t>$11,223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81742" y="3570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Meta Offc Pro"/>
              </a:rPr>
              <a:t>$5,295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6527" y="327273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Meta Offc Pro"/>
              </a:rPr>
              <a:t>$6,279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278688" y="1790619"/>
            <a:ext cx="0" cy="4197096"/>
          </a:xfrm>
          <a:prstGeom prst="line">
            <a:avLst/>
          </a:prstGeom>
          <a:ln w="25400" cap="rnd" cmpd="sng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26024" y="1239025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itchFamily="-123" charset="0"/>
                <a:cs typeface="Calibri" pitchFamily="-123" charset="0"/>
              </a:rPr>
              <a:t>Average out-of-pocket health spending, 2013:</a:t>
            </a:r>
            <a:endParaRPr lang="en-US" sz="1600" i="1" dirty="0">
              <a:solidFill>
                <a:prstClr val="black"/>
              </a:solidFill>
              <a:latin typeface="Calibri" panose="020F0502020204030204" pitchFamily="34" charset="0"/>
              <a:ea typeface="Calibri" pitchFamily="-123" charset="0"/>
              <a:cs typeface="Calibri" pitchFamily="-123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24744"/>
          </a:xfrm>
          <a:prstGeom prst="rect">
            <a:avLst/>
          </a:prstGeom>
          <a:solidFill>
            <a:srgbClr val="13355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endParaRPr sz="2400" kern="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Exhibit 6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1" name="Title 4"/>
          <p:cNvSpPr txBox="1">
            <a:spLocks/>
          </p:cNvSpPr>
          <p:nvPr/>
        </p:nvSpPr>
        <p:spPr bwMode="auto">
          <a:xfrm>
            <a:off x="22860" y="196946"/>
            <a:ext cx="9098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sz="2700" kern="0" dirty="0" smtClean="0">
                <a:solidFill>
                  <a:schemeClr val="bg1"/>
                </a:solidFill>
              </a:rPr>
              <a:t>Average out-of-pocket health spending for Medicare beneficiaries rises with age and is higher for women than men</a:t>
            </a:r>
            <a:endParaRPr lang="en-US" sz="27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5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965" y="76200"/>
            <a:ext cx="10191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cs typeface="Meta Offc Pro"/>
              </a:rPr>
              <a:t>Figure 1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24744"/>
          </a:xfrm>
          <a:prstGeom prst="rect">
            <a:avLst/>
          </a:prstGeom>
          <a:solidFill>
            <a:srgbClr val="13355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endParaRPr sz="2400" kern="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0" y="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Exhibit 7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3" name="Title 4"/>
          <p:cNvSpPr txBox="1">
            <a:spLocks/>
          </p:cNvSpPr>
          <p:nvPr/>
        </p:nvSpPr>
        <p:spPr bwMode="auto">
          <a:xfrm>
            <a:off x="45720" y="190108"/>
            <a:ext cx="9052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kern="0" dirty="0" smtClean="0">
                <a:solidFill>
                  <a:schemeClr val="bg1"/>
                </a:solidFill>
              </a:rPr>
              <a:t>Half of all Medicare beneficiaries live on incomes below $26,200 per person (2016)</a:t>
            </a:r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SOURCE: Kaiser Family Foundation, “Income and Assets of Medicare Beneficiaries, 2016-2035,” April 2017.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228600" y="1944752"/>
          <a:ext cx="4406900" cy="426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2672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10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5109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228600" y="1944752"/>
          <a:ext cx="4406900" cy="426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2672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10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5109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0" name="TextBox 14"/>
          <p:cNvSpPr txBox="1">
            <a:spLocks noChangeArrowheads="1"/>
          </p:cNvSpPr>
          <p:nvPr/>
        </p:nvSpPr>
        <p:spPr bwMode="auto">
          <a:xfrm>
            <a:off x="4692650" y="5313148"/>
            <a:ext cx="4298950" cy="514628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32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25% </a:t>
            </a:r>
            <a:r>
              <a:rPr lang="en-US" sz="20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had incomes below </a:t>
            </a:r>
            <a:r>
              <a:rPr lang="en-US" sz="2800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$15,250</a:t>
            </a:r>
            <a:endParaRPr lang="en-US" sz="28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228600" y="4079997"/>
          <a:ext cx="4406900" cy="2128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251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1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109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726"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2"/>
                        </a:solidFill>
                      </a:endParaRPr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2" name="TextBox 8"/>
          <p:cNvSpPr txBox="1">
            <a:spLocks noChangeArrowheads="1"/>
          </p:cNvSpPr>
          <p:nvPr/>
        </p:nvSpPr>
        <p:spPr bwMode="auto">
          <a:xfrm>
            <a:off x="4692650" y="3840226"/>
            <a:ext cx="4298950" cy="514628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32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50% 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had incomes below </a:t>
            </a:r>
            <a:r>
              <a:rPr lang="en-US" sz="28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$26,200</a:t>
            </a:r>
            <a:endParaRPr lang="en-US" sz="28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23825" y="4069519"/>
            <a:ext cx="4648200" cy="0"/>
          </a:xfrm>
          <a:prstGeom prst="line">
            <a:avLst/>
          </a:prstGeom>
          <a:ln w="444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4692650" y="1972070"/>
            <a:ext cx="4298950" cy="567399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5%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had 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incomes above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$103,450</a:t>
            </a:r>
            <a:endParaRPr lang="en-US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/>
          </p:nvPr>
        </p:nvGraphicFramePr>
        <p:xfrm>
          <a:off x="228600" y="1944752"/>
          <a:ext cx="4406900" cy="426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4069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2672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b="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6" name="Rectangle 45">
            <a:hlinkClick r:id="rId4"/>
          </p:cNvPr>
          <p:cNvSpPr/>
          <p:nvPr/>
        </p:nvSpPr>
        <p:spPr>
          <a:xfrm>
            <a:off x="8503920" y="6217920"/>
            <a:ext cx="548640" cy="548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4194810" y="1944752"/>
          <a:ext cx="440690" cy="426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26724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4419600" y="1354467"/>
            <a:ext cx="4572000" cy="640094"/>
            <a:chOff x="4419600" y="1394091"/>
            <a:chExt cx="4572000" cy="640094"/>
          </a:xfrm>
        </p:grpSpPr>
        <p:sp>
          <p:nvSpPr>
            <p:cNvPr id="49" name="TextBox 11"/>
            <p:cNvSpPr txBox="1">
              <a:spLocks noChangeArrowheads="1"/>
            </p:cNvSpPr>
            <p:nvPr/>
          </p:nvSpPr>
          <p:spPr bwMode="auto">
            <a:xfrm>
              <a:off x="4692650" y="1394091"/>
              <a:ext cx="4298950" cy="51090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3200" b="1" dirty="0" smtClean="0">
                  <a:solidFill>
                    <a:prstClr val="black"/>
                  </a:solidFill>
                  <a:latin typeface="+mj-lt"/>
                  <a:cs typeface="Calibri" pitchFamily="34" charset="0"/>
                </a:rPr>
                <a:t>1% </a:t>
              </a:r>
              <a:r>
                <a:rPr lang="en-US" sz="2000" b="1" dirty="0" smtClean="0">
                  <a:solidFill>
                    <a:prstClr val="black"/>
                  </a:solidFill>
                  <a:latin typeface="+mj-lt"/>
                  <a:cs typeface="Calibri" pitchFamily="34" charset="0"/>
                </a:rPr>
                <a:t>had </a:t>
              </a:r>
              <a:r>
                <a:rPr lang="en-US" sz="2000" b="1" dirty="0">
                  <a:solidFill>
                    <a:prstClr val="black"/>
                  </a:solidFill>
                  <a:latin typeface="+mj-lt"/>
                  <a:cs typeface="Calibri" pitchFamily="34" charset="0"/>
                </a:rPr>
                <a:t>incomes above </a:t>
              </a:r>
              <a:r>
                <a:rPr lang="en-US" sz="2800" b="1" dirty="0" smtClean="0">
                  <a:solidFill>
                    <a:prstClr val="black"/>
                  </a:solidFill>
                  <a:latin typeface="+mj-lt"/>
                  <a:cs typeface="Calibri" pitchFamily="34" charset="0"/>
                </a:rPr>
                <a:t>$182,900</a:t>
              </a:r>
              <a:endParaRPr lang="en-US" sz="2800" b="1" dirty="0">
                <a:solidFill>
                  <a:prstClr val="black"/>
                </a:solidFill>
                <a:latin typeface="+mj-lt"/>
                <a:cs typeface="Calibri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419600" y="1649546"/>
              <a:ext cx="0" cy="384639"/>
            </a:xfrm>
            <a:prstGeom prst="straightConnector1">
              <a:avLst/>
            </a:prstGeom>
            <a:ln w="38100" cmpd="sng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9" idx="1"/>
            </p:cNvCxnSpPr>
            <p:nvPr/>
          </p:nvCxnSpPr>
          <p:spPr>
            <a:xfrm flipH="1" flipV="1">
              <a:off x="4419600" y="1649545"/>
              <a:ext cx="273050" cy="1"/>
            </a:xfrm>
            <a:prstGeom prst="line">
              <a:avLst/>
            </a:prstGeom>
            <a:ln w="38100" cmpd="sng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" name="Table 51"/>
          <p:cNvGraphicFramePr>
            <a:graphicFrameLocks noGrp="1"/>
          </p:cNvGraphicFramePr>
          <p:nvPr>
            <p:extLst/>
          </p:nvPr>
        </p:nvGraphicFramePr>
        <p:xfrm>
          <a:off x="4277995" y="2020954"/>
          <a:ext cx="27432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91459" marR="91459" marT="45717" marB="45717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bg2"/>
                      </a:fgClr>
                      <a:bgClr>
                        <a:schemeClr val="accent4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9721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1379220"/>
            <a:ext cx="8458200" cy="4754880"/>
          </a:xfrm>
        </p:spPr>
        <p:txBody>
          <a:bodyPr/>
          <a:lstStyle/>
          <a:p>
            <a:pPr marL="0" indent="0">
              <a:buNone/>
            </a:pPr>
            <a:r>
              <a:rPr lang="en-US" sz="2600" b="1" u="sng" dirty="0" smtClean="0"/>
              <a:t>Medicare</a:t>
            </a:r>
            <a:r>
              <a:rPr lang="en-US" sz="2600" b="1" dirty="0" smtClean="0"/>
              <a:t>:</a:t>
            </a:r>
          </a:p>
          <a:p>
            <a:pPr lvl="1"/>
            <a:r>
              <a:rPr lang="en-US" sz="2400" b="1" dirty="0" smtClean="0"/>
              <a:t>Raise age of Medicare eligibility</a:t>
            </a:r>
          </a:p>
          <a:p>
            <a:pPr lvl="1"/>
            <a:r>
              <a:rPr lang="en-US" sz="2400" b="1" dirty="0" smtClean="0"/>
              <a:t>Premium support</a:t>
            </a:r>
          </a:p>
          <a:p>
            <a:pPr lvl="1"/>
            <a:r>
              <a:rPr lang="en-US" sz="2400" b="1" dirty="0" smtClean="0"/>
              <a:t>Changes in benefits and cost-sharing</a:t>
            </a:r>
          </a:p>
          <a:p>
            <a:pPr lvl="1"/>
            <a:r>
              <a:rPr lang="en-US" sz="2400" b="1" dirty="0" smtClean="0"/>
              <a:t>Restrictions on supplemental coverage</a:t>
            </a:r>
          </a:p>
          <a:p>
            <a:pPr lvl="1"/>
            <a:r>
              <a:rPr lang="en-US" sz="2400" b="1" dirty="0" smtClean="0"/>
              <a:t>More income-relating of premiums</a:t>
            </a:r>
          </a:p>
          <a:p>
            <a:pPr marL="457200" lvl="1" indent="0">
              <a:buNone/>
            </a:pPr>
            <a:endParaRPr lang="en-US" sz="2600" b="1" dirty="0" smtClean="0"/>
          </a:p>
          <a:p>
            <a:pPr marL="57150" indent="0">
              <a:buNone/>
            </a:pPr>
            <a:r>
              <a:rPr lang="en-US" sz="2600" b="1" u="sng" dirty="0" smtClean="0"/>
              <a:t>Medicaid</a:t>
            </a:r>
            <a:r>
              <a:rPr lang="en-US" sz="2600" b="1" dirty="0" smtClean="0"/>
              <a:t>:</a:t>
            </a:r>
          </a:p>
          <a:p>
            <a:pPr marL="800100" lvl="1"/>
            <a:r>
              <a:rPr lang="en-US" sz="2400" b="1" dirty="0" smtClean="0"/>
              <a:t>Per capita caps</a:t>
            </a:r>
          </a:p>
          <a:p>
            <a:pPr marL="800100" lvl="1"/>
            <a:r>
              <a:rPr lang="en-US" sz="2400" b="1" dirty="0" smtClean="0"/>
              <a:t>More flexibility for states; other changes (by waiver)</a:t>
            </a:r>
            <a:endParaRPr lang="en-US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24744"/>
          </a:xfrm>
          <a:prstGeom prst="rect">
            <a:avLst/>
          </a:prstGeom>
          <a:solidFill>
            <a:srgbClr val="13355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1" i="0">
                <a:solidFill>
                  <a:srgbClr val="00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endParaRPr sz="2400" kern="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" y="180681"/>
            <a:ext cx="874776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Numerous policy proposals on the table that could impact health costs and retirement security for retirees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Exhibit 9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3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CUSTOM_TIMING_USED" val="0"/>
  <p:tag name="ISPRING_SLIDE_INDENT_LEVEL" val="0"/>
</p:tagLst>
</file>

<file path=ppt/theme/theme1.xml><?xml version="1.0" encoding="utf-8"?>
<a:theme xmlns:a="http://schemas.openxmlformats.org/drawingml/2006/main" name="Blank">
  <a:themeElements>
    <a:clrScheme name="KFF">
      <a:dk1>
        <a:srgbClr val="000000"/>
      </a:dk1>
      <a:lt1>
        <a:srgbClr val="FFFFFF"/>
      </a:lt1>
      <a:dk2>
        <a:srgbClr val="E05C26"/>
      </a:dk2>
      <a:lt2>
        <a:srgbClr val="FF8811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1_Default with figure #">
  <a:themeElements>
    <a:clrScheme name="Kaiser">
      <a:dk1>
        <a:srgbClr val="000000"/>
      </a:dk1>
      <a:lt1>
        <a:srgbClr val="FFFFFF"/>
      </a:lt1>
      <a:dk2>
        <a:srgbClr val="E05C26"/>
      </a:dk2>
      <a:lt2>
        <a:srgbClr val="FF8811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4873</TotalTime>
  <Words>810</Words>
  <Application>Microsoft Office PowerPoint</Application>
  <PresentationFormat>On-screen Show (4:3)</PresentationFormat>
  <Paragraphs>159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Meta Offc Pro</vt:lpstr>
      <vt:lpstr>MetaSerif-Book</vt:lpstr>
      <vt:lpstr>Tahoma</vt:lpstr>
      <vt:lpstr>Wingdings</vt:lpstr>
      <vt:lpstr>Blank</vt:lpstr>
      <vt:lpstr>Default with exhibit #</vt:lpstr>
      <vt:lpstr>Default with figure #</vt:lpstr>
      <vt:lpstr>Title page</vt:lpstr>
      <vt:lpstr>1_Default with figure #</vt:lpstr>
      <vt:lpstr>Health Costs and Retirement Security for Older Americans: A Balancing Act</vt:lpstr>
      <vt:lpstr>PowerPoint Presentation</vt:lpstr>
      <vt:lpstr>Medicare spending is projected to rise as a share of the federal budget and overall economy</vt:lpstr>
      <vt:lpstr>The aging of the population will contribute to higher per capita Medicare and Medicaid costs over time</vt:lpstr>
      <vt:lpstr>PowerPoint Presentation</vt:lpstr>
      <vt:lpstr>Medicare beneficiaries pay more out-of-pocket for health care as a share of household expenses than non-Medicare households</vt:lpstr>
      <vt:lpstr>PowerPoint Presentation</vt:lpstr>
      <vt:lpstr>PowerPoint Presentation</vt:lpstr>
      <vt:lpstr>Numerous policy proposals on the table that could impact health costs and retirement security for retirees </vt:lpstr>
      <vt:lpstr>This analysis makes an important contribution</vt:lpstr>
      <vt:lpstr>PowerPoint Presentation</vt:lpstr>
    </vt:vector>
  </TitlesOfParts>
  <Company>Kaiser Family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Juliette Cubanski</dc:creator>
  <cp:lastModifiedBy>Amy Grzybowski</cp:lastModifiedBy>
  <cp:revision>179</cp:revision>
  <cp:lastPrinted>2017-07-31T22:13:02Z</cp:lastPrinted>
  <dcterms:created xsi:type="dcterms:W3CDTF">2015-07-16T15:55:51Z</dcterms:created>
  <dcterms:modified xsi:type="dcterms:W3CDTF">2017-08-01T20:40:15Z</dcterms:modified>
</cp:coreProperties>
</file>