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79" r:id="rId4"/>
    <p:sldId id="284" r:id="rId5"/>
    <p:sldId id="257" r:id="rId6"/>
    <p:sldId id="290" r:id="rId7"/>
    <p:sldId id="293" r:id="rId8"/>
    <p:sldId id="258" r:id="rId9"/>
    <p:sldId id="264" r:id="rId10"/>
    <p:sldId id="259" r:id="rId11"/>
    <p:sldId id="267" r:id="rId12"/>
    <p:sldId id="272" r:id="rId13"/>
    <p:sldId id="265" r:id="rId14"/>
    <p:sldId id="300" r:id="rId15"/>
    <p:sldId id="307" r:id="rId16"/>
    <p:sldId id="30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 Schmitz" initials="L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93FF"/>
    <a:srgbClr val="C7ABFF"/>
    <a:srgbClr val="DECDFF"/>
    <a:srgbClr val="FFD6C9"/>
    <a:srgbClr val="FFB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4611"/>
  </p:normalViewPr>
  <p:slideViewPr>
    <p:cSldViewPr snapToGrid="0">
      <p:cViewPr varScale="1">
        <p:scale>
          <a:sx n="109" d="100"/>
          <a:sy n="109" d="100"/>
        </p:scale>
        <p:origin x="66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/C:\Users\lschmitz\Dropbox\Reviews\Job_Lock_Graphs_RRC_7-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C:\Users\lschmitz\Dropbox\Reviews\Job_Lock_Graphs_RRC_7-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C:\Users\lschmitz\Dropbox\Reviews\Job_Lock_Graphs_RRC_7-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C:\Users\lschmitz\Dropbox\Reviews\Job_Lock_Graphs_RRC_7-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C:\Users\lschmitz\Dropbox\Reviews\Job_Lock_Graphs_RRC_7-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/C:\Users\lschmitz\Dropbox\Reviews\Job_Lock_Graphs_RRC_7-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/C:\Users\lschmitz\Dropbox\Reviews\Job_Lock_Graphs_RRC_7-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/C:\Users\lschmitz\Dropbox\Reviews\Job_Lock_Graphs_RRC_7-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rgbClr val="C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2A6C4"/>
              </a:solidFill>
              <a:ln>
                <a:solidFill>
                  <a:srgbClr val="C0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D47AA7"/>
              </a:solidFill>
              <a:ln>
                <a:solidFill>
                  <a:srgbClr val="C00000"/>
                </a:solidFill>
              </a:ln>
              <a:effectLst/>
            </c:spPr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Overall!$B$8:$B$9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Overall!$C$8:$C$9</c:f>
              <c:numCache>
                <c:formatCode>General</c:formatCode>
                <c:ptCount val="2"/>
                <c:pt idx="0">
                  <c:v>0.4316</c:v>
                </c:pt>
                <c:pt idx="1">
                  <c:v>0.5684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overlap val="-27"/>
        <c:axId val="868614480"/>
        <c:axId val="958102800"/>
      </c:barChart>
      <c:catAx>
        <c:axId val="86861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102800"/>
        <c:crosses val="autoZero"/>
        <c:auto val="1"/>
        <c:lblAlgn val="ctr"/>
        <c:lblOffset val="100"/>
        <c:noMultiLvlLbl val="0"/>
      </c:catAx>
      <c:valAx>
        <c:axId val="95810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8614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/>
                </a:solidFill>
              </a:ln>
              <a:effectLst/>
            </c:spPr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'By Age'!$G$8:$G$9</c:f>
                <c:numCache>
                  <c:formatCode>General</c:formatCode>
                  <c:ptCount val="2"/>
                  <c:pt idx="0">
                    <c:v>0.0207693</c:v>
                  </c:pt>
                  <c:pt idx="1">
                    <c:v>0.0287684</c:v>
                  </c:pt>
                </c:numCache>
              </c:numRef>
            </c:plus>
            <c:minus>
              <c:numRef>
                <c:f>'By Age'!$G$8:$G$9</c:f>
                <c:numCache>
                  <c:formatCode>General</c:formatCode>
                  <c:ptCount val="2"/>
                  <c:pt idx="0">
                    <c:v>0.0207693</c:v>
                  </c:pt>
                  <c:pt idx="1">
                    <c:v>0.0287684</c:v>
                  </c:pt>
                </c:numCache>
              </c:numRef>
            </c:minus>
            <c:spPr>
              <a:noFill/>
              <a:ln w="571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'By Age'!$A$8:$A$9</c:f>
              <c:strCache>
                <c:ptCount val="2"/>
                <c:pt idx="0">
                  <c:v>Under age 65</c:v>
                </c:pt>
                <c:pt idx="1">
                  <c:v>Over age 65</c:v>
                </c:pt>
              </c:strCache>
            </c:strRef>
          </c:cat>
          <c:val>
            <c:numRef>
              <c:f>'By Age'!$B$8:$B$9</c:f>
              <c:numCache>
                <c:formatCode>General</c:formatCode>
                <c:ptCount val="2"/>
                <c:pt idx="0">
                  <c:v>0.6558507</c:v>
                </c:pt>
                <c:pt idx="1">
                  <c:v>0.2901591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4"/>
        <c:overlap val="-27"/>
        <c:axId val="958216640"/>
        <c:axId val="998600944"/>
      </c:barChart>
      <c:catAx>
        <c:axId val="95821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8600944"/>
        <c:crosses val="autoZero"/>
        <c:auto val="1"/>
        <c:lblAlgn val="ctr"/>
        <c:lblOffset val="100"/>
        <c:noMultiLvlLbl val="0"/>
      </c:catAx>
      <c:valAx>
        <c:axId val="99860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216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Race!$G$7:$G$9</c:f>
                <c:numCache>
                  <c:formatCode>General</c:formatCode>
                  <c:ptCount val="3"/>
                  <c:pt idx="0">
                    <c:v>0.0197962</c:v>
                  </c:pt>
                  <c:pt idx="1">
                    <c:v>0.0328457999999999</c:v>
                  </c:pt>
                  <c:pt idx="2">
                    <c:v>0.0544515999999999</c:v>
                  </c:pt>
                </c:numCache>
              </c:numRef>
            </c:plus>
            <c:minus>
              <c:numRef>
                <c:f>Race!$G$7:$G$9</c:f>
                <c:numCache>
                  <c:formatCode>General</c:formatCode>
                  <c:ptCount val="3"/>
                  <c:pt idx="0">
                    <c:v>0.0197962</c:v>
                  </c:pt>
                  <c:pt idx="1">
                    <c:v>0.0328457999999999</c:v>
                  </c:pt>
                  <c:pt idx="2">
                    <c:v>0.0544515999999999</c:v>
                  </c:pt>
                </c:numCache>
              </c:numRef>
            </c:minus>
            <c:spPr>
              <a:noFill/>
              <a:ln w="381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Race!$A$7:$A$9</c:f>
              <c:strCache>
                <c:ptCount val="3"/>
                <c:pt idx="0">
                  <c:v>White</c:v>
                </c:pt>
                <c:pt idx="1">
                  <c:v>Black</c:v>
                </c:pt>
                <c:pt idx="2">
                  <c:v>Other</c:v>
                </c:pt>
              </c:strCache>
            </c:strRef>
          </c:cat>
          <c:val>
            <c:numRef>
              <c:f>Race!$B$7:$B$9</c:f>
              <c:numCache>
                <c:formatCode>General</c:formatCode>
                <c:ptCount val="3"/>
                <c:pt idx="0">
                  <c:v>0.5496236</c:v>
                </c:pt>
                <c:pt idx="1">
                  <c:v>0.6962386</c:v>
                </c:pt>
                <c:pt idx="2">
                  <c:v>0.6902949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27"/>
        <c:axId val="907508464"/>
        <c:axId val="869543568"/>
      </c:barChart>
      <c:catAx>
        <c:axId val="90750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543568"/>
        <c:crosses val="autoZero"/>
        <c:auto val="1"/>
        <c:lblAlgn val="ctr"/>
        <c:lblOffset val="100"/>
        <c:noMultiLvlLbl val="0"/>
      </c:catAx>
      <c:valAx>
        <c:axId val="86954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50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DECDFF"/>
            </a:solidFill>
            <a:ln>
              <a:solidFill>
                <a:srgbClr val="7030A0"/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C7ABFF"/>
              </a:solidFill>
              <a:ln>
                <a:solidFill>
                  <a:srgbClr val="7030A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B793FF"/>
              </a:solidFill>
              <a:ln>
                <a:solidFill>
                  <a:srgbClr val="7030A0"/>
                </a:solidFill>
              </a:ln>
              <a:effectLst/>
            </c:spPr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Occ_Status!$G$7:$G$9</c:f>
                <c:numCache>
                  <c:formatCode>General</c:formatCode>
                  <c:ptCount val="3"/>
                  <c:pt idx="0">
                    <c:v>0.0225196999999999</c:v>
                  </c:pt>
                  <c:pt idx="1">
                    <c:v>0.033759</c:v>
                  </c:pt>
                  <c:pt idx="2">
                    <c:v>0.0528236</c:v>
                  </c:pt>
                </c:numCache>
              </c:numRef>
            </c:plus>
            <c:minus>
              <c:numRef>
                <c:f>Occ_Status!$G$7:$G$9</c:f>
                <c:numCache>
                  <c:formatCode>General</c:formatCode>
                  <c:ptCount val="3"/>
                  <c:pt idx="0">
                    <c:v>0.0225196999999999</c:v>
                  </c:pt>
                  <c:pt idx="1">
                    <c:v>0.033759</c:v>
                  </c:pt>
                  <c:pt idx="2">
                    <c:v>0.0528236</c:v>
                  </c:pt>
                </c:numCache>
              </c:numRef>
            </c:minus>
            <c:spPr>
              <a:noFill/>
              <a:ln w="571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Occ_Status!$A$7:$A$9</c:f>
              <c:strCache>
                <c:ptCount val="3"/>
                <c:pt idx="0">
                  <c:v>White Collar</c:v>
                </c:pt>
                <c:pt idx="1">
                  <c:v>Blue Collar</c:v>
                </c:pt>
                <c:pt idx="2">
                  <c:v>Service</c:v>
                </c:pt>
              </c:strCache>
            </c:strRef>
          </c:cat>
          <c:val>
            <c:numRef>
              <c:f>Occ_Status!$B$7:$B$9</c:f>
              <c:numCache>
                <c:formatCode>General</c:formatCode>
                <c:ptCount val="3"/>
                <c:pt idx="0">
                  <c:v>0.5541966</c:v>
                </c:pt>
                <c:pt idx="1">
                  <c:v>0.6899582</c:v>
                </c:pt>
                <c:pt idx="2">
                  <c:v>0.6392055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overlap val="-27"/>
        <c:axId val="907777072"/>
        <c:axId val="907779392"/>
      </c:barChart>
      <c:catAx>
        <c:axId val="90777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779392"/>
        <c:crosses val="autoZero"/>
        <c:auto val="1"/>
        <c:lblAlgn val="ctr"/>
        <c:lblOffset val="100"/>
        <c:noMultiLvlLbl val="0"/>
      </c:catAx>
      <c:valAx>
        <c:axId val="90777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77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EDUC!$G$7:$G$11</c:f>
                <c:numCache>
                  <c:formatCode>General</c:formatCode>
                  <c:ptCount val="5"/>
                  <c:pt idx="0">
                    <c:v>0.043947</c:v>
                  </c:pt>
                  <c:pt idx="1">
                    <c:v>0.0231113000000001</c:v>
                  </c:pt>
                  <c:pt idx="2">
                    <c:v>0.0627925</c:v>
                  </c:pt>
                  <c:pt idx="3">
                    <c:v>0.0379737999999999</c:v>
                  </c:pt>
                  <c:pt idx="4">
                    <c:v>0.0457474000000001</c:v>
                  </c:pt>
                </c:numCache>
              </c:numRef>
            </c:plus>
            <c:minus>
              <c:numRef>
                <c:f>EDUC!$G$7:$G$11</c:f>
                <c:numCache>
                  <c:formatCode>General</c:formatCode>
                  <c:ptCount val="5"/>
                  <c:pt idx="0">
                    <c:v>0.043947</c:v>
                  </c:pt>
                  <c:pt idx="1">
                    <c:v>0.0231113000000001</c:v>
                  </c:pt>
                  <c:pt idx="2">
                    <c:v>0.0627925</c:v>
                  </c:pt>
                  <c:pt idx="3">
                    <c:v>0.0379737999999999</c:v>
                  </c:pt>
                  <c:pt idx="4">
                    <c:v>0.0457474000000001</c:v>
                  </c:pt>
                </c:numCache>
              </c:numRef>
            </c:minus>
            <c:spPr>
              <a:noFill/>
              <a:ln w="50800" cap="sq" cmpd="sng" algn="ctr">
                <a:solidFill>
                  <a:schemeClr val="tx1"/>
                </a:solidFill>
                <a:bevel/>
              </a:ln>
              <a:effectLst/>
            </c:spPr>
          </c:errBars>
          <c:cat>
            <c:strRef>
              <c:f>EDUC!$A$7:$A$11</c:f>
              <c:strCache>
                <c:ptCount val="5"/>
                <c:pt idx="0">
                  <c:v>No                      degree</c:v>
                </c:pt>
                <c:pt idx="1">
                  <c:v>GED/High school degree</c:v>
                </c:pt>
                <c:pt idx="2">
                  <c:v>Associate         degree</c:v>
                </c:pt>
                <c:pt idx="3">
                  <c:v>Bachelor's           degree</c:v>
                </c:pt>
                <c:pt idx="4">
                  <c:v>Advanced           degree</c:v>
                </c:pt>
              </c:strCache>
            </c:strRef>
          </c:cat>
          <c:val>
            <c:numRef>
              <c:f>EDUC!$B$7:$B$11</c:f>
              <c:numCache>
                <c:formatCode>General</c:formatCode>
                <c:ptCount val="5"/>
                <c:pt idx="0">
                  <c:v>0.6174889</c:v>
                </c:pt>
                <c:pt idx="1">
                  <c:v>0.6107965</c:v>
                </c:pt>
                <c:pt idx="2">
                  <c:v>0.6082187</c:v>
                </c:pt>
                <c:pt idx="3">
                  <c:v>0.5163316</c:v>
                </c:pt>
                <c:pt idx="4">
                  <c:v>0.4701412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-27"/>
        <c:axId val="907585648"/>
        <c:axId val="869279264"/>
      </c:barChart>
      <c:catAx>
        <c:axId val="90758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279264"/>
        <c:crosses val="autoZero"/>
        <c:auto val="1"/>
        <c:lblAlgn val="ctr"/>
        <c:lblOffset val="100"/>
        <c:noMultiLvlLbl val="0"/>
      </c:catAx>
      <c:valAx>
        <c:axId val="86927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58564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FEBAF">
                  <a:alpha val="94902"/>
                </a:srgbClr>
              </a:solidFill>
              <a:ln>
                <a:solidFill>
                  <a:schemeClr val="accent6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DFFCD"/>
              </a:solidFill>
              <a:ln>
                <a:solidFill>
                  <a:schemeClr val="accent6"/>
                </a:solidFill>
              </a:ln>
              <a:effectLst/>
            </c:spPr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Income!$G$7:$G$8</c:f>
                <c:numCache>
                  <c:formatCode>General</c:formatCode>
                  <c:ptCount val="2"/>
                  <c:pt idx="0">
                    <c:v>8039.899999999994</c:v>
                  </c:pt>
                  <c:pt idx="1">
                    <c:v>8176.239999999991</c:v>
                  </c:pt>
                </c:numCache>
              </c:numRef>
            </c:plus>
            <c:minus>
              <c:numRef>
                <c:f>Income!$G$7:$G$8</c:f>
                <c:numCache>
                  <c:formatCode>General</c:formatCode>
                  <c:ptCount val="2"/>
                  <c:pt idx="0">
                    <c:v>8039.899999999994</c:v>
                  </c:pt>
                  <c:pt idx="1">
                    <c:v>8176.239999999991</c:v>
                  </c:pt>
                </c:numCache>
              </c:numRef>
            </c:minus>
            <c:spPr>
              <a:noFill/>
              <a:ln w="57150" cap="flat" cmpd="sng" algn="ctr">
                <a:solidFill>
                  <a:srgbClr val="000000"/>
                </a:solidFill>
                <a:round/>
              </a:ln>
              <a:effectLst/>
            </c:spPr>
          </c:errBars>
          <c:cat>
            <c:strRef>
              <c:f>Income!$A$7:$A$8</c:f>
              <c:strCache>
                <c:ptCount val="2"/>
                <c:pt idx="0">
                  <c:v>No job lock</c:v>
                </c:pt>
                <c:pt idx="1">
                  <c:v>Job lock</c:v>
                </c:pt>
              </c:strCache>
            </c:strRef>
          </c:cat>
          <c:val>
            <c:numRef>
              <c:f>Income!$B$7:$B$8</c:f>
              <c:numCache>
                <c:formatCode>#,##0_);\(#,##0\)</c:formatCode>
                <c:ptCount val="2"/>
                <c:pt idx="0">
                  <c:v>119966.5</c:v>
                </c:pt>
                <c:pt idx="1">
                  <c:v>98071.66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overlap val="-27"/>
        <c:axId val="907412320"/>
        <c:axId val="869610464"/>
      </c:barChart>
      <c:catAx>
        <c:axId val="90741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610464"/>
        <c:crosses val="autoZero"/>
        <c:auto val="1"/>
        <c:lblAlgn val="ctr"/>
        <c:lblOffset val="100"/>
        <c:noMultiLvlLbl val="0"/>
      </c:catAx>
      <c:valAx>
        <c:axId val="869610464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41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5B3"/>
            </a:solidFill>
            <a:ln>
              <a:solidFill>
                <a:srgbClr val="C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A285"/>
              </a:solidFill>
              <a:ln>
                <a:solidFill>
                  <a:srgbClr val="C00000"/>
                </a:solidFill>
              </a:ln>
              <a:effectLst/>
            </c:spPr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Wealth!$G$8:$G$9</c:f>
                <c:numCache>
                  <c:formatCode>General</c:formatCode>
                  <c:ptCount val="2"/>
                  <c:pt idx="0">
                    <c:v>71699.69999999995</c:v>
                  </c:pt>
                  <c:pt idx="1">
                    <c:v>49283.59999999998</c:v>
                  </c:pt>
                </c:numCache>
              </c:numRef>
            </c:plus>
            <c:minus>
              <c:numRef>
                <c:f>Wealth!$G$8:$G$9</c:f>
                <c:numCache>
                  <c:formatCode>General</c:formatCode>
                  <c:ptCount val="2"/>
                  <c:pt idx="0">
                    <c:v>71699.69999999995</c:v>
                  </c:pt>
                  <c:pt idx="1">
                    <c:v>49283.59999999998</c:v>
                  </c:pt>
                </c:numCache>
              </c:numRef>
            </c:minus>
            <c:spPr>
              <a:noFill/>
              <a:ln w="50800" cap="flat" cmpd="sng" algn="ctr">
                <a:solidFill>
                  <a:schemeClr val="tx1"/>
                </a:solidFill>
                <a:bevel/>
              </a:ln>
              <a:effectLst/>
            </c:spPr>
          </c:errBars>
          <c:cat>
            <c:strRef>
              <c:f>Wealth!$A$8:$A$9</c:f>
              <c:strCache>
                <c:ptCount val="2"/>
                <c:pt idx="0">
                  <c:v>No job lock</c:v>
                </c:pt>
                <c:pt idx="1">
                  <c:v>Job lock</c:v>
                </c:pt>
              </c:strCache>
            </c:strRef>
          </c:cat>
          <c:val>
            <c:numRef>
              <c:f>Wealth!$B$8:$B$9</c:f>
              <c:numCache>
                <c:formatCode>#,##0_);\(#,##0\)</c:formatCode>
                <c:ptCount val="2"/>
                <c:pt idx="0">
                  <c:v>683575.3</c:v>
                </c:pt>
                <c:pt idx="1">
                  <c:v>380796.0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7"/>
        <c:overlap val="-27"/>
        <c:axId val="869593408"/>
        <c:axId val="869606768"/>
      </c:barChart>
      <c:catAx>
        <c:axId val="86959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606768"/>
        <c:crosses val="autoZero"/>
        <c:auto val="1"/>
        <c:lblAlgn val="ctr"/>
        <c:lblOffset val="100"/>
        <c:noMultiLvlLbl val="0"/>
      </c:catAx>
      <c:valAx>
        <c:axId val="86960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59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</c:dPt>
          <c:dLbls>
            <c:dLbl>
              <c:idx val="0"/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SRHS!$G$7:$G$8</c:f>
                <c:numCache>
                  <c:formatCode>General</c:formatCode>
                  <c:ptCount val="2"/>
                  <c:pt idx="0">
                    <c:v>0.0247142</c:v>
                  </c:pt>
                  <c:pt idx="1">
                    <c:v>0.0258472000000001</c:v>
                  </c:pt>
                </c:numCache>
              </c:numRef>
            </c:plus>
            <c:minus>
              <c:numRef>
                <c:f>SRHS!$G$7:$G$8</c:f>
                <c:numCache>
                  <c:formatCode>General</c:formatCode>
                  <c:ptCount val="2"/>
                  <c:pt idx="0">
                    <c:v>0.0247142</c:v>
                  </c:pt>
                  <c:pt idx="1">
                    <c:v>0.0258472000000001</c:v>
                  </c:pt>
                </c:numCache>
              </c:numRef>
            </c:minus>
            <c:spPr>
              <a:noFill/>
              <a:ln w="571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SRHS!$A$7:$A$8</c:f>
              <c:strCache>
                <c:ptCount val="2"/>
                <c:pt idx="0">
                  <c:v>Excellent or very good</c:v>
                </c:pt>
                <c:pt idx="1">
                  <c:v>Good, fair, or poor</c:v>
                </c:pt>
              </c:strCache>
            </c:strRef>
          </c:cat>
          <c:val>
            <c:numRef>
              <c:f>SRHS!$B$7:$B$8</c:f>
              <c:numCache>
                <c:formatCode>General</c:formatCode>
                <c:ptCount val="2"/>
                <c:pt idx="0">
                  <c:v>0.5247716</c:v>
                </c:pt>
                <c:pt idx="1">
                  <c:v>0.6236993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9813216"/>
        <c:axId val="869448368"/>
      </c:barChart>
      <c:catAx>
        <c:axId val="86981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448368"/>
        <c:crosses val="autoZero"/>
        <c:auto val="1"/>
        <c:lblAlgn val="ctr"/>
        <c:lblOffset val="100"/>
        <c:noMultiLvlLbl val="0"/>
      </c:catAx>
      <c:valAx>
        <c:axId val="86944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81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D3FC1-E731-4CBD-B216-763DECAF06A0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31017-0849-4A91-88E4-F734410CC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9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31017-0849-4A91-88E4-F734410CC5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9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ym typeface="Wingdings" panose="05000000000000000000" pitchFamily="2" charset="2"/>
              </a:rPr>
              <a:t>Research shows access to health care is an important determinant of the retirement process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31017-0849-4A91-88E4-F734410CC5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66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31017-0849-4A91-88E4-F734410CC5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0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3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6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5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2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9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9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8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9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5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5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E50C-2D1D-48E9-82ED-ED0BE9B1A4B7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900CA-BA77-447A-A8C4-29B9B0EC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2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592" y="1122362"/>
            <a:ext cx="9268408" cy="2507245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anchor="ctr" anchorCtr="0"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Retirement Lock and Prescription Drug Insurance: Evidence from Medicare Part D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71204"/>
            <a:ext cx="9144000" cy="1891199"/>
          </a:xfrm>
          <a:ln w="28575">
            <a:noFill/>
          </a:ln>
        </p:spPr>
        <p:txBody>
          <a:bodyPr>
            <a:normAutofit fontScale="85000" lnSpcReduction="20000"/>
          </a:bodyPr>
          <a:lstStyle/>
          <a:p>
            <a:r>
              <a:rPr lang="en-US" sz="3000" b="1" dirty="0" smtClean="0"/>
              <a:t>Discussant: Lauren Schmitz</a:t>
            </a:r>
          </a:p>
          <a:p>
            <a:r>
              <a:rPr lang="en-US" sz="3000" b="1" dirty="0" smtClean="0"/>
              <a:t>University of Michigan</a:t>
            </a:r>
          </a:p>
          <a:p>
            <a:endParaRPr lang="en-US" sz="1600" b="1" dirty="0" smtClean="0"/>
          </a:p>
          <a:p>
            <a:r>
              <a:rPr lang="en-US" sz="3000" b="1" dirty="0" smtClean="0"/>
              <a:t>Retirement Research Consortium Meeting </a:t>
            </a:r>
          </a:p>
          <a:p>
            <a:r>
              <a:rPr lang="en-US" sz="3000" b="1" dirty="0" smtClean="0"/>
              <a:t>August 3, 2017</a:t>
            </a:r>
          </a:p>
        </p:txBody>
      </p:sp>
    </p:spTree>
    <p:extLst>
      <p:ext uri="{BB962C8B-B14F-4D97-AF65-F5344CB8AC3E}">
        <p14:creationId xmlns:p14="http://schemas.microsoft.com/office/powerpoint/2010/main" val="20294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49" y="339730"/>
            <a:ext cx="10927702" cy="1118443"/>
          </a:xfrm>
          <a:solidFill>
            <a:srgbClr val="BDD7EE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Less educated workers report more job lock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299309"/>
              </p:ext>
            </p:extLst>
          </p:nvPr>
        </p:nvGraphicFramePr>
        <p:xfrm>
          <a:off x="1013007" y="1886097"/>
          <a:ext cx="10189597" cy="414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40357" y="1587413"/>
            <a:ext cx="4550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Highest degree obtained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860" y="6025302"/>
            <a:ext cx="968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N=7,228; Source: Health and Retirement Study (HRS) Psychosocial </a:t>
            </a:r>
            <a:r>
              <a:rPr lang="en-US" dirty="0"/>
              <a:t>and </a:t>
            </a:r>
            <a:r>
              <a:rPr lang="en-US" dirty="0" smtClean="0"/>
              <a:t>Lifestyle Questionnaire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2008, 2012</a:t>
            </a:r>
            <a:r>
              <a:rPr lang="en-US" dirty="0" smtClean="0"/>
              <a:t>, 2014); estimates are weighted to adjust for complex sampling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3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78" y="365125"/>
            <a:ext cx="10839737" cy="1193087"/>
          </a:xfrm>
          <a:solidFill>
            <a:srgbClr val="BDD7EE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Workers with job lock have lower household income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013721"/>
              </p:ext>
            </p:extLst>
          </p:nvPr>
        </p:nvGraphicFramePr>
        <p:xfrm>
          <a:off x="997888" y="1870980"/>
          <a:ext cx="10098880" cy="408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6457" y="6025302"/>
            <a:ext cx="968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N=7,228; Source: Health and Retirement Study (HRS) Psychosocial </a:t>
            </a:r>
            <a:r>
              <a:rPr lang="en-US" dirty="0"/>
              <a:t>and </a:t>
            </a:r>
            <a:r>
              <a:rPr lang="en-US" dirty="0" smtClean="0"/>
              <a:t>Lifestyle Questionnaire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2008, 2012</a:t>
            </a:r>
            <a:r>
              <a:rPr lang="en-US" dirty="0" smtClean="0"/>
              <a:t>, 2014); estimates are weighted to adjust for complex sampling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66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Job locked workers have less household wealth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870843"/>
              </p:ext>
            </p:extLst>
          </p:nvPr>
        </p:nvGraphicFramePr>
        <p:xfrm>
          <a:off x="922291" y="1825625"/>
          <a:ext cx="10355912" cy="416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4785" y="6040420"/>
            <a:ext cx="968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N=7,228; Source: Health and Retirement Study (HRS) Psychosocial </a:t>
            </a:r>
            <a:r>
              <a:rPr lang="en-US" dirty="0"/>
              <a:t>and </a:t>
            </a:r>
            <a:r>
              <a:rPr lang="en-US" dirty="0" smtClean="0"/>
              <a:t>Lifestyle Questionnaire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2008, 2012</a:t>
            </a:r>
            <a:r>
              <a:rPr lang="en-US" dirty="0" smtClean="0"/>
              <a:t>, 2014); estimates are weighted to adjust for complex sampling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903" y="367369"/>
            <a:ext cx="11103428" cy="1127773"/>
          </a:xfrm>
          <a:solidFill>
            <a:srgbClr val="BDD7EE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Workers in worse health report more job lock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648793"/>
              </p:ext>
            </p:extLst>
          </p:nvPr>
        </p:nvGraphicFramePr>
        <p:xfrm>
          <a:off x="876932" y="1704679"/>
          <a:ext cx="10431510" cy="4251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9664" y="6025301"/>
            <a:ext cx="968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N=7,228; Source: Health and Retirement Study (HRS) Psychosocial </a:t>
            </a:r>
            <a:r>
              <a:rPr lang="en-US" dirty="0"/>
              <a:t>and </a:t>
            </a:r>
            <a:r>
              <a:rPr lang="en-US" dirty="0" smtClean="0"/>
              <a:t>Lifestyle Questionnaire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2008, 2012</a:t>
            </a:r>
            <a:r>
              <a:rPr lang="en-US" dirty="0" smtClean="0"/>
              <a:t>, 2014); estimates are weighted to adjust for complex sampling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1426"/>
            <a:ext cx="10515600" cy="1325563"/>
          </a:xfrm>
          <a:solidFill>
            <a:srgbClr val="BDD7EE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Job lock is negatively related to the psychological well-being of workers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2399"/>
            <a:ext cx="10515600" cy="4351338"/>
          </a:xfrm>
        </p:spPr>
        <p:txBody>
          <a:bodyPr anchor="t" anchorCtr="0">
            <a:normAutofit/>
          </a:bodyPr>
          <a:lstStyle/>
          <a:p>
            <a:r>
              <a:rPr lang="en-US" sz="2400" dirty="0" smtClean="0"/>
              <a:t>Recent work suggests job lock is negatively associated with life satisfaction and earlier retirement (Fisher et al., 2016)</a:t>
            </a:r>
          </a:p>
          <a:p>
            <a:endParaRPr lang="en-US" sz="500" dirty="0"/>
          </a:p>
          <a:p>
            <a:pPr marL="228600" lvl="2">
              <a:spcBef>
                <a:spcPts val="1000"/>
              </a:spcBef>
            </a:pPr>
            <a:r>
              <a:rPr lang="en-US" sz="2400" dirty="0"/>
              <a:t>J</a:t>
            </a:r>
            <a:r>
              <a:rPr lang="en-US" sz="2400" dirty="0" smtClean="0"/>
              <a:t>ob locked individuals are more likely to rate their psychosocial work environment as worse than the corresponding O*NET score for their occupation (controlling for a wide range of factors) (Schmitz et al., 2017)</a:t>
            </a:r>
          </a:p>
          <a:p>
            <a:endParaRPr lang="en-US" sz="100" dirty="0" smtClean="0"/>
          </a:p>
          <a:p>
            <a:pPr lvl="1"/>
            <a:r>
              <a:rPr lang="en-US" sz="2200" dirty="0" smtClean="0"/>
              <a:t>Job locked individuals perceive that they have lower opportunities for advancement, less recognition for the work they do, less decision freedom, and less autonomy/control over their day-to-day workload than predicted by the O*NET rating</a:t>
            </a:r>
          </a:p>
          <a:p>
            <a:pPr marL="457200" lvl="1" indent="0">
              <a:buNone/>
            </a:pPr>
            <a:endParaRPr lang="en-US" sz="500" dirty="0" smtClean="0"/>
          </a:p>
          <a:p>
            <a:r>
              <a:rPr lang="en-US" sz="2400" dirty="0" smtClean="0"/>
              <a:t>Negative relationship between job lock, well-being, and perceived control over one’s work situation 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5406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722" y="395363"/>
            <a:ext cx="10515600" cy="1146696"/>
          </a:xfrm>
          <a:solidFill>
            <a:srgbClr val="BDD7EE"/>
          </a:solidFill>
        </p:spPr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More research on job lock is needed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6097"/>
            <a:ext cx="10515600" cy="453914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Job lock is a highly prevalent phenomenon among aging U.S. workers</a:t>
            </a:r>
          </a:p>
          <a:p>
            <a:endParaRPr lang="en-US" sz="500" dirty="0" smtClean="0"/>
          </a:p>
          <a:p>
            <a:r>
              <a:rPr lang="en-US" dirty="0" smtClean="0"/>
              <a:t>Economic concept that is related to job attitudes and worker well-being </a:t>
            </a:r>
          </a:p>
          <a:p>
            <a:endParaRPr lang="en-US" sz="100" dirty="0">
              <a:sym typeface="Wingdings"/>
            </a:endParaRPr>
          </a:p>
          <a:p>
            <a:pPr lvl="1"/>
            <a:r>
              <a:rPr lang="en-US" sz="2600" dirty="0" smtClean="0">
                <a:sym typeface="Wingdings"/>
              </a:rPr>
              <a:t>Better understand the relative importance of psychological and financial factors in motivating the retirement decision </a:t>
            </a:r>
          </a:p>
          <a:p>
            <a:pPr lvl="1"/>
            <a:endParaRPr lang="en-US" sz="100" dirty="0" smtClean="0">
              <a:sym typeface="Wingdings"/>
            </a:endParaRPr>
          </a:p>
          <a:p>
            <a:pPr lvl="1"/>
            <a:r>
              <a:rPr lang="en-US" sz="2600" dirty="0" smtClean="0">
                <a:sym typeface="Wingdings"/>
              </a:rPr>
              <a:t>Can’t change financial circumstances of individuals but we may be able to improve their perception of work through small changes to their work environment</a:t>
            </a:r>
          </a:p>
          <a:p>
            <a:endParaRPr lang="en-US" sz="500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Can the alleviation of job lock actually improve worker perception earlier in the life course, motivating longer working lives?</a:t>
            </a:r>
          </a:p>
          <a:p>
            <a:endParaRPr lang="en-US" sz="100" dirty="0" smtClean="0"/>
          </a:p>
          <a:p>
            <a:pPr lvl="1"/>
            <a:r>
              <a:rPr lang="en-US" sz="2600" dirty="0" smtClean="0"/>
              <a:t>Have perceptions of job lock decreased as a result of the ACA and is this associated with improved worker well-being </a:t>
            </a:r>
            <a:r>
              <a:rPr lang="en-US" sz="2600" i="1" dirty="0" smtClean="0"/>
              <a:t>and</a:t>
            </a:r>
            <a:r>
              <a:rPr lang="en-US" sz="2600" dirty="0" smtClean="0"/>
              <a:t> labor force participation?</a:t>
            </a:r>
          </a:p>
          <a:p>
            <a:pPr lvl="1"/>
            <a:endParaRPr lang="en-US" sz="100" dirty="0" smtClean="0"/>
          </a:p>
          <a:p>
            <a:pPr lvl="1"/>
            <a:endParaRPr lang="en-US" sz="500" dirty="0" smtClean="0"/>
          </a:p>
          <a:p>
            <a:r>
              <a:rPr lang="en-US" dirty="0" smtClean="0"/>
              <a:t>Research (like Gal’s) that can exploit quasi-experimental variation along these lines is particularly valuable for retirement policy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1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320" y="1175542"/>
            <a:ext cx="10515600" cy="4351338"/>
          </a:xfrm>
          <a:solidFill>
            <a:srgbClr val="BDD7EE"/>
          </a:solidFill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latin typeface="Arial"/>
                <a:cs typeface="Arial"/>
              </a:rPr>
              <a:t>Thank you!</a:t>
            </a:r>
            <a:endParaRPr lang="en-US" sz="6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98" y="405397"/>
            <a:ext cx="10886052" cy="136141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Americans work in order to maintain health benefits at older ages?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98" y="1960149"/>
            <a:ext cx="10886052" cy="4351338"/>
          </a:xfrm>
          <a:solidFill>
            <a:schemeClr val="bg1"/>
          </a:solidFill>
          <a:ln>
            <a:noFill/>
          </a:ln>
        </p:spPr>
        <p:txBody>
          <a:bodyPr anchor="ctr" anchorCtr="0">
            <a:normAutofit lnSpcReduction="10000"/>
          </a:bodyPr>
          <a:lstStyle/>
          <a:p>
            <a:r>
              <a:rPr lang="en-US" sz="2400" dirty="0" smtClean="0"/>
              <a:t>Yes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>
                <a:sym typeface="Wingdings" panose="05000000000000000000" pitchFamily="2" charset="2"/>
              </a:rPr>
              <a:t>p</a:t>
            </a:r>
            <a:r>
              <a:rPr lang="en-US" sz="2400" dirty="0" smtClean="0"/>
              <a:t>aper finds solid evidence of retirement lock</a:t>
            </a:r>
          </a:p>
          <a:p>
            <a:pPr marL="0" indent="0">
              <a:buNone/>
            </a:pPr>
            <a:endParaRPr lang="en-US" sz="500" dirty="0" smtClean="0"/>
          </a:p>
          <a:p>
            <a:pPr lvl="1"/>
            <a:r>
              <a:rPr lang="en-US" sz="2200" dirty="0" smtClean="0"/>
              <a:t>Workers reliant on their employer for prescription drug coverage worked less after gaining access to prescription drug insurance through Medicare Part D</a:t>
            </a:r>
          </a:p>
          <a:p>
            <a:pPr lvl="1"/>
            <a:endParaRPr lang="en-US" sz="100" dirty="0" smtClean="0"/>
          </a:p>
          <a:p>
            <a:pPr lvl="1"/>
            <a:r>
              <a:rPr lang="en-US" sz="2200" dirty="0"/>
              <a:t>G</a:t>
            </a:r>
            <a:r>
              <a:rPr lang="en-US" sz="2200" dirty="0" smtClean="0"/>
              <a:t>rowing empirical support across multiple studies that health insurance affects retirement decisions (e.g. Gruber &amp; </a:t>
            </a:r>
            <a:r>
              <a:rPr lang="en-US" sz="2200" dirty="0" err="1" smtClean="0"/>
              <a:t>Madrian</a:t>
            </a:r>
            <a:r>
              <a:rPr lang="en-US" sz="2200" dirty="0" smtClean="0"/>
              <a:t>, 2004)</a:t>
            </a:r>
          </a:p>
          <a:p>
            <a:pPr marL="457200" lvl="1" indent="0">
              <a:buNone/>
            </a:pPr>
            <a:endParaRPr lang="en-US" sz="500" dirty="0" smtClean="0"/>
          </a:p>
          <a:p>
            <a:r>
              <a:rPr lang="en-US" sz="2400" dirty="0" smtClean="0"/>
              <a:t>Very important work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difficult to unravel the independent effect of  health insurance on the decision to continue working at older ages </a:t>
            </a:r>
          </a:p>
          <a:p>
            <a:endParaRPr lang="en-US" sz="100" dirty="0" smtClean="0"/>
          </a:p>
          <a:p>
            <a:pPr lvl="1"/>
            <a:r>
              <a:rPr lang="en-US" sz="2200" dirty="0" smtClean="0"/>
              <a:t>Decision to work or retire is complex</a:t>
            </a:r>
          </a:p>
          <a:p>
            <a:pPr lvl="1"/>
            <a:endParaRPr lang="en-US" sz="500" dirty="0" smtClean="0"/>
          </a:p>
          <a:p>
            <a:r>
              <a:rPr lang="en-US" sz="2400" dirty="0" smtClean="0"/>
              <a:t>Need to broaden our understanding of the link between health insurance and labor supply, particularly given the passage of the ACA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348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902" y="430439"/>
            <a:ext cx="11213063" cy="1325563"/>
          </a:xfrm>
          <a:solidFill>
            <a:srgbClr val="BDD7EE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Quasi-natural experiment causally associates health insurance with labor supply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87241" y="2134271"/>
            <a:ext cx="5781578" cy="419335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2419123" y="3084116"/>
            <a:ext cx="1966268" cy="414864"/>
          </a:xfrm>
          <a:prstGeom prst="straightConnector1">
            <a:avLst/>
          </a:prstGeom>
          <a:ln w="22225">
            <a:solidFill>
              <a:srgbClr val="C00000"/>
            </a:solidFill>
            <a:headEnd type="stealt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528596" y="4229104"/>
            <a:ext cx="2130492" cy="753443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headEnd type="stealt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750" y="2627837"/>
            <a:ext cx="2343524" cy="1631216"/>
          </a:xfrm>
          <a:prstGeom prst="rect">
            <a:avLst/>
          </a:prstGeom>
          <a:solidFill>
            <a:srgbClr val="FFD6C9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Treatment group</a:t>
            </a:r>
            <a:r>
              <a:rPr lang="en-US" sz="2000" dirty="0" smtClean="0"/>
              <a:t>: only covered by an employer retirement health plan up to age 65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7987" y="4752526"/>
            <a:ext cx="2316923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Control group</a:t>
            </a:r>
            <a:r>
              <a:rPr lang="en-US" sz="2000" dirty="0" smtClean="0"/>
              <a:t>: covered before and after age 65              (i.e. not affected by Medicare Part D)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9629191" y="2474778"/>
            <a:ext cx="2397968" cy="3046988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Treatment group reduced their rate of full-time work by 8.4 percentage points more after 2006 than they did before 2006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514392" y="3351941"/>
            <a:ext cx="4114799" cy="1518639"/>
          </a:xfrm>
          <a:prstGeom prst="straightConnector1">
            <a:avLst/>
          </a:prstGeom>
          <a:ln w="22225">
            <a:solidFill>
              <a:srgbClr val="C00000"/>
            </a:solidFill>
            <a:headEnd type="stealt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8447556" y="3363523"/>
            <a:ext cx="1181634" cy="1676789"/>
          </a:xfrm>
          <a:prstGeom prst="straightConnector1">
            <a:avLst/>
          </a:prstGeom>
          <a:ln w="22225">
            <a:solidFill>
              <a:srgbClr val="C00000"/>
            </a:solidFill>
            <a:headEnd type="stealt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66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39" y="410480"/>
            <a:ext cx="10901171" cy="1089210"/>
          </a:xfrm>
          <a:solidFill>
            <a:srgbClr val="BDD7EE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job lock prevalent in the U.S.?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52163" y="1574581"/>
            <a:ext cx="848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i="1" dirty="0"/>
              <a:t>“Right now, would you like to leave work altogether, but plan to keep working because you need the health insurance?”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716565"/>
              </p:ext>
            </p:extLst>
          </p:nvPr>
        </p:nvGraphicFramePr>
        <p:xfrm>
          <a:off x="3363681" y="2418913"/>
          <a:ext cx="5466115" cy="365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3348" y="6010184"/>
            <a:ext cx="12432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N=7,228; Source: Health and Retirement Study (HRS) Psychosocial </a:t>
            </a:r>
            <a:r>
              <a:rPr lang="en-US" sz="2000" dirty="0"/>
              <a:t>and </a:t>
            </a:r>
            <a:r>
              <a:rPr lang="en-US" sz="2000" dirty="0" smtClean="0"/>
              <a:t>Lifestyle Questionnaire </a:t>
            </a:r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2008, 2012</a:t>
            </a:r>
            <a:r>
              <a:rPr lang="en-US" sz="2000" dirty="0" smtClean="0"/>
              <a:t>, 2014); estimates are weighted to adjust for complex sampling design.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541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766"/>
            <a:ext cx="10591800" cy="1079228"/>
          </a:xfrm>
          <a:solidFill>
            <a:srgbClr val="BDD7EE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Workers under age 65 report more job lock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91574"/>
              </p:ext>
            </p:extLst>
          </p:nvPr>
        </p:nvGraphicFramePr>
        <p:xfrm>
          <a:off x="838200" y="158373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6457" y="6025302"/>
            <a:ext cx="968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N=7,228; Source: Health and Retirement Study (HRS) Psychosocial </a:t>
            </a:r>
            <a:r>
              <a:rPr lang="en-US" dirty="0"/>
              <a:t>and </a:t>
            </a:r>
            <a:r>
              <a:rPr lang="en-US" dirty="0" smtClean="0"/>
              <a:t>Lifestyle Questionnaire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2008, 2012</a:t>
            </a:r>
            <a:r>
              <a:rPr lang="en-US" dirty="0" smtClean="0"/>
              <a:t>, 2014); estimates are weighted to adjust for complex sampling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5835"/>
            <a:ext cx="10515600" cy="1071106"/>
          </a:xfrm>
          <a:solidFill>
            <a:srgbClr val="BDD7EE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job lock really a problem?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0979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May encourage </a:t>
            </a:r>
            <a:r>
              <a:rPr lang="en-US" sz="2400" dirty="0"/>
              <a:t>individuals to </a:t>
            </a:r>
            <a:r>
              <a:rPr lang="en-US" sz="2400" dirty="0" smtClean="0"/>
              <a:t>work longer</a:t>
            </a:r>
            <a:r>
              <a:rPr lang="en-US" sz="2400" dirty="0" smtClean="0">
                <a:sym typeface="Wingdings" panose="05000000000000000000" pitchFamily="2" charset="2"/>
              </a:rPr>
              <a:t> increase </a:t>
            </a:r>
            <a:r>
              <a:rPr lang="en-US" sz="2400" dirty="0">
                <a:sym typeface="Wingdings" panose="05000000000000000000" pitchFamily="2" charset="2"/>
              </a:rPr>
              <a:t>individual retirement savings and </a:t>
            </a:r>
            <a:r>
              <a:rPr lang="en-US" sz="2400" dirty="0" smtClean="0">
                <a:sym typeface="Wingdings" panose="05000000000000000000" pitchFamily="2" charset="2"/>
              </a:rPr>
              <a:t>government </a:t>
            </a:r>
            <a:r>
              <a:rPr lang="en-US" sz="2400" dirty="0">
                <a:sym typeface="Wingdings" panose="05000000000000000000" pitchFamily="2" charset="2"/>
              </a:rPr>
              <a:t>tax revenue</a:t>
            </a:r>
          </a:p>
          <a:p>
            <a:endParaRPr lang="en-US" sz="5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Job lock is an indicator of job dissatisfaction and a preference for retirement</a:t>
            </a:r>
          </a:p>
          <a:p>
            <a:endParaRPr lang="en-US" sz="100" dirty="0" smtClean="0">
              <a:sym typeface="Wingdings" panose="05000000000000000000" pitchFamily="2" charset="2"/>
            </a:endParaRP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A person can only be job locked if they </a:t>
            </a:r>
            <a:r>
              <a:rPr lang="en-US" sz="2200" i="1" dirty="0" smtClean="0">
                <a:sym typeface="Wingdings" panose="05000000000000000000" pitchFamily="2" charset="2"/>
              </a:rPr>
              <a:t>have</a:t>
            </a:r>
            <a:r>
              <a:rPr lang="en-US" sz="2200" dirty="0" smtClean="0">
                <a:sym typeface="Wingdings" panose="05000000000000000000" pitchFamily="2" charset="2"/>
              </a:rPr>
              <a:t> to continue working—i.e. they feel “pushed” to continue working for financial or other economic reasons</a:t>
            </a:r>
          </a:p>
          <a:p>
            <a:pPr marL="457200" lvl="1" indent="0">
              <a:buNone/>
            </a:pPr>
            <a:endParaRPr lang="en-US" sz="5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High prevalence of job lock among aging workers is a problem if we want to extend the working life </a:t>
            </a:r>
            <a:r>
              <a:rPr lang="en-US" sz="2400" dirty="0" smtClean="0">
                <a:sym typeface="Wingdings"/>
              </a:rPr>
              <a:t> implies that a high proportion of workers do not </a:t>
            </a:r>
            <a:r>
              <a:rPr lang="en-US" sz="2400" i="1" dirty="0" smtClean="0">
                <a:sym typeface="Wingdings"/>
              </a:rPr>
              <a:t>want</a:t>
            </a:r>
            <a:r>
              <a:rPr lang="en-US" sz="2400" dirty="0" smtClean="0">
                <a:sym typeface="Wingdings"/>
              </a:rPr>
              <a:t> to continue working</a:t>
            </a:r>
          </a:p>
          <a:p>
            <a:endParaRPr lang="en-US" sz="100" dirty="0" smtClean="0">
              <a:sym typeface="Wingdings"/>
            </a:endParaRPr>
          </a:p>
          <a:p>
            <a:pPr lvl="1"/>
            <a:r>
              <a:rPr lang="en-US" sz="2200" dirty="0">
                <a:sym typeface="Wingdings"/>
              </a:rPr>
              <a:t>C</a:t>
            </a:r>
            <a:r>
              <a:rPr lang="en-US" sz="2200" dirty="0" smtClean="0">
                <a:sym typeface="Wingdings"/>
              </a:rPr>
              <a:t>ould have potential negative consequences for life satisfaction and worker well-being (Fisher, Ryan, </a:t>
            </a:r>
            <a:r>
              <a:rPr lang="en-US" sz="2200" dirty="0" err="1" smtClean="0">
                <a:sym typeface="Wingdings"/>
              </a:rPr>
              <a:t>Sonnega</a:t>
            </a:r>
            <a:r>
              <a:rPr lang="en-US" sz="2200" dirty="0" smtClean="0">
                <a:sym typeface="Wingdings"/>
              </a:rPr>
              <a:t>, and </a:t>
            </a:r>
            <a:r>
              <a:rPr lang="en-US" sz="2200" dirty="0" err="1" smtClean="0">
                <a:sym typeface="Wingdings"/>
              </a:rPr>
              <a:t>Naudé</a:t>
            </a:r>
            <a:r>
              <a:rPr lang="en-US" sz="2200" dirty="0" smtClean="0">
                <a:sym typeface="Wingdings"/>
              </a:rPr>
              <a:t>, 2016)</a:t>
            </a:r>
            <a:endParaRPr lang="en-US" sz="2200" dirty="0" smtClean="0">
              <a:sym typeface="Wingdings" panose="05000000000000000000" pitchFamily="2" charset="2"/>
            </a:endParaRPr>
          </a:p>
          <a:p>
            <a:endParaRPr lang="en-US" sz="500" dirty="0">
              <a:sym typeface="Wingdings" panose="05000000000000000000" pitchFamily="2" charset="2"/>
            </a:endParaRPr>
          </a:p>
          <a:p>
            <a:endParaRPr lang="en-US" sz="1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2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080" y="622134"/>
            <a:ext cx="10515600" cy="1325563"/>
          </a:xfrm>
          <a:solidFill>
            <a:srgbClr val="BDD7EE"/>
          </a:solidFill>
        </p:spPr>
        <p:txBody>
          <a:bodyPr>
            <a:normAutofit/>
          </a:bodyPr>
          <a:lstStyle/>
          <a:p>
            <a:r>
              <a:rPr lang="en-US" sz="4000" b="1" dirty="0">
                <a:latin typeface="Arial"/>
                <a:cs typeface="Arial"/>
              </a:rPr>
              <a:t>What types of workers are more likely to experience job </a:t>
            </a:r>
            <a:r>
              <a:rPr lang="en-US" sz="4000" b="1" dirty="0" smtClean="0">
                <a:latin typeface="Arial"/>
                <a:cs typeface="Arial"/>
              </a:rPr>
              <a:t>lock?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080" y="2506662"/>
            <a:ext cx="10515600" cy="4351338"/>
          </a:xfrm>
        </p:spPr>
        <p:txBody>
          <a:bodyPr/>
          <a:lstStyle/>
          <a:p>
            <a:r>
              <a:rPr lang="en-US" sz="2400" dirty="0"/>
              <a:t>In the HRS, </a:t>
            </a:r>
            <a:r>
              <a:rPr lang="en-US" sz="2400" dirty="0">
                <a:sym typeface="Wingdings" panose="05000000000000000000" pitchFamily="2" charset="2"/>
              </a:rPr>
              <a:t>job lock </a:t>
            </a:r>
            <a:r>
              <a:rPr lang="en-US" sz="2400" dirty="0" smtClean="0">
                <a:sym typeface="Wingdings" panose="05000000000000000000" pitchFamily="2" charset="2"/>
              </a:rPr>
              <a:t>is more </a:t>
            </a:r>
            <a:r>
              <a:rPr lang="en-US" sz="2400" dirty="0">
                <a:sym typeface="Wingdings" panose="05000000000000000000" pitchFamily="2" charset="2"/>
              </a:rPr>
              <a:t>prevalent among </a:t>
            </a:r>
            <a:r>
              <a:rPr lang="en-US" sz="2400" dirty="0" smtClean="0">
                <a:sym typeface="Wingdings" panose="05000000000000000000" pitchFamily="2" charset="2"/>
              </a:rPr>
              <a:t>minority workers and workers with </a:t>
            </a:r>
            <a:r>
              <a:rPr lang="en-US" sz="2400" dirty="0">
                <a:sym typeface="Wingdings" panose="05000000000000000000" pitchFamily="2" charset="2"/>
              </a:rPr>
              <a:t>lower socioeconomic </a:t>
            </a:r>
            <a:r>
              <a:rPr lang="en-US" sz="2400" dirty="0" smtClean="0">
                <a:sym typeface="Wingdings" panose="05000000000000000000" pitchFamily="2" charset="2"/>
              </a:rPr>
              <a:t>status </a:t>
            </a:r>
          </a:p>
          <a:p>
            <a:endParaRPr lang="en-US" sz="500" dirty="0" smtClean="0">
              <a:sym typeface="Wingdings" panose="05000000000000000000" pitchFamily="2" charset="2"/>
            </a:endParaRP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These are workers who also tend to have less desirable working conditions               (e.g. more physical demands, harsher environmental conditions, and less autonomy)</a:t>
            </a:r>
          </a:p>
          <a:p>
            <a:pPr marL="457200" lvl="1" indent="0">
              <a:buNone/>
            </a:pPr>
            <a:endParaRPr lang="en-US" sz="1800" dirty="0" smtClean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Workers in poorer health are </a:t>
            </a:r>
            <a:r>
              <a:rPr lang="en-US" sz="2400" dirty="0" smtClean="0">
                <a:sym typeface="Wingdings" panose="05000000000000000000" pitchFamily="2" charset="2"/>
              </a:rPr>
              <a:t>also more </a:t>
            </a:r>
            <a:r>
              <a:rPr lang="en-US" sz="2400" dirty="0">
                <a:sym typeface="Wingdings" panose="05000000000000000000" pitchFamily="2" charset="2"/>
              </a:rPr>
              <a:t>likely to report that they are job locked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6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416" y="405398"/>
            <a:ext cx="10709987" cy="1090450"/>
          </a:xfrm>
          <a:solidFill>
            <a:srgbClr val="BDD7EE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Minority workers report more job lock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004320"/>
              </p:ext>
            </p:extLst>
          </p:nvPr>
        </p:nvGraphicFramePr>
        <p:xfrm>
          <a:off x="1052803" y="1639124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6457" y="6025302"/>
            <a:ext cx="968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N=7,228; Source: Health and Retirement Study (HRS) Psychosocial </a:t>
            </a:r>
            <a:r>
              <a:rPr lang="en-US" dirty="0"/>
              <a:t>and </a:t>
            </a:r>
            <a:r>
              <a:rPr lang="en-US" dirty="0" smtClean="0"/>
              <a:t>Lifestyle Questionnaire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2008, 2012</a:t>
            </a:r>
            <a:r>
              <a:rPr lang="en-US" dirty="0" smtClean="0"/>
              <a:t>, 2014); estimates are weighted to adjust for complex sampling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319" y="319770"/>
            <a:ext cx="10515600" cy="1325563"/>
          </a:xfrm>
          <a:solidFill>
            <a:srgbClr val="BDD7EE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Blue collar and service workers report more job lock than white collar workers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200414"/>
              </p:ext>
            </p:extLst>
          </p:nvPr>
        </p:nvGraphicFramePr>
        <p:xfrm>
          <a:off x="861813" y="1734916"/>
          <a:ext cx="10355912" cy="4221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186" y="6030252"/>
            <a:ext cx="968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N=7,228; Source: Health and Retirement Study (HRS) Psychosocial </a:t>
            </a:r>
            <a:r>
              <a:rPr lang="en-US" dirty="0"/>
              <a:t>and </a:t>
            </a:r>
            <a:r>
              <a:rPr lang="en-US" dirty="0" smtClean="0"/>
              <a:t>Lifestyle Questionnaire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2008, 2012</a:t>
            </a:r>
            <a:r>
              <a:rPr lang="en-US" dirty="0" smtClean="0"/>
              <a:t>, 2014); estimates are weighted to adjust for complex sampling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3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1012</Words>
  <Application>Microsoft Macintosh PowerPoint</Application>
  <PresentationFormat>Widescreen</PresentationFormat>
  <Paragraphs>100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Retirement Lock and Prescription Drug Insurance: Evidence from Medicare Part D</vt:lpstr>
      <vt:lpstr>Do Americans work in order to maintain health benefits at older ages?</vt:lpstr>
      <vt:lpstr> Quasi-natural experiment causally associates health insurance with labor supply </vt:lpstr>
      <vt:lpstr>Is job lock prevalent in the U.S.?</vt:lpstr>
      <vt:lpstr>Workers under age 65 report more job lock</vt:lpstr>
      <vt:lpstr>Is job lock really a problem?</vt:lpstr>
      <vt:lpstr>What types of workers are more likely to experience job lock?</vt:lpstr>
      <vt:lpstr>Minority workers report more job lock</vt:lpstr>
      <vt:lpstr>Blue collar and service workers report more job lock than white collar workers</vt:lpstr>
      <vt:lpstr>Less educated workers report more job lock</vt:lpstr>
      <vt:lpstr>Workers with job lock have lower household income</vt:lpstr>
      <vt:lpstr>Job locked workers have less household wealth</vt:lpstr>
      <vt:lpstr>Workers in worse health report more job lock</vt:lpstr>
      <vt:lpstr>Job lock is negatively related to the psychological well-being of workers</vt:lpstr>
      <vt:lpstr>More research on job lock is needed</vt:lpstr>
      <vt:lpstr>PowerPoint Presentation</vt:lpstr>
    </vt:vector>
  </TitlesOfParts>
  <Company>University of Michigan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Schmitz</dc:creator>
  <cp:lastModifiedBy>Microsoft Office User</cp:lastModifiedBy>
  <cp:revision>70</cp:revision>
  <dcterms:created xsi:type="dcterms:W3CDTF">2017-07-29T18:19:53Z</dcterms:created>
  <dcterms:modified xsi:type="dcterms:W3CDTF">2017-08-02T12:05:00Z</dcterms:modified>
</cp:coreProperties>
</file>