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2"/>
  </p:notesMasterIdLst>
  <p:sldIdLst>
    <p:sldId id="256" r:id="rId2"/>
    <p:sldId id="319" r:id="rId3"/>
    <p:sldId id="320" r:id="rId4"/>
    <p:sldId id="310" r:id="rId5"/>
    <p:sldId id="327" r:id="rId6"/>
    <p:sldId id="330" r:id="rId7"/>
    <p:sldId id="328" r:id="rId8"/>
    <p:sldId id="317" r:id="rId9"/>
    <p:sldId id="314" r:id="rId10"/>
    <p:sldId id="331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0269" autoAdjust="0"/>
  </p:normalViewPr>
  <p:slideViewPr>
    <p:cSldViewPr>
      <p:cViewPr varScale="1">
        <p:scale>
          <a:sx n="104" d="100"/>
          <a:sy n="104" d="100"/>
        </p:scale>
        <p:origin x="18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4A032-532D-0949-BB6A-E3F6EA510134}" type="datetimeFigureOut">
              <a:rPr lang="en-US" smtClean="0"/>
              <a:t>8/2/17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CA2D2-2B5B-AD46-89D2-3022CD5D88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117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CA2D2-2B5B-AD46-89D2-3022CD5D88F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799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CA2D2-2B5B-AD46-89D2-3022CD5D88F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646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CA2D2-2B5B-AD46-89D2-3022CD5D88F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7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CA2D2-2B5B-AD46-89D2-3022CD5D88F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83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CA2D2-2B5B-AD46-89D2-3022CD5D88F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35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CA2D2-2B5B-AD46-89D2-3022CD5D88F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31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CA2D2-2B5B-AD46-89D2-3022CD5D88F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72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CA2D2-2B5B-AD46-89D2-3022CD5D88F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87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2"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CA2D2-2B5B-AD46-89D2-3022CD5D88F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321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CA2D2-2B5B-AD46-89D2-3022CD5D88F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40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2F9-56E5-47B5-BE1D-C06FF886E1E2}" type="datetimeFigureOut">
              <a:rPr lang="en-US" smtClean="0"/>
              <a:pPr/>
              <a:t>8/2/17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E9C4-A106-42E4-B9A0-1DAA0F7771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54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2F9-56E5-47B5-BE1D-C06FF886E1E2}" type="datetimeFigureOut">
              <a:rPr lang="en-US" smtClean="0"/>
              <a:pPr/>
              <a:t>8/2/17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E9C4-A106-42E4-B9A0-1DAA0F7771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2F9-56E5-47B5-BE1D-C06FF886E1E2}" type="datetimeFigureOut">
              <a:rPr lang="en-US" smtClean="0"/>
              <a:pPr/>
              <a:t>8/2/17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E9C4-A106-42E4-B9A0-1DAA0F7771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9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2F9-56E5-47B5-BE1D-C06FF886E1E2}" type="datetimeFigureOut">
              <a:rPr lang="en-US" smtClean="0"/>
              <a:pPr/>
              <a:t>8/2/17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E9C4-A106-42E4-B9A0-1DAA0F7771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9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2F9-56E5-47B5-BE1D-C06FF886E1E2}" type="datetimeFigureOut">
              <a:rPr lang="en-US" smtClean="0"/>
              <a:pPr/>
              <a:t>8/2/17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E9C4-A106-42E4-B9A0-1DAA0F7771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3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2F9-56E5-47B5-BE1D-C06FF886E1E2}" type="datetimeFigureOut">
              <a:rPr lang="en-US" smtClean="0"/>
              <a:pPr/>
              <a:t>8/2/17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E9C4-A106-42E4-B9A0-1DAA0F7771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7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2F9-56E5-47B5-BE1D-C06FF886E1E2}" type="datetimeFigureOut">
              <a:rPr lang="en-US" smtClean="0"/>
              <a:pPr/>
              <a:t>8/2/17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E9C4-A106-42E4-B9A0-1DAA0F7771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70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2F9-56E5-47B5-BE1D-C06FF886E1E2}" type="datetimeFigureOut">
              <a:rPr lang="en-US" smtClean="0"/>
              <a:pPr/>
              <a:t>8/2/17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E9C4-A106-42E4-B9A0-1DAA0F7771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6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2F9-56E5-47B5-BE1D-C06FF886E1E2}" type="datetimeFigureOut">
              <a:rPr lang="en-US" smtClean="0"/>
              <a:pPr/>
              <a:t>8/2/17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E9C4-A106-42E4-B9A0-1DAA0F7771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4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2F9-56E5-47B5-BE1D-C06FF886E1E2}" type="datetimeFigureOut">
              <a:rPr lang="en-US" smtClean="0"/>
              <a:pPr/>
              <a:t>8/2/17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E9C4-A106-42E4-B9A0-1DAA0F7771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0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2F9-56E5-47B5-BE1D-C06FF886E1E2}" type="datetimeFigureOut">
              <a:rPr lang="en-US" smtClean="0"/>
              <a:pPr/>
              <a:t>8/2/17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E9C4-A106-42E4-B9A0-1DAA0F7771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1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D42F9-56E5-47B5-BE1D-C06FF886E1E2}" type="datetimeFigureOut">
              <a:rPr lang="en-US" smtClean="0"/>
              <a:pPr/>
              <a:t>8/2/17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2E9C4-A106-42E4-B9A0-1DAA0F7771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41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077200" cy="3657601"/>
          </a:xfrm>
        </p:spPr>
        <p:txBody>
          <a:bodyPr>
            <a:noAutofit/>
          </a:bodyPr>
          <a:lstStyle/>
          <a:p>
            <a:r>
              <a:rPr lang="en-US" sz="2800" dirty="0">
                <a:latin typeface="Garamond"/>
                <a:cs typeface="Garamond"/>
              </a:rPr>
              <a:t>Discussant </a:t>
            </a:r>
            <a:r>
              <a:rPr lang="en-US" sz="2800" dirty="0" smtClean="0">
                <a:latin typeface="Garamond"/>
                <a:cs typeface="Garamond"/>
              </a:rPr>
              <a:t>Remarks:</a:t>
            </a:r>
            <a:br>
              <a:rPr lang="en-US" sz="2800" dirty="0" smtClean="0">
                <a:latin typeface="Garamond"/>
                <a:cs typeface="Garamond"/>
              </a:rPr>
            </a:br>
            <a:r>
              <a:rPr lang="en-US" sz="2800" dirty="0" smtClean="0">
                <a:latin typeface="Garamond"/>
                <a:cs typeface="Garamond"/>
              </a:rPr>
              <a:t>“</a:t>
            </a:r>
            <a:r>
              <a:rPr lang="en-US" sz="2800" i="1" dirty="0" smtClean="0">
                <a:latin typeface="Garamond" panose="02020404030301010803" pitchFamily="18" charset="0"/>
              </a:rPr>
              <a:t>Financial </a:t>
            </a:r>
            <a:r>
              <a:rPr lang="en-US" sz="2800" i="1" dirty="0">
                <a:latin typeface="Garamond" panose="02020404030301010803" pitchFamily="18" charset="0"/>
              </a:rPr>
              <a:t>Well-Being in Late Life: Understanding the Impact of Adverse Health Shocks and Spousal </a:t>
            </a:r>
            <a:r>
              <a:rPr lang="en-US" sz="2800" i="1" dirty="0" smtClean="0">
                <a:latin typeface="Garamond" panose="02020404030301010803" pitchFamily="18" charset="0"/>
              </a:rPr>
              <a:t>Deaths</a:t>
            </a:r>
            <a:r>
              <a:rPr lang="en-US" sz="2800" dirty="0" smtClean="0">
                <a:latin typeface="Garamond" panose="02020404030301010803" pitchFamily="18" charset="0"/>
              </a:rPr>
              <a:t>”</a:t>
            </a:r>
            <a:r>
              <a:rPr lang="en-US" sz="2800" dirty="0" smtClean="0">
                <a:latin typeface="Garamond"/>
                <a:cs typeface="Garamond"/>
              </a:rPr>
              <a:t/>
            </a:r>
            <a:br>
              <a:rPr lang="en-US" sz="2800" dirty="0" smtClean="0">
                <a:latin typeface="Garamond"/>
                <a:cs typeface="Garamond"/>
              </a:rPr>
            </a:br>
            <a:r>
              <a:rPr lang="en-US" sz="2800" dirty="0" smtClean="0">
                <a:latin typeface="Garamond"/>
                <a:cs typeface="Garamond"/>
              </a:rPr>
              <a:t/>
            </a:r>
            <a:br>
              <a:rPr lang="en-US" sz="2800" dirty="0" smtClean="0">
                <a:latin typeface="Garamond"/>
                <a:cs typeface="Garamond"/>
              </a:rPr>
            </a:br>
            <a:r>
              <a:rPr lang="en-US" sz="2800" b="1" dirty="0" smtClean="0">
                <a:latin typeface="Garamond"/>
                <a:cs typeface="Garamond"/>
              </a:rPr>
              <a:t>Christopher R. Tamborini* </a:t>
            </a:r>
            <a:br>
              <a:rPr lang="en-US" sz="2800" b="1" dirty="0" smtClean="0">
                <a:latin typeface="Garamond"/>
                <a:cs typeface="Garamond"/>
              </a:rPr>
            </a:br>
            <a:r>
              <a:rPr lang="en-US" sz="2800" b="1" dirty="0" smtClean="0">
                <a:latin typeface="Garamond"/>
                <a:cs typeface="Garamond"/>
              </a:rPr>
              <a:t>Social Security Administration</a:t>
            </a:r>
            <a:endParaRPr lang="en-US" sz="2800" b="1" dirty="0">
              <a:latin typeface="Garamon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029202"/>
            <a:ext cx="8686800" cy="1600198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Garamond"/>
                <a:cs typeface="Garamond"/>
              </a:rPr>
              <a:t>Annual Meeting of the Retirement Research Consortium</a:t>
            </a:r>
          </a:p>
          <a:p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Garamond"/>
                <a:cs typeface="Garamond"/>
              </a:rPr>
              <a:t>Washington, DC, August 3, 2017</a:t>
            </a:r>
          </a:p>
          <a:p>
            <a:endParaRPr lang="en-US" sz="1800" dirty="0" smtClean="0">
              <a:solidFill>
                <a:schemeClr val="accent3">
                  <a:lumMod val="50000"/>
                </a:schemeClr>
              </a:solidFill>
              <a:latin typeface="Garamond"/>
              <a:cs typeface="Garamond"/>
            </a:endParaRPr>
          </a:p>
          <a:p>
            <a:r>
              <a:rPr lang="en-US" sz="1600" i="1" dirty="0" smtClean="0"/>
              <a:t>*</a:t>
            </a:r>
            <a:r>
              <a:rPr lang="en-US" sz="1600" i="1" dirty="0"/>
              <a:t>The views expressed </a:t>
            </a:r>
            <a:r>
              <a:rPr lang="en-US" sz="1600" i="1" dirty="0" smtClean="0"/>
              <a:t>are my own and </a:t>
            </a:r>
            <a:r>
              <a:rPr lang="en-US" sz="1600" i="1" dirty="0"/>
              <a:t>do not represent those of </a:t>
            </a:r>
            <a:r>
              <a:rPr lang="en-US" sz="1600" i="1" dirty="0" smtClean="0"/>
              <a:t>the Social Security Administration or any federal agency</a:t>
            </a:r>
            <a:endParaRPr lang="en-US" sz="1600" i="1" dirty="0">
              <a:solidFill>
                <a:schemeClr val="accent3">
                  <a:lumMod val="50000"/>
                </a:schemeClr>
              </a:solidFill>
              <a:latin typeface="Garamond"/>
              <a:cs typeface="Garamond"/>
            </a:endParaRPr>
          </a:p>
        </p:txBody>
      </p:sp>
      <p:pic>
        <p:nvPicPr>
          <p:cNvPr id="5" name="Picture 4" descr="Screen Shot 2016-02-07 at 11.30.51 AM.png"/>
          <p:cNvPicPr>
            <a:picLocks noChangeAspect="1"/>
          </p:cNvPicPr>
          <p:nvPr/>
        </p:nvPicPr>
        <p:blipFill>
          <a:blip r:embed="rId3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067800" cy="1143000"/>
          </a:xfrm>
          <a:prstGeom prst="rect">
            <a:avLst/>
          </a:prstGeom>
          <a:ln>
            <a:solidFill>
              <a:schemeClr val="bg2"/>
            </a:solidFill>
          </a:ln>
          <a:effectLst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6115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1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92162"/>
          </a:xfrm>
        </p:spPr>
        <p:txBody>
          <a:bodyPr>
            <a:noAutofit/>
          </a:bodyPr>
          <a:lstStyle/>
          <a:p>
            <a:r>
              <a:rPr lang="en-US" sz="3600" dirty="0" smtClean="0"/>
              <a:t>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029700" cy="5257800"/>
          </a:xfrm>
        </p:spPr>
        <p:txBody>
          <a:bodyPr>
            <a:normAutofit/>
          </a:bodyPr>
          <a:lstStyle/>
          <a:p>
            <a:pPr marL="4572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Paper’s focus intersects with long-standing questions about how health and wealth evolve in retirement stage of life course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Exploits HRS panel data to examine wealth change in wave after </a:t>
            </a:r>
            <a:r>
              <a:rPr lang="en-US" sz="2400" i="1" u="sng" dirty="0" smtClean="0"/>
              <a:t>first onset </a:t>
            </a:r>
            <a:r>
              <a:rPr lang="en-US" sz="2400" dirty="0" smtClean="0"/>
              <a:t>of 8 health conditions and 3 intensive health events. 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Computes probability of onset of health problems from 65+ to death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Computes expected reduction in wealth of each health shock for 65+ individual over remaining years of life  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lvl="1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lvl="1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880110" lvl="2" indent="-34290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80110" lvl="2" indent="-34290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365760"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65760"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65760"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Arial"/>
              <a:buChar char="•"/>
            </a:pPr>
            <a:endParaRPr lang="en-US" sz="2400" dirty="0"/>
          </a:p>
          <a:p>
            <a:pPr lvl="1">
              <a:buFont typeface="Arial"/>
              <a:buChar char="•"/>
            </a:pPr>
            <a:endParaRPr lang="en-US" sz="20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8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77300" cy="6248400"/>
          </a:xfrm>
        </p:spPr>
        <p:txBody>
          <a:bodyPr>
            <a:normAutofit/>
          </a:bodyPr>
          <a:lstStyle/>
          <a:p>
            <a:pPr marL="457200" lvl="2" indent="-342900" algn="ctr">
              <a:spcBef>
                <a:spcPts val="0"/>
              </a:spcBef>
              <a:buFont typeface="Wingdings" charset="2"/>
              <a:buChar char="²"/>
            </a:pPr>
            <a:r>
              <a:rPr lang="en-US" sz="2800" b="1" dirty="0" smtClean="0"/>
              <a:t>This paper is important for a number of reasons:</a:t>
            </a:r>
          </a:p>
          <a:p>
            <a:pPr marL="457200" lvl="3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457200" lvl="2" indent="-342900">
              <a:spcBef>
                <a:spcPts val="0"/>
              </a:spcBef>
            </a:pPr>
            <a:r>
              <a:rPr lang="en-US" sz="2200" b="1" dirty="0" smtClean="0"/>
              <a:t>Interest in determinants of wealth dynamics in later life</a:t>
            </a:r>
          </a:p>
          <a:p>
            <a:pPr marL="914400" lvl="3" indent="-342900">
              <a:spcBef>
                <a:spcPts val="0"/>
              </a:spcBef>
              <a:buFontTx/>
              <a:buChar char="-"/>
            </a:pPr>
            <a:r>
              <a:rPr lang="en-US" sz="2200" dirty="0" smtClean="0"/>
              <a:t>Wealth not only helps finance consumption </a:t>
            </a:r>
            <a:r>
              <a:rPr lang="en-US" sz="2200" dirty="0"/>
              <a:t>in retirement </a:t>
            </a:r>
            <a:r>
              <a:rPr lang="en-US" sz="2200" dirty="0" smtClean="0"/>
              <a:t>but also provides </a:t>
            </a:r>
            <a:r>
              <a:rPr lang="en-US" sz="2200" i="1" dirty="0"/>
              <a:t>cushion against </a:t>
            </a:r>
            <a:r>
              <a:rPr lang="en-US" sz="2200" i="1" dirty="0" smtClean="0"/>
              <a:t>“bad” events</a:t>
            </a:r>
            <a:r>
              <a:rPr lang="en-US" sz="2200" dirty="0" smtClean="0"/>
              <a:t>, particularly in health arena. </a:t>
            </a:r>
          </a:p>
          <a:p>
            <a:pPr marL="914400" lvl="3" indent="-342900">
              <a:spcBef>
                <a:spcPts val="0"/>
              </a:spcBef>
              <a:buFontTx/>
              <a:buChar char="-"/>
            </a:pPr>
            <a:endParaRPr lang="en-US" sz="2200" dirty="0" smtClean="0"/>
          </a:p>
          <a:p>
            <a:pPr marL="914400" lvl="3" indent="-342900">
              <a:spcBef>
                <a:spcPts val="0"/>
              </a:spcBef>
              <a:buFontTx/>
              <a:buChar char="-"/>
            </a:pPr>
            <a:r>
              <a:rPr lang="en-US" sz="2200" dirty="0" smtClean="0"/>
              <a:t>Substantial differences in wealth across social groups</a:t>
            </a:r>
            <a:endParaRPr lang="en-US" sz="2200" dirty="0"/>
          </a:p>
          <a:p>
            <a:pPr marL="914400" lvl="3" indent="-342900">
              <a:spcBef>
                <a:spcPts val="0"/>
              </a:spcBef>
              <a:buFontTx/>
              <a:buChar char="-"/>
            </a:pPr>
            <a:endParaRPr lang="en-US" sz="2200" dirty="0" smtClean="0"/>
          </a:p>
          <a:p>
            <a:pPr marL="914400" lvl="3" indent="-342900">
              <a:spcBef>
                <a:spcPts val="0"/>
              </a:spcBef>
              <a:buFontTx/>
              <a:buChar char="-"/>
            </a:pPr>
            <a:r>
              <a:rPr lang="en-US" sz="2200" dirty="0" smtClean="0"/>
              <a:t>Given changing pension landscape from DB to DC plans, wealth trajectories in later life may be increasingly heterogeneous.</a:t>
            </a:r>
          </a:p>
          <a:p>
            <a:pPr marL="457200" lvl="2" indent="-342900">
              <a:spcBef>
                <a:spcPts val="0"/>
              </a:spcBef>
            </a:pPr>
            <a:endParaRPr lang="en-US" sz="2200" b="1" dirty="0" smtClean="0"/>
          </a:p>
          <a:p>
            <a:pPr marL="457200" lvl="2" indent="-342900">
              <a:spcBef>
                <a:spcPts val="0"/>
              </a:spcBef>
            </a:pPr>
            <a:endParaRPr lang="en-US" sz="2200" b="1" dirty="0" smtClean="0"/>
          </a:p>
          <a:p>
            <a:pPr marL="457200" lvl="2" indent="-342900">
              <a:spcBef>
                <a:spcPts val="0"/>
              </a:spcBef>
            </a:pPr>
            <a:r>
              <a:rPr lang="en-US" sz="2200" b="1" dirty="0" smtClean="0"/>
              <a:t>Population aging, increased life expectancy, and increasing health costs raise concerns about financial consequences of late-life health shocks </a:t>
            </a:r>
            <a:endParaRPr lang="en-US" sz="2200" dirty="0"/>
          </a:p>
          <a:p>
            <a:pPr marL="537210" lvl="2" indent="0">
              <a:spcBef>
                <a:spcPts val="0"/>
              </a:spcBef>
              <a:buNone/>
            </a:pPr>
            <a:r>
              <a:rPr lang="en-US" sz="2200" i="1" dirty="0" smtClean="0"/>
              <a:t>-	“</a:t>
            </a:r>
            <a:r>
              <a:rPr lang="en-US" sz="2200" i="1" dirty="0"/>
              <a:t>How much savings do I need to prepare for late-life </a:t>
            </a:r>
            <a:r>
              <a:rPr lang="en-US" sz="2200" i="1" dirty="0" smtClean="0"/>
              <a:t>health shocks</a:t>
            </a:r>
            <a:r>
              <a:rPr lang="en-US" sz="2200" i="1" dirty="0"/>
              <a:t>?”</a:t>
            </a:r>
          </a:p>
          <a:p>
            <a:pPr marL="765810"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765810"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765810"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65760"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65760"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65760"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Arial"/>
              <a:buChar char="•"/>
            </a:pPr>
            <a:endParaRPr lang="en-US" sz="2400" dirty="0"/>
          </a:p>
          <a:p>
            <a:pPr lvl="1">
              <a:buFont typeface="Arial"/>
              <a:buChar char="•"/>
            </a:pPr>
            <a:endParaRPr lang="en-US" sz="20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1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6172200"/>
          </a:xfrm>
        </p:spPr>
        <p:txBody>
          <a:bodyPr>
            <a:normAutofit/>
          </a:bodyPr>
          <a:lstStyle/>
          <a:p>
            <a:pPr marL="457200" lvl="1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The relationship between late-life health shocks and wealth has potential implications for a range of policy-relevant outcomes...</a:t>
            </a:r>
            <a:endParaRPr lang="en-US" sz="2400" b="1" dirty="0"/>
          </a:p>
          <a:p>
            <a:pPr marL="457200"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lvl="3" indent="-3429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2400" dirty="0" smtClean="0"/>
              <a:t>Retirement planning and savings </a:t>
            </a:r>
          </a:p>
          <a:p>
            <a:pPr marL="342900" lvl="3" indent="-3429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2400" dirty="0" smtClean="0"/>
              <a:t>Retiming timing and post-retirement work</a:t>
            </a:r>
          </a:p>
          <a:p>
            <a:pPr marL="342900" lvl="3" indent="-3429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2400" dirty="0" smtClean="0"/>
              <a:t>Social </a:t>
            </a:r>
            <a:r>
              <a:rPr lang="en-US" sz="2400" dirty="0"/>
              <a:t>Security </a:t>
            </a:r>
            <a:r>
              <a:rPr lang="en-US" sz="2400" dirty="0" smtClean="0"/>
              <a:t>claiming</a:t>
            </a:r>
            <a:endParaRPr lang="en-US" sz="2400" dirty="0"/>
          </a:p>
          <a:p>
            <a:pPr marL="342900" lvl="3" indent="-3429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2400" dirty="0" smtClean="0"/>
              <a:t>Social </a:t>
            </a:r>
            <a:r>
              <a:rPr lang="en-US" sz="2400" dirty="0"/>
              <a:t>Security income to household income</a:t>
            </a:r>
          </a:p>
          <a:p>
            <a:pPr marL="342900" lvl="3" indent="-3429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2400" dirty="0" smtClean="0"/>
              <a:t>Eligibility for Medicaid and other means-tested programs </a:t>
            </a:r>
          </a:p>
          <a:p>
            <a:pPr marL="342900" lvl="3" indent="-3429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2400" dirty="0" smtClean="0"/>
              <a:t>Family</a:t>
            </a:r>
          </a:p>
          <a:p>
            <a:pPr marL="800100" lvl="4" indent="-342900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 smtClean="0"/>
              <a:t>Post-retirement living arrangements </a:t>
            </a:r>
          </a:p>
          <a:p>
            <a:pPr marL="800100" lvl="4" indent="-342900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/>
              <a:t>Transfers to children and grandchildren</a:t>
            </a:r>
          </a:p>
          <a:p>
            <a:pPr marL="342900" lvl="3" indent="-3429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2400" dirty="0" smtClean="0"/>
              <a:t>Consumption &amp; debt</a:t>
            </a:r>
          </a:p>
          <a:p>
            <a:pPr marL="342900" lvl="3" indent="-3429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2400" dirty="0" smtClean="0"/>
              <a:t>Poverty </a:t>
            </a:r>
          </a:p>
          <a:p>
            <a:pPr marL="342900" lvl="3" indent="-3429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2400" dirty="0" smtClean="0"/>
              <a:t>Mortality </a:t>
            </a:r>
            <a:endParaRPr lang="en-US" sz="2400" dirty="0"/>
          </a:p>
          <a:p>
            <a:pPr marL="228600" lvl="2" indent="0">
              <a:spcBef>
                <a:spcPts val="0"/>
              </a:spcBef>
              <a:buNone/>
            </a:pPr>
            <a:endParaRPr lang="en-US" sz="2600" dirty="0"/>
          </a:p>
          <a:p>
            <a:pPr marL="777240" lvl="3" indent="0">
              <a:spcBef>
                <a:spcPts val="0"/>
              </a:spcBef>
              <a:buNone/>
            </a:pPr>
            <a:endParaRPr lang="en-US" sz="2800" dirty="0"/>
          </a:p>
          <a:p>
            <a:pPr marL="777240" lvl="3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777240" lvl="3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777240" lvl="3" indent="0">
              <a:spcBef>
                <a:spcPts val="0"/>
              </a:spcBef>
              <a:buNone/>
            </a:pPr>
            <a:endParaRPr lang="en-US" sz="2800" dirty="0"/>
          </a:p>
          <a:p>
            <a:pPr marL="914400" lvl="2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536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Paper’s 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200" b="1" dirty="0" smtClean="0"/>
          </a:p>
          <a:p>
            <a:pPr marL="0" indent="0">
              <a:buNone/>
            </a:pPr>
            <a:r>
              <a:rPr lang="en-US" sz="2400" b="1" dirty="0" smtClean="0"/>
              <a:t>1. 	Shines light on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variation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in short-run wealth costs of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specific</a:t>
            </a:r>
            <a:r>
              <a:rPr lang="en-US" sz="2400" b="1" dirty="0" smtClean="0"/>
              <a:t> health </a:t>
            </a:r>
          </a:p>
          <a:p>
            <a:pPr marL="0" indent="0">
              <a:buNone/>
            </a:pPr>
            <a:r>
              <a:rPr lang="en-US" sz="2400" b="1" dirty="0" smtClean="0"/>
              <a:t>	shocks at later life</a:t>
            </a:r>
          </a:p>
          <a:p>
            <a:pPr marL="0" indent="0">
              <a:buNone/>
            </a:pPr>
            <a:endParaRPr lang="en-US" sz="2400" b="1" i="1" u="sng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Some health shocks are costly: Lung </a:t>
            </a:r>
            <a:r>
              <a:rPr lang="en-US" sz="2400" dirty="0"/>
              <a:t>disease </a:t>
            </a:r>
            <a:r>
              <a:rPr lang="en-US" sz="2400" dirty="0" smtClean="0"/>
              <a:t>($</a:t>
            </a:r>
            <a:r>
              <a:rPr lang="en-US" sz="2400" dirty="0"/>
              <a:t>29,000</a:t>
            </a:r>
            <a:r>
              <a:rPr lang="en-US" sz="2400" dirty="0" smtClean="0"/>
              <a:t>), stroke ($25,000), nursing </a:t>
            </a:r>
            <a:r>
              <a:rPr lang="en-US" sz="2400" dirty="0"/>
              <a:t>home care ($</a:t>
            </a:r>
            <a:r>
              <a:rPr lang="en-US" sz="2400" dirty="0" smtClean="0"/>
              <a:t>15,000), spousal </a:t>
            </a:r>
            <a:r>
              <a:rPr lang="en-US" sz="2400" dirty="0"/>
              <a:t>death ($30,000)</a:t>
            </a:r>
            <a:r>
              <a:rPr lang="en-US" sz="2400" i="1" dirty="0"/>
              <a:t>.   </a:t>
            </a:r>
            <a:endParaRPr lang="en-US" sz="2400" i="1" dirty="0" smtClean="0"/>
          </a:p>
          <a:p>
            <a:pPr marL="457200" lvl="1" indent="0">
              <a:buNone/>
            </a:pPr>
            <a:endParaRPr lang="en-US" sz="2400" i="1" dirty="0"/>
          </a:p>
          <a:p>
            <a:pPr lvl="1"/>
            <a:r>
              <a:rPr lang="en-US" sz="2400" dirty="0" smtClean="0"/>
              <a:t>However,…. no significant effect for 6 out of 8 conditions (e.g., diabetes, heart attack)</a:t>
            </a:r>
          </a:p>
          <a:p>
            <a:pPr marL="457200" lvl="1" indent="0">
              <a:buNone/>
            </a:pPr>
            <a:endParaRPr lang="en-US" sz="2400" dirty="0"/>
          </a:p>
          <a:p>
            <a:pPr marL="0" lvl="1" indent="0">
              <a:buNone/>
            </a:pPr>
            <a:r>
              <a:rPr lang="en-US" sz="2400" b="1" dirty="0" smtClean="0"/>
              <a:t>2. 	Mixed results by supplemental insurance</a:t>
            </a:r>
          </a:p>
          <a:p>
            <a:pPr lvl="1"/>
            <a:r>
              <a:rPr lang="en-US" sz="2400" dirty="0" smtClean="0"/>
              <a:t>Supplemental insurance moderates wealth depletion for some (cancer) but not all conditions (stroke).  </a:t>
            </a:r>
          </a:p>
          <a:p>
            <a:pPr marL="0" lvl="1" indent="0">
              <a:buNone/>
            </a:pPr>
            <a:endParaRPr lang="en-US" sz="2200" b="1" dirty="0"/>
          </a:p>
          <a:p>
            <a:pPr marL="0" lvl="1" indent="0">
              <a:buNone/>
            </a:pPr>
            <a:endParaRPr lang="en-US" sz="2200" b="1" dirty="0"/>
          </a:p>
          <a:p>
            <a:pPr marL="457200" lvl="1" indent="-457200">
              <a:buAutoNum type="arabicPeriod" startAt="3"/>
            </a:pPr>
            <a:endParaRPr lang="en-US" sz="2200" b="1" dirty="0" smtClean="0"/>
          </a:p>
          <a:p>
            <a:pPr marL="457200" lvl="1" indent="-457200">
              <a:buAutoNum type="arabicPeriod" startAt="3"/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35964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Paper’s 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200" b="1" dirty="0" smtClean="0"/>
          </a:p>
          <a:p>
            <a:pPr marL="457200" lvl="1" indent="-457200">
              <a:buAutoNum type="arabicPeriod" startAt="3"/>
            </a:pPr>
            <a:r>
              <a:rPr lang="en-US" sz="2400" b="1" dirty="0" smtClean="0"/>
              <a:t>Mixed patterns across </a:t>
            </a:r>
            <a:r>
              <a:rPr lang="en-US" sz="2400" b="1" dirty="0"/>
              <a:t>gender/marital </a:t>
            </a:r>
            <a:r>
              <a:rPr lang="en-US" sz="2400" b="1" dirty="0" smtClean="0"/>
              <a:t>status groups </a:t>
            </a:r>
          </a:p>
          <a:p>
            <a:pPr marL="742950" lvl="2" indent="-342900">
              <a:buFontTx/>
              <a:buChar char="-"/>
            </a:pPr>
            <a:r>
              <a:rPr lang="en-US" dirty="0" smtClean="0"/>
              <a:t>Percentage decline deepest for women (11% single; 12% married)</a:t>
            </a:r>
          </a:p>
          <a:p>
            <a:pPr marL="457200" lvl="1" indent="-457200">
              <a:buAutoNum type="arabicPeriod" startAt="4"/>
            </a:pPr>
            <a:endParaRPr lang="en-US" sz="2400" b="1" dirty="0" smtClean="0"/>
          </a:p>
          <a:p>
            <a:pPr marL="457200" lvl="1" indent="-457200">
              <a:buAutoNum type="arabicPeriod" startAt="4"/>
            </a:pPr>
            <a:r>
              <a:rPr lang="en-US" sz="2400" b="1" dirty="0" smtClean="0"/>
              <a:t>Draw-down </a:t>
            </a:r>
            <a:r>
              <a:rPr lang="en-US" sz="2400" b="1" dirty="0"/>
              <a:t>is occurring across </a:t>
            </a:r>
            <a:r>
              <a:rPr lang="en-US" sz="2400" b="1" i="1" dirty="0"/>
              <a:t>multiple</a:t>
            </a:r>
            <a:r>
              <a:rPr lang="en-US" sz="2400" b="1" dirty="0"/>
              <a:t> </a:t>
            </a:r>
            <a:r>
              <a:rPr lang="en-US" sz="2400" b="1" dirty="0" smtClean="0"/>
              <a:t>components of wealth </a:t>
            </a:r>
            <a:r>
              <a:rPr lang="en-US" sz="2400" b="1" dirty="0"/>
              <a:t>for some </a:t>
            </a:r>
            <a:r>
              <a:rPr lang="en-US" sz="2400" b="1" dirty="0" smtClean="0"/>
              <a:t>conditions </a:t>
            </a:r>
            <a:r>
              <a:rPr lang="en-US" sz="2400" b="1" dirty="0"/>
              <a:t>(e.g. </a:t>
            </a:r>
            <a:r>
              <a:rPr lang="en-US" sz="2400" b="1" dirty="0" smtClean="0"/>
              <a:t>stroke).  </a:t>
            </a:r>
          </a:p>
          <a:p>
            <a:pPr marL="0" lvl="1" indent="0">
              <a:buNone/>
            </a:pPr>
            <a:endParaRPr lang="en-US" sz="2400" b="1" dirty="0" smtClean="0"/>
          </a:p>
          <a:p>
            <a:pPr marL="0" lvl="1" indent="0">
              <a:buNone/>
            </a:pPr>
            <a:r>
              <a:rPr lang="en-US" sz="2400" b="1" dirty="0" smtClean="0"/>
              <a:t>5. 	Estimates </a:t>
            </a:r>
            <a:r>
              <a:rPr lang="en-US" sz="2400" b="1" dirty="0"/>
              <a:t>of expected lifetime wealth costs of </a:t>
            </a:r>
            <a:r>
              <a:rPr lang="en-US" sz="2400" b="1" dirty="0" smtClean="0"/>
              <a:t>later-life health 	events</a:t>
            </a:r>
          </a:p>
          <a:p>
            <a:pPr marL="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“…</a:t>
            </a:r>
            <a:r>
              <a:rPr lang="en-US" sz="2400" dirty="0"/>
              <a:t>individual at age 65 could expect between $30,000 and $90,000 </a:t>
            </a:r>
            <a:r>
              <a:rPr lang="en-US" sz="2400" dirty="0" smtClean="0"/>
              <a:t>	of health-related </a:t>
            </a:r>
            <a:r>
              <a:rPr lang="en-US" sz="2400" dirty="0"/>
              <a:t>draw-down of wealth, depending on their gender </a:t>
            </a:r>
            <a:r>
              <a:rPr lang="en-US" sz="2400" dirty="0" smtClean="0"/>
              <a:t>	and marital </a:t>
            </a:r>
            <a:r>
              <a:rPr lang="en-US" sz="2400" dirty="0"/>
              <a:t>status”  </a:t>
            </a:r>
          </a:p>
          <a:p>
            <a:pPr marL="457200" lvl="1" indent="-457200">
              <a:buFont typeface="Arial"/>
              <a:buAutoNum type="arabicPeriod" startAt="3"/>
            </a:pPr>
            <a:endParaRPr lang="en-US" sz="2200" b="1" dirty="0"/>
          </a:p>
          <a:p>
            <a:pPr marL="0" lvl="1" indent="0">
              <a:buNone/>
            </a:pPr>
            <a:endParaRPr lang="en-US" sz="2200" b="1" dirty="0"/>
          </a:p>
          <a:p>
            <a:pPr marL="457200" lvl="1" indent="-457200">
              <a:buAutoNum type="arabicPeriod" startAt="3"/>
            </a:pPr>
            <a:endParaRPr lang="en-US" sz="2200" b="1" dirty="0" smtClean="0"/>
          </a:p>
          <a:p>
            <a:pPr marL="457200" lvl="1" indent="-457200">
              <a:buAutoNum type="arabicPeriod" startAt="3"/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712532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pPr marL="342900" lvl="2" indent="-342900"/>
            <a:r>
              <a:rPr lang="en-US" sz="2200" b="1" dirty="0" smtClean="0"/>
              <a:t>Results are consistent with idea that retirement planning entails </a:t>
            </a:r>
            <a:r>
              <a:rPr lang="en-US" sz="2200" b="1" dirty="0"/>
              <a:t>thinking about health care costs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Identifying mediating channels linking wealth changes to particular health shocks </a:t>
            </a:r>
            <a:r>
              <a:rPr lang="en-US" sz="2200" b="1" dirty="0"/>
              <a:t>w</a:t>
            </a:r>
            <a:r>
              <a:rPr lang="en-US" sz="2200" b="1" dirty="0" smtClean="0"/>
              <a:t>ould be informative</a:t>
            </a:r>
          </a:p>
          <a:p>
            <a:pPr lvl="1"/>
            <a:r>
              <a:rPr lang="en-US" sz="2200" dirty="0" smtClean="0"/>
              <a:t>Non-medical costs associated with the condition?</a:t>
            </a:r>
          </a:p>
          <a:p>
            <a:pPr lvl="1"/>
            <a:r>
              <a:rPr lang="en-US" sz="2200" dirty="0" smtClean="0"/>
              <a:t>Insurance (e.g., coverage of condition; p</a:t>
            </a:r>
            <a:r>
              <a:rPr lang="is-IS" sz="2200" dirty="0" smtClean="0"/>
              <a:t>rivate supplemental plans) </a:t>
            </a:r>
            <a:endParaRPr lang="en-US" sz="2200" dirty="0"/>
          </a:p>
          <a:p>
            <a:pPr lvl="1"/>
            <a:r>
              <a:rPr lang="en-US" sz="2200" dirty="0" smtClean="0"/>
              <a:t>Social Security and annuitized pension income defray costs?</a:t>
            </a:r>
          </a:p>
          <a:p>
            <a:pPr lvl="1"/>
            <a:r>
              <a:rPr lang="en-US" sz="2200" dirty="0" smtClean="0"/>
              <a:t>Transfers </a:t>
            </a:r>
            <a:r>
              <a:rPr lang="en-US" sz="2200" dirty="0"/>
              <a:t>to children </a:t>
            </a:r>
            <a:r>
              <a:rPr lang="en-US" sz="2200" dirty="0" smtClean="0"/>
              <a:t>(e.g., cancer diagnosis among higher wealth households)</a:t>
            </a:r>
            <a:endParaRPr lang="en-US" sz="2200" dirty="0"/>
          </a:p>
          <a:p>
            <a:endParaRPr lang="en-US" sz="2200" b="1" dirty="0" smtClean="0"/>
          </a:p>
          <a:p>
            <a:r>
              <a:rPr lang="en-US" sz="2200" b="1" dirty="0" smtClean="0"/>
              <a:t>Consider heterogeneity in the impact</a:t>
            </a:r>
          </a:p>
          <a:p>
            <a:pPr lvl="1"/>
            <a:r>
              <a:rPr lang="en-US" sz="2200" dirty="0" smtClean="0"/>
              <a:t>How does slope of wealth draw-down vary by….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i="1" dirty="0" smtClean="0"/>
              <a:t>initial </a:t>
            </a:r>
            <a:r>
              <a:rPr lang="en-US" sz="2200" dirty="0" smtClean="0"/>
              <a:t>wealth level?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 smtClean="0"/>
              <a:t>socio-demographics (e.g., retired/not</a:t>
            </a:r>
            <a:r>
              <a:rPr lang="en-US" sz="2200" dirty="0"/>
              <a:t>, </a:t>
            </a:r>
            <a:r>
              <a:rPr lang="en-US" sz="2200" dirty="0" smtClean="0"/>
              <a:t>age groups, </a:t>
            </a:r>
            <a:r>
              <a:rPr lang="en-US" sz="2200" dirty="0"/>
              <a:t>EDU</a:t>
            </a:r>
            <a:r>
              <a:rPr lang="en-US" sz="2200" dirty="0" smtClean="0"/>
              <a:t>).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 smtClean="0"/>
              <a:t>prevalence of multiple conditions or comorbidity </a:t>
            </a:r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4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/>
              <a:t>Discussion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How might we think about the role of earlier-life health and wealth conditions and the causal sequencing</a:t>
            </a:r>
          </a:p>
          <a:p>
            <a:pPr lvl="1"/>
            <a:r>
              <a:rPr lang="en-US" sz="2200" dirty="0" smtClean="0"/>
              <a:t>Lifetime wealth conditions can have cumulative impact on later-life health </a:t>
            </a:r>
          </a:p>
          <a:p>
            <a:pPr lvl="1"/>
            <a:r>
              <a:rPr lang="en-US" sz="2200" dirty="0" smtClean="0"/>
              <a:t>Health </a:t>
            </a:r>
            <a:r>
              <a:rPr lang="en-US" sz="2200" dirty="0"/>
              <a:t>during work life can also affect </a:t>
            </a:r>
            <a:r>
              <a:rPr lang="en-US" sz="2200" dirty="0" smtClean="0"/>
              <a:t>later-life wealth</a:t>
            </a:r>
          </a:p>
          <a:p>
            <a:pPr marL="0" indent="0">
              <a:buNone/>
            </a:pPr>
            <a:endParaRPr lang="en-US" sz="2200" b="1" dirty="0" smtClean="0"/>
          </a:p>
          <a:p>
            <a:r>
              <a:rPr lang="en-US" sz="2200" b="1" dirty="0" smtClean="0"/>
              <a:t>Measurement </a:t>
            </a:r>
            <a:r>
              <a:rPr lang="en-US" sz="2200" b="1" dirty="0"/>
              <a:t>of </a:t>
            </a:r>
            <a:r>
              <a:rPr lang="en-US" sz="2200" b="1" dirty="0" smtClean="0"/>
              <a:t>wealth </a:t>
            </a:r>
          </a:p>
          <a:p>
            <a:pPr lvl="1"/>
            <a:r>
              <a:rPr lang="en-US" sz="2200" dirty="0"/>
              <a:t>Absolute </a:t>
            </a:r>
            <a:r>
              <a:rPr lang="en-US" sz="2200" dirty="0" smtClean="0"/>
              <a:t>dollar change </a:t>
            </a:r>
            <a:r>
              <a:rPr lang="en-US" sz="2200" dirty="0"/>
              <a:t>versus percentage change between waves</a:t>
            </a:r>
          </a:p>
          <a:p>
            <a:pPr lvl="1"/>
            <a:r>
              <a:rPr lang="en-US" sz="2200" dirty="0"/>
              <a:t>Stratified models by initial wealth levels? Logged?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Following </a:t>
            </a:r>
            <a:r>
              <a:rPr lang="en-US" sz="2200" b="1" dirty="0"/>
              <a:t>wealth changes over longer time </a:t>
            </a:r>
            <a:r>
              <a:rPr lang="en-US" sz="2200" b="1" dirty="0" smtClean="0"/>
              <a:t>frame would be informative</a:t>
            </a:r>
            <a:endParaRPr lang="en-US" sz="2200" b="1" dirty="0"/>
          </a:p>
          <a:p>
            <a:pPr lvl="1">
              <a:buFontTx/>
              <a:buChar char="-"/>
            </a:pPr>
            <a:r>
              <a:rPr lang="en-US" sz="2200" dirty="0"/>
              <a:t>Health-related </a:t>
            </a:r>
            <a:r>
              <a:rPr lang="en-US" sz="2200" dirty="0" smtClean="0"/>
              <a:t>expenditures from same condition may change over time </a:t>
            </a:r>
            <a:endParaRPr lang="en-US" sz="2200" dirty="0"/>
          </a:p>
          <a:p>
            <a:pPr lvl="1">
              <a:buFontTx/>
              <a:buChar char="-"/>
            </a:pPr>
            <a:r>
              <a:rPr lang="en-US" sz="2200" dirty="0"/>
              <a:t>Long-term effects </a:t>
            </a:r>
            <a:r>
              <a:rPr lang="en-US" sz="2200" dirty="0" smtClean="0"/>
              <a:t>could </a:t>
            </a:r>
            <a:r>
              <a:rPr lang="en-US" sz="2200" dirty="0"/>
              <a:t>be greater </a:t>
            </a:r>
            <a:r>
              <a:rPr lang="en-US" sz="2200" dirty="0" smtClean="0"/>
              <a:t>than short-run estimates</a:t>
            </a:r>
            <a:endParaRPr lang="en-US" sz="2200" dirty="0"/>
          </a:p>
          <a:p>
            <a:endParaRPr lang="en-US" sz="2200" b="1" dirty="0"/>
          </a:p>
          <a:p>
            <a:pPr lvl="2">
              <a:buFont typeface="Courier New" panose="02070309020205020404" pitchFamily="49" charset="0"/>
              <a:buChar char="o"/>
            </a:pPr>
            <a:endParaRPr lang="en-US" sz="1700" dirty="0" smtClean="0"/>
          </a:p>
          <a:p>
            <a:pPr lvl="2">
              <a:buFont typeface="Courier New" panose="02070309020205020404" pitchFamily="49" charset="0"/>
              <a:buChar char="o"/>
            </a:pPr>
            <a:endParaRPr lang="en-US" sz="1700" dirty="0" smtClean="0"/>
          </a:p>
          <a:p>
            <a:pPr lvl="2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914400" lvl="2" indent="0">
              <a:buNone/>
            </a:pPr>
            <a:endParaRPr lang="en-US" sz="1700" dirty="0" smtClean="0"/>
          </a:p>
          <a:p>
            <a:pPr lvl="1"/>
            <a:endParaRPr lang="en-US" sz="2100" dirty="0" smtClean="0"/>
          </a:p>
          <a:p>
            <a:pPr marL="457200" lvl="1" indent="0">
              <a:buNone/>
            </a:pPr>
            <a:endParaRPr lang="en-US" sz="2200" dirty="0" smtClean="0"/>
          </a:p>
          <a:p>
            <a:pPr marL="914400" lvl="2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2600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77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382000" cy="228600"/>
          </a:xfrm>
        </p:spPr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2800" b="1" dirty="0" smtClean="0">
                <a:latin typeface="+mn-lt"/>
              </a:rPr>
              <a:t>Some Policy-relevant Considerations Inspired by Paper </a:t>
            </a:r>
            <a:endParaRPr lang="en-US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742950" lvl="2" indent="-342900"/>
            <a:r>
              <a:rPr lang="en-US" sz="2200" dirty="0" smtClean="0"/>
              <a:t>To what extent do wealth changes following late-life health shocks alter retirement timing and/or post-retirement work, particularly of a healthy spouse?</a:t>
            </a:r>
          </a:p>
          <a:p>
            <a:pPr marL="742950" lvl="2" indent="-342900"/>
            <a:endParaRPr lang="en-US" sz="2200" dirty="0"/>
          </a:p>
          <a:p>
            <a:pPr marL="742950" lvl="2" indent="-342900"/>
            <a:r>
              <a:rPr lang="en-US" sz="2200" dirty="0"/>
              <a:t>How do low-wealth households respond to later-life health shocks?</a:t>
            </a:r>
          </a:p>
          <a:p>
            <a:pPr marL="1200150" lvl="3" indent="-342900"/>
            <a:r>
              <a:rPr lang="en-US" sz="2200" dirty="0"/>
              <a:t>Role of public insurance (Medicare/Medicaid) </a:t>
            </a:r>
          </a:p>
          <a:p>
            <a:pPr marL="1200150" lvl="3" indent="-342900"/>
            <a:r>
              <a:rPr lang="en-US" sz="2200" dirty="0"/>
              <a:t>Family support</a:t>
            </a:r>
          </a:p>
          <a:p>
            <a:pPr marL="1200150" lvl="3" indent="-342900"/>
            <a:r>
              <a:rPr lang="en-US" sz="2200" dirty="0"/>
              <a:t>Go without</a:t>
            </a:r>
          </a:p>
          <a:p>
            <a:pPr marL="742950" lvl="2" indent="-342900"/>
            <a:endParaRPr lang="en-US" sz="2200" dirty="0" smtClean="0"/>
          </a:p>
          <a:p>
            <a:pPr marL="742950" lvl="2" indent="-342900"/>
            <a:r>
              <a:rPr lang="en-US" sz="2200" dirty="0" smtClean="0"/>
              <a:t>To what extent does Social Security and annuity-type income mitigate wealth costs of health shocks?</a:t>
            </a:r>
          </a:p>
          <a:p>
            <a:pPr marL="742950" lvl="2" indent="-342900"/>
            <a:endParaRPr lang="en-US" sz="2200" dirty="0"/>
          </a:p>
          <a:p>
            <a:pPr marL="742950" lvl="2" indent="-342900"/>
            <a:r>
              <a:rPr lang="en-US" sz="2200" dirty="0" smtClean="0"/>
              <a:t>Do health shocks increase Medicaid eligibility through wealth depletion, particularly at advanced older ages?  Among which households?  </a:t>
            </a:r>
          </a:p>
          <a:p>
            <a:pPr marL="857250" lvl="2" indent="-457200">
              <a:buFontTx/>
              <a:buChar char="-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3165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6999</TotalTime>
  <Words>594</Words>
  <Application>Microsoft Macintosh PowerPoint</Application>
  <PresentationFormat>On-screen Show (4:3)</PresentationFormat>
  <Paragraphs>152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Garamond</vt:lpstr>
      <vt:lpstr>Wingdings</vt:lpstr>
      <vt:lpstr>Office Theme</vt:lpstr>
      <vt:lpstr>Discussant Remarks: “Financial Well-Being in Late Life: Understanding the Impact of Adverse Health Shocks and Spousal Deaths”  Christopher R. Tamborini*  Social Security Administration</vt:lpstr>
      <vt:lpstr>Overview</vt:lpstr>
      <vt:lpstr>PowerPoint Presentation</vt:lpstr>
      <vt:lpstr>PowerPoint Presentation</vt:lpstr>
      <vt:lpstr>Paper’s Key Findings</vt:lpstr>
      <vt:lpstr>Paper’s Key Findings</vt:lpstr>
      <vt:lpstr>Discussion Points</vt:lpstr>
      <vt:lpstr>Discussion Points</vt:lpstr>
      <vt:lpstr>Some Policy-relevant Considerations Inspired by Paper </vt:lpstr>
      <vt:lpstr>PowerPoint Presentation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Seefeldt</dc:creator>
  <cp:lastModifiedBy>Microsoft Office User</cp:lastModifiedBy>
  <cp:revision>268</cp:revision>
  <cp:lastPrinted>2017-08-01T21:58:51Z</cp:lastPrinted>
  <dcterms:created xsi:type="dcterms:W3CDTF">2012-06-12T22:23:40Z</dcterms:created>
  <dcterms:modified xsi:type="dcterms:W3CDTF">2017-08-03T02:11:11Z</dcterms:modified>
</cp:coreProperties>
</file>