
<file path=[Content_Types].xml><?xml version="1.0" encoding="utf-8"?>
<Types xmlns="http://schemas.openxmlformats.org/package/2006/content-types">
  <Default Extension="tmp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78" r:id="rId3"/>
    <p:sldId id="279" r:id="rId4"/>
    <p:sldId id="285" r:id="rId5"/>
    <p:sldId id="303" r:id="rId6"/>
    <p:sldId id="287" r:id="rId7"/>
    <p:sldId id="288" r:id="rId8"/>
    <p:sldId id="289" r:id="rId9"/>
    <p:sldId id="292" r:id="rId10"/>
    <p:sldId id="291" r:id="rId11"/>
    <p:sldId id="295" r:id="rId12"/>
    <p:sldId id="296" r:id="rId13"/>
    <p:sldId id="290" r:id="rId14"/>
    <p:sldId id="293" r:id="rId15"/>
    <p:sldId id="297" r:id="rId16"/>
    <p:sldId id="281" r:id="rId17"/>
    <p:sldId id="299" r:id="rId18"/>
    <p:sldId id="304" r:id="rId19"/>
    <p:sldId id="301" r:id="rId20"/>
    <p:sldId id="284" r:id="rId21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5" autoAdjust="0"/>
    <p:restoredTop sz="94660"/>
  </p:normalViewPr>
  <p:slideViewPr>
    <p:cSldViewPr>
      <p:cViewPr varScale="1">
        <p:scale>
          <a:sx n="205" d="100"/>
          <a:sy n="205" d="100"/>
        </p:scale>
        <p:origin x="1908" y="13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19144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389213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69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10" dirty="0">
                <a:latin typeface="Arial"/>
                <a:cs typeface="Arial"/>
              </a:rPr>
              <a:t>−12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10" dirty="0">
                <a:latin typeface="Arial"/>
                <a:cs typeface="Arial"/>
              </a:rPr>
              <a:t>−3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950" b="0" i="0">
                <a:solidFill>
                  <a:schemeClr val="tx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10" dirty="0">
                <a:latin typeface="Arial"/>
                <a:cs typeface="Arial"/>
              </a:rPr>
              <a:t>−12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10" dirty="0">
                <a:latin typeface="Arial"/>
                <a:cs typeface="Arial"/>
              </a:rPr>
              <a:t>−3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10" dirty="0">
                <a:latin typeface="Arial"/>
                <a:cs typeface="Arial"/>
              </a:rPr>
              <a:t>−12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10" dirty="0">
                <a:latin typeface="Arial"/>
                <a:cs typeface="Arial"/>
              </a:rPr>
              <a:t>−3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10" dirty="0">
                <a:latin typeface="Arial"/>
                <a:cs typeface="Arial"/>
              </a:rPr>
              <a:t>−12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10" dirty="0">
                <a:latin typeface="Arial"/>
                <a:cs typeface="Arial"/>
              </a:rPr>
              <a:t>−3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10" dirty="0">
                <a:latin typeface="Arial"/>
                <a:cs typeface="Arial"/>
              </a:rPr>
              <a:t>−12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7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10" dirty="0">
                <a:latin typeface="Arial"/>
                <a:cs typeface="Arial"/>
              </a:rPr>
              <a:t>−3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4608195" cy="443230"/>
          </a:xfrm>
          <a:custGeom>
            <a:avLst/>
            <a:gdLst/>
            <a:ahLst/>
            <a:cxnLst/>
            <a:rect l="l" t="t" r="r" b="b"/>
            <a:pathLst>
              <a:path w="4608195" h="443230">
                <a:moveTo>
                  <a:pt x="0" y="442976"/>
                </a:moveTo>
                <a:lnTo>
                  <a:pt x="4608004" y="442976"/>
                </a:lnTo>
                <a:lnTo>
                  <a:pt x="4608004" y="0"/>
                </a:lnTo>
                <a:lnTo>
                  <a:pt x="0" y="0"/>
                </a:lnTo>
                <a:lnTo>
                  <a:pt x="0" y="442976"/>
                </a:lnTo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300" y="175322"/>
            <a:ext cx="4419498" cy="2635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0" i="0">
                <a:solidFill>
                  <a:schemeClr val="bg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19608" y="734479"/>
            <a:ext cx="4170883" cy="2419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950" b="0" i="0">
                <a:solidFill>
                  <a:schemeClr val="tx1"/>
                </a:solidFill>
                <a:latin typeface="Arial Unicode MS"/>
                <a:cs typeface="Arial Unicode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95823" y="3067625"/>
            <a:ext cx="193675" cy="124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10" dirty="0">
                <a:latin typeface="Arial"/>
                <a:cs typeface="Arial"/>
              </a:rPr>
              <a:t>−12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964668" y="3067625"/>
            <a:ext cx="138430" cy="1244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</a:pPr>
            <a:r>
              <a:rPr spc="10" dirty="0">
                <a:latin typeface="Arial"/>
                <a:cs typeface="Arial"/>
              </a:rPr>
              <a:t>−3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319272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6854" y="249046"/>
            <a:ext cx="4434840" cy="82550"/>
          </a:xfrm>
          <a:custGeom>
            <a:avLst/>
            <a:gdLst/>
            <a:ahLst/>
            <a:cxnLst/>
            <a:rect l="l" t="t" r="r" b="b"/>
            <a:pathLst>
              <a:path w="4434840" h="82550">
                <a:moveTo>
                  <a:pt x="4383537" y="0"/>
                </a:moveTo>
                <a:lnTo>
                  <a:pt x="41300" y="896"/>
                </a:lnTo>
                <a:lnTo>
                  <a:pt x="7786" y="23856"/>
                </a:lnTo>
                <a:lnTo>
                  <a:pt x="0" y="50800"/>
                </a:lnTo>
                <a:lnTo>
                  <a:pt x="0" y="82384"/>
                </a:lnTo>
                <a:lnTo>
                  <a:pt x="4434338" y="82384"/>
                </a:lnTo>
                <a:lnTo>
                  <a:pt x="4433441" y="41300"/>
                </a:lnTo>
                <a:lnTo>
                  <a:pt x="4410481" y="7786"/>
                </a:lnTo>
                <a:lnTo>
                  <a:pt x="4383537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6854" y="293462"/>
            <a:ext cx="4434840" cy="725470"/>
          </a:xfrm>
          <a:custGeom>
            <a:avLst/>
            <a:gdLst/>
            <a:ahLst/>
            <a:cxnLst/>
            <a:rect l="l" t="t" r="r" b="b"/>
            <a:pathLst>
              <a:path w="4434840" h="892810">
                <a:moveTo>
                  <a:pt x="4434338" y="0"/>
                </a:moveTo>
                <a:lnTo>
                  <a:pt x="0" y="0"/>
                </a:lnTo>
                <a:lnTo>
                  <a:pt x="0" y="841816"/>
                </a:lnTo>
                <a:lnTo>
                  <a:pt x="16636" y="879330"/>
                </a:lnTo>
                <a:lnTo>
                  <a:pt x="4383537" y="892616"/>
                </a:lnTo>
                <a:lnTo>
                  <a:pt x="4397780" y="890571"/>
                </a:lnTo>
                <a:lnTo>
                  <a:pt x="4428901" y="864613"/>
                </a:lnTo>
                <a:lnTo>
                  <a:pt x="4434338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521192" y="324999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21192" y="312299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21192" y="299599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21192" y="280549"/>
            <a:ext cx="0" cy="19050"/>
          </a:xfrm>
          <a:custGeom>
            <a:avLst/>
            <a:gdLst/>
            <a:ahLst/>
            <a:cxnLst/>
            <a:rect l="l" t="t" r="r" b="b"/>
            <a:pathLst>
              <a:path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88455" y="317061"/>
            <a:ext cx="4269236" cy="5578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CA" sz="1450" spc="25" dirty="0">
                <a:solidFill>
                  <a:srgbClr val="FFFFFF"/>
                </a:solidFill>
                <a:latin typeface="Arial Unicode MS"/>
                <a:cs typeface="Arial Unicode MS"/>
              </a:rPr>
              <a:t>How Do Shocks to Pension Wealth Affect Pension Claiming and Labor Supply?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30023" y="1425575"/>
            <a:ext cx="1665427" cy="61613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CA" sz="1100" dirty="0">
                <a:latin typeface="Arial Unicode MS"/>
                <a:cs typeface="Arial Unicode MS"/>
              </a:rPr>
              <a:t>Rafael </a:t>
            </a:r>
            <a:r>
              <a:rPr lang="en-CA" sz="1100" dirty="0" err="1">
                <a:latin typeface="Arial Unicode MS"/>
                <a:cs typeface="Arial Unicode MS"/>
              </a:rPr>
              <a:t>Lalive</a:t>
            </a:r>
            <a:endParaRPr lang="en-CA" sz="1100" dirty="0">
              <a:latin typeface="Arial Unicode MS"/>
              <a:cs typeface="Arial Unicode MS"/>
            </a:endParaRPr>
          </a:p>
          <a:p>
            <a:pPr algn="ctr">
              <a:lnSpc>
                <a:spcPct val="125000"/>
              </a:lnSpc>
            </a:pPr>
            <a:r>
              <a:rPr lang="en-CA" sz="1100" dirty="0">
                <a:latin typeface="Arial Unicode MS"/>
                <a:cs typeface="Arial Unicode MS"/>
              </a:rPr>
              <a:t>University of Lausanne</a:t>
            </a:r>
          </a:p>
          <a:p>
            <a:pPr algn="ctr">
              <a:lnSpc>
                <a:spcPct val="125000"/>
              </a:lnSpc>
            </a:pPr>
            <a:r>
              <a:rPr lang="en-CA" sz="1100" dirty="0">
                <a:latin typeface="Arial Unicode MS"/>
                <a:cs typeface="Arial Unicode MS"/>
              </a:rPr>
              <a:t>and CEPR</a:t>
            </a:r>
            <a:endParaRPr sz="1100" dirty="0">
              <a:latin typeface="Arial Unicode MS"/>
              <a:cs typeface="Arial Unicode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05364" y="1425575"/>
            <a:ext cx="1687373" cy="6347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CA" sz="1100" dirty="0">
                <a:latin typeface="Arial Unicode MS"/>
                <a:cs typeface="Arial Unicode MS"/>
              </a:rPr>
              <a:t>Stefan </a:t>
            </a:r>
            <a:r>
              <a:rPr lang="en-CA" sz="1100" dirty="0" err="1">
                <a:latin typeface="Arial Unicode MS"/>
                <a:cs typeface="Arial Unicode MS"/>
              </a:rPr>
              <a:t>Staubli</a:t>
            </a:r>
            <a:endParaRPr lang="en-CA" sz="1100" dirty="0">
              <a:latin typeface="Arial Unicode MS"/>
              <a:cs typeface="Arial Unicode MS"/>
            </a:endParaRPr>
          </a:p>
          <a:p>
            <a:pPr algn="ctr">
              <a:lnSpc>
                <a:spcPct val="125000"/>
              </a:lnSpc>
            </a:pPr>
            <a:r>
              <a:rPr lang="en-CA" sz="1100" dirty="0">
                <a:latin typeface="Arial Unicode MS"/>
                <a:cs typeface="Arial Unicode MS"/>
              </a:rPr>
              <a:t>University of Calgary</a:t>
            </a:r>
          </a:p>
          <a:p>
            <a:pPr algn="ctr">
              <a:lnSpc>
                <a:spcPct val="125000"/>
              </a:lnSpc>
            </a:pPr>
            <a:r>
              <a:rPr lang="en-CA" sz="1100" dirty="0">
                <a:latin typeface="Arial Unicode MS"/>
                <a:cs typeface="Arial Unicode MS"/>
              </a:rPr>
              <a:t>and NBER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00050" y="2492375"/>
            <a:ext cx="3733800" cy="8233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CA" sz="1200" dirty="0">
                <a:latin typeface="Arial Unicode MS"/>
                <a:cs typeface="Arial Unicode MS"/>
              </a:rPr>
              <a:t>Retirement Research Consortium Annual Conference</a:t>
            </a:r>
          </a:p>
          <a:p>
            <a:pPr algn="ctr">
              <a:lnSpc>
                <a:spcPct val="125000"/>
              </a:lnSpc>
            </a:pPr>
            <a:r>
              <a:rPr lang="en-CA" sz="1200" dirty="0">
                <a:latin typeface="Arial Unicode MS"/>
                <a:cs typeface="Arial Unicode MS"/>
              </a:rPr>
              <a:t>Washington DC, August 2017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2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lang="en-CA" sz="1100" spc="-15" dirty="0">
                <a:latin typeface="Arial Unicode MS"/>
                <a:cs typeface="Arial Unicode MS"/>
              </a:rPr>
              <a:t>NBER (SSA) funding gratefully acknowledged</a:t>
            </a:r>
            <a:endParaRPr sz="1100" dirty="0">
              <a:latin typeface="Arial Unicode MS"/>
              <a:cs typeface="Arial Unicode MS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191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535976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071952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59295" y="3353169"/>
            <a:ext cx="1002513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Lalive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Magesan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and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Staubli</a:t>
            </a:r>
            <a:endParaRPr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64563" y="3353169"/>
            <a:ext cx="1278890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Pension Wealth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290021" y="3353169"/>
            <a:ext cx="263525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 / 20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5" name="object 16">
            <a:extLst>
              <a:ext uri="{FF2B5EF4-FFF2-40B4-BE49-F238E27FC236}">
                <a16:creationId xmlns:a16="http://schemas.microsoft.com/office/drawing/2014/main" xmlns="" id="{1B92750E-8131-472C-8076-502227A974BB}"/>
              </a:ext>
            </a:extLst>
          </p:cNvPr>
          <p:cNvSpPr txBox="1"/>
          <p:nvPr/>
        </p:nvSpPr>
        <p:spPr>
          <a:xfrm>
            <a:off x="1490359" y="1425575"/>
            <a:ext cx="1665427" cy="4231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en-CA" sz="1100" dirty="0">
                <a:latin typeface="Arial Unicode MS"/>
                <a:cs typeface="Arial Unicode MS"/>
              </a:rPr>
              <a:t>Arvind </a:t>
            </a:r>
            <a:r>
              <a:rPr lang="en-CA" sz="1100" dirty="0" err="1">
                <a:latin typeface="Arial Unicode MS"/>
                <a:cs typeface="Arial Unicode MS"/>
              </a:rPr>
              <a:t>Magesan</a:t>
            </a:r>
            <a:endParaRPr lang="en-CA" sz="1100" dirty="0">
              <a:latin typeface="Arial Unicode MS"/>
              <a:cs typeface="Arial Unicode MS"/>
            </a:endParaRPr>
          </a:p>
          <a:p>
            <a:pPr algn="ctr">
              <a:lnSpc>
                <a:spcPct val="125000"/>
              </a:lnSpc>
            </a:pPr>
            <a:r>
              <a:rPr lang="en-CA" sz="1100" dirty="0">
                <a:latin typeface="Arial Unicode MS"/>
                <a:cs typeface="Arial Unicode MS"/>
              </a:rPr>
              <a:t>University of Calgary</a:t>
            </a: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00" y="175322"/>
            <a:ext cx="4419498" cy="223138"/>
          </a:xfrm>
        </p:spPr>
        <p:txBody>
          <a:bodyPr/>
          <a:lstStyle/>
          <a:p>
            <a:r>
              <a:rPr lang="en-CA" dirty="0"/>
              <a:t>FRA 64: Claiming profile (OASI and disability)</a:t>
            </a:r>
          </a:p>
        </p:txBody>
      </p:sp>
      <p:sp>
        <p:nvSpPr>
          <p:cNvPr id="4" name="object 19"/>
          <p:cNvSpPr/>
          <p:nvPr/>
        </p:nvSpPr>
        <p:spPr>
          <a:xfrm>
            <a:off x="0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191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20"/>
          <p:cNvSpPr/>
          <p:nvPr/>
        </p:nvSpPr>
        <p:spPr>
          <a:xfrm>
            <a:off x="1535976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1"/>
          <p:cNvSpPr/>
          <p:nvPr/>
        </p:nvSpPr>
        <p:spPr>
          <a:xfrm>
            <a:off x="3071952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4"/>
          <p:cNvSpPr txBox="1"/>
          <p:nvPr/>
        </p:nvSpPr>
        <p:spPr>
          <a:xfrm>
            <a:off x="4290021" y="3353169"/>
            <a:ext cx="263525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10 / 20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15" name="Picture 14" descr="Screen Clipping">
            <a:extLst>
              <a:ext uri="{FF2B5EF4-FFF2-40B4-BE49-F238E27FC236}">
                <a16:creationId xmlns:a16="http://schemas.microsoft.com/office/drawing/2014/main" xmlns="" id="{0902B806-4732-4268-9407-B5BC025D40EE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851" y="507548"/>
            <a:ext cx="4114800" cy="2743200"/>
          </a:xfrm>
          <a:prstGeom prst="rect">
            <a:avLst/>
          </a:prstGeom>
        </p:spPr>
      </p:pic>
      <p:sp>
        <p:nvSpPr>
          <p:cNvPr id="10" name="object 22">
            <a:extLst>
              <a:ext uri="{FF2B5EF4-FFF2-40B4-BE49-F238E27FC236}">
                <a16:creationId xmlns:a16="http://schemas.microsoft.com/office/drawing/2014/main" xmlns="" id="{4E00DFF8-5B0A-40A1-A0BF-A34DB4AD2522}"/>
              </a:ext>
            </a:extLst>
          </p:cNvPr>
          <p:cNvSpPr txBox="1"/>
          <p:nvPr/>
        </p:nvSpPr>
        <p:spPr>
          <a:xfrm>
            <a:off x="59295" y="3353169"/>
            <a:ext cx="1002513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Lalive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Magesan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and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Staubli</a:t>
            </a:r>
            <a:endParaRPr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1" name="object 23">
            <a:extLst>
              <a:ext uri="{FF2B5EF4-FFF2-40B4-BE49-F238E27FC236}">
                <a16:creationId xmlns:a16="http://schemas.microsoft.com/office/drawing/2014/main" xmlns="" id="{6AD65EFF-A8A0-401E-BFA8-E8DD717DD3A3}"/>
              </a:ext>
            </a:extLst>
          </p:cNvPr>
          <p:cNvSpPr txBox="1"/>
          <p:nvPr/>
        </p:nvSpPr>
        <p:spPr>
          <a:xfrm>
            <a:off x="1664563" y="3353169"/>
            <a:ext cx="1278890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Pension Wealth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1482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00" y="175322"/>
            <a:ext cx="4419498" cy="223138"/>
          </a:xfrm>
        </p:spPr>
        <p:txBody>
          <a:bodyPr/>
          <a:lstStyle/>
          <a:p>
            <a:r>
              <a:rPr lang="en-CA" dirty="0"/>
              <a:t>FRA 63: Employment profile</a:t>
            </a:r>
          </a:p>
        </p:txBody>
      </p:sp>
      <p:sp>
        <p:nvSpPr>
          <p:cNvPr id="4" name="object 19"/>
          <p:cNvSpPr/>
          <p:nvPr/>
        </p:nvSpPr>
        <p:spPr>
          <a:xfrm>
            <a:off x="0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191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20"/>
          <p:cNvSpPr/>
          <p:nvPr/>
        </p:nvSpPr>
        <p:spPr>
          <a:xfrm>
            <a:off x="1535976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1"/>
          <p:cNvSpPr/>
          <p:nvPr/>
        </p:nvSpPr>
        <p:spPr>
          <a:xfrm>
            <a:off x="3071952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4"/>
          <p:cNvSpPr txBox="1"/>
          <p:nvPr/>
        </p:nvSpPr>
        <p:spPr>
          <a:xfrm>
            <a:off x="4290021" y="3353169"/>
            <a:ext cx="263525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11 / 20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10" name="Picture 9" descr="Screen Clipping">
            <a:extLst>
              <a:ext uri="{FF2B5EF4-FFF2-40B4-BE49-F238E27FC236}">
                <a16:creationId xmlns:a16="http://schemas.microsoft.com/office/drawing/2014/main" xmlns="" id="{4B85B91A-574C-47E1-B17D-2D06A1B2CE0F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41" y="511175"/>
            <a:ext cx="4114800" cy="2743200"/>
          </a:xfrm>
          <a:prstGeom prst="rect">
            <a:avLst/>
          </a:prstGeom>
        </p:spPr>
      </p:pic>
      <p:sp>
        <p:nvSpPr>
          <p:cNvPr id="11" name="object 22">
            <a:extLst>
              <a:ext uri="{FF2B5EF4-FFF2-40B4-BE49-F238E27FC236}">
                <a16:creationId xmlns:a16="http://schemas.microsoft.com/office/drawing/2014/main" xmlns="" id="{1D20FEDE-0C52-43D9-B786-CCBB15C6C5BF}"/>
              </a:ext>
            </a:extLst>
          </p:cNvPr>
          <p:cNvSpPr txBox="1"/>
          <p:nvPr/>
        </p:nvSpPr>
        <p:spPr>
          <a:xfrm>
            <a:off x="59295" y="3353169"/>
            <a:ext cx="1002513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Lalive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Magesan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and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Staubli</a:t>
            </a:r>
            <a:endParaRPr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object 23">
            <a:extLst>
              <a:ext uri="{FF2B5EF4-FFF2-40B4-BE49-F238E27FC236}">
                <a16:creationId xmlns:a16="http://schemas.microsoft.com/office/drawing/2014/main" xmlns="" id="{BDE33C3C-C817-4721-BCB0-E6EBFCDC4D52}"/>
              </a:ext>
            </a:extLst>
          </p:cNvPr>
          <p:cNvSpPr txBox="1"/>
          <p:nvPr/>
        </p:nvSpPr>
        <p:spPr>
          <a:xfrm>
            <a:off x="1664563" y="3353169"/>
            <a:ext cx="1278890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Pension Wealth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6401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00" y="175322"/>
            <a:ext cx="4419498" cy="223138"/>
          </a:xfrm>
        </p:spPr>
        <p:txBody>
          <a:bodyPr/>
          <a:lstStyle/>
          <a:p>
            <a:r>
              <a:rPr lang="en-CA" dirty="0"/>
              <a:t>FRA 64: Employment profile</a:t>
            </a:r>
          </a:p>
        </p:txBody>
      </p:sp>
      <p:sp>
        <p:nvSpPr>
          <p:cNvPr id="4" name="object 19"/>
          <p:cNvSpPr/>
          <p:nvPr/>
        </p:nvSpPr>
        <p:spPr>
          <a:xfrm>
            <a:off x="0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191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20"/>
          <p:cNvSpPr/>
          <p:nvPr/>
        </p:nvSpPr>
        <p:spPr>
          <a:xfrm>
            <a:off x="1535976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1"/>
          <p:cNvSpPr/>
          <p:nvPr/>
        </p:nvSpPr>
        <p:spPr>
          <a:xfrm>
            <a:off x="3071952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4"/>
          <p:cNvSpPr txBox="1"/>
          <p:nvPr/>
        </p:nvSpPr>
        <p:spPr>
          <a:xfrm>
            <a:off x="4290021" y="3353169"/>
            <a:ext cx="263525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12 / 20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12" name="Picture 11" descr="Screen Clipping">
            <a:extLst>
              <a:ext uri="{FF2B5EF4-FFF2-40B4-BE49-F238E27FC236}">
                <a16:creationId xmlns:a16="http://schemas.microsoft.com/office/drawing/2014/main" xmlns="" id="{0A8BA5F5-D8E4-4196-95C9-EBDDD9A89D17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43" y="511175"/>
            <a:ext cx="4114800" cy="2743200"/>
          </a:xfrm>
          <a:prstGeom prst="rect">
            <a:avLst/>
          </a:prstGeom>
        </p:spPr>
      </p:pic>
      <p:sp>
        <p:nvSpPr>
          <p:cNvPr id="10" name="object 22">
            <a:extLst>
              <a:ext uri="{FF2B5EF4-FFF2-40B4-BE49-F238E27FC236}">
                <a16:creationId xmlns:a16="http://schemas.microsoft.com/office/drawing/2014/main" xmlns="" id="{C5EC80BD-0CFC-46A5-B77C-DDEA77B4408B}"/>
              </a:ext>
            </a:extLst>
          </p:cNvPr>
          <p:cNvSpPr txBox="1"/>
          <p:nvPr/>
        </p:nvSpPr>
        <p:spPr>
          <a:xfrm>
            <a:off x="59295" y="3353169"/>
            <a:ext cx="1002513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Lalive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Magesan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and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Staubli</a:t>
            </a:r>
            <a:endParaRPr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1" name="object 23">
            <a:extLst>
              <a:ext uri="{FF2B5EF4-FFF2-40B4-BE49-F238E27FC236}">
                <a16:creationId xmlns:a16="http://schemas.microsoft.com/office/drawing/2014/main" xmlns="" id="{62A71525-D753-49B7-9F26-1D927EDCEF39}"/>
              </a:ext>
            </a:extLst>
          </p:cNvPr>
          <p:cNvSpPr txBox="1"/>
          <p:nvPr/>
        </p:nvSpPr>
        <p:spPr>
          <a:xfrm>
            <a:off x="1664563" y="3353169"/>
            <a:ext cx="1278890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Pension Wealth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1272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00" y="175322"/>
            <a:ext cx="4419498" cy="223138"/>
          </a:xfrm>
        </p:spPr>
        <p:txBody>
          <a:bodyPr/>
          <a:lstStyle/>
          <a:p>
            <a:r>
              <a:rPr lang="en-CA" dirty="0"/>
              <a:t>RAF: What should happen?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949645"/>
            <a:ext cx="4553546" cy="1543884"/>
          </a:xfrm>
        </p:spPr>
        <p:txBody>
          <a:bodyPr/>
          <a:lstStyle/>
          <a:p>
            <a:pPr marL="108000">
              <a:lnSpc>
                <a:spcPct val="125000"/>
              </a:lnSpc>
              <a:buClr>
                <a:schemeClr val="tx2"/>
              </a:buClr>
              <a:buSzPct val="150000"/>
            </a:pPr>
            <a:endParaRPr lang="en-CA" sz="1150" dirty="0"/>
          </a:p>
          <a:p>
            <a:pPr marL="279450" indent="-171450">
              <a:lnSpc>
                <a:spcPct val="125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150" dirty="0"/>
              <a:t>Pension claiming</a:t>
            </a:r>
            <a:endParaRPr lang="en-CA" sz="11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  <a:sym typeface="Wingdings" panose="05000000000000000000" pitchFamily="2" charset="2"/>
            </a:endParaRPr>
          </a:p>
          <a:p>
            <a:pPr marL="432000" lvl="1" indent="-171450">
              <a:lnSpc>
                <a:spcPct val="130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Wingdings" panose="05000000000000000000" pitchFamily="2" charset="2"/>
              </a:rPr>
              <a:t>Because actuarially more than fair on average</a:t>
            </a:r>
            <a:r>
              <a:rPr lang="en-CA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CA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Wingdings" panose="05000000000000000000" pitchFamily="2" charset="2"/>
              </a:rPr>
              <a:t> delay claiming</a:t>
            </a:r>
          </a:p>
          <a:p>
            <a:pPr marL="432000" lvl="1" indent="-171450">
              <a:lnSpc>
                <a:spcPct val="130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Wingdings" panose="05000000000000000000" pitchFamily="2" charset="2"/>
              </a:rPr>
              <a:t>Because no shift in default  no effect</a:t>
            </a:r>
          </a:p>
          <a:p>
            <a:pPr marL="260550" lvl="1">
              <a:lnSpc>
                <a:spcPct val="130000"/>
              </a:lnSpc>
              <a:buClr>
                <a:schemeClr val="tx2"/>
              </a:buClr>
              <a:buSzPct val="150000"/>
            </a:pPr>
            <a:endParaRPr lang="en-CA" sz="11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  <a:sym typeface="Wingdings" panose="05000000000000000000" pitchFamily="2" charset="2"/>
            </a:endParaRPr>
          </a:p>
          <a:p>
            <a:pPr marL="279450" indent="-171450">
              <a:lnSpc>
                <a:spcPct val="125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150" dirty="0"/>
              <a:t>Retirement</a:t>
            </a:r>
          </a:p>
          <a:p>
            <a:pPr marL="432000" lvl="1" indent="-171450">
              <a:lnSpc>
                <a:spcPct val="130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Wingdings" panose="05000000000000000000" pitchFamily="2" charset="2"/>
              </a:rPr>
              <a:t>Can undo wealth shock if delay claiming  no effect</a:t>
            </a:r>
          </a:p>
        </p:txBody>
      </p:sp>
      <p:sp>
        <p:nvSpPr>
          <p:cNvPr id="4" name="object 19"/>
          <p:cNvSpPr/>
          <p:nvPr/>
        </p:nvSpPr>
        <p:spPr>
          <a:xfrm>
            <a:off x="0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191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20"/>
          <p:cNvSpPr/>
          <p:nvPr/>
        </p:nvSpPr>
        <p:spPr>
          <a:xfrm>
            <a:off x="1535976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1"/>
          <p:cNvSpPr/>
          <p:nvPr/>
        </p:nvSpPr>
        <p:spPr>
          <a:xfrm>
            <a:off x="3071952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4"/>
          <p:cNvSpPr txBox="1"/>
          <p:nvPr/>
        </p:nvSpPr>
        <p:spPr>
          <a:xfrm>
            <a:off x="4290021" y="3353169"/>
            <a:ext cx="263525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13 / 20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" name="object 22">
            <a:extLst>
              <a:ext uri="{FF2B5EF4-FFF2-40B4-BE49-F238E27FC236}">
                <a16:creationId xmlns:a16="http://schemas.microsoft.com/office/drawing/2014/main" xmlns="" id="{5F110F90-5E64-4AFC-AEEB-EDEA97E7C294}"/>
              </a:ext>
            </a:extLst>
          </p:cNvPr>
          <p:cNvSpPr txBox="1"/>
          <p:nvPr/>
        </p:nvSpPr>
        <p:spPr>
          <a:xfrm>
            <a:off x="59295" y="3353169"/>
            <a:ext cx="1002513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Lalive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Magesan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and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Staubli</a:t>
            </a:r>
            <a:endParaRPr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1" name="object 23">
            <a:extLst>
              <a:ext uri="{FF2B5EF4-FFF2-40B4-BE49-F238E27FC236}">
                <a16:creationId xmlns:a16="http://schemas.microsoft.com/office/drawing/2014/main" xmlns="" id="{475B00E8-4AA3-4B1C-8B48-525D1BB474B4}"/>
              </a:ext>
            </a:extLst>
          </p:cNvPr>
          <p:cNvSpPr txBox="1"/>
          <p:nvPr/>
        </p:nvSpPr>
        <p:spPr>
          <a:xfrm>
            <a:off x="1664563" y="3353169"/>
            <a:ext cx="1278890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Pension Wealth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0866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00" y="175322"/>
            <a:ext cx="4419498" cy="223138"/>
          </a:xfrm>
        </p:spPr>
        <p:txBody>
          <a:bodyPr/>
          <a:lstStyle/>
          <a:p>
            <a:r>
              <a:rPr lang="en-CA" dirty="0"/>
              <a:t>RAF: Claiming profile (OASI and disability)</a:t>
            </a:r>
          </a:p>
        </p:txBody>
      </p:sp>
      <p:sp>
        <p:nvSpPr>
          <p:cNvPr id="4" name="object 19"/>
          <p:cNvSpPr/>
          <p:nvPr/>
        </p:nvSpPr>
        <p:spPr>
          <a:xfrm>
            <a:off x="0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191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20"/>
          <p:cNvSpPr/>
          <p:nvPr/>
        </p:nvSpPr>
        <p:spPr>
          <a:xfrm>
            <a:off x="1535976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1"/>
          <p:cNvSpPr/>
          <p:nvPr/>
        </p:nvSpPr>
        <p:spPr>
          <a:xfrm>
            <a:off x="3071952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4"/>
          <p:cNvSpPr txBox="1"/>
          <p:nvPr/>
        </p:nvSpPr>
        <p:spPr>
          <a:xfrm>
            <a:off x="4290021" y="3353169"/>
            <a:ext cx="263525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14 / 20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10" name="Picture 9" descr="Screen Clipping">
            <a:extLst>
              <a:ext uri="{FF2B5EF4-FFF2-40B4-BE49-F238E27FC236}">
                <a16:creationId xmlns:a16="http://schemas.microsoft.com/office/drawing/2014/main" xmlns="" id="{43E156D5-007B-4DC4-A637-7D34CEE552D1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4967" y="518432"/>
            <a:ext cx="4114800" cy="2743200"/>
          </a:xfrm>
          <a:prstGeom prst="rect">
            <a:avLst/>
          </a:prstGeom>
        </p:spPr>
      </p:pic>
      <p:sp>
        <p:nvSpPr>
          <p:cNvPr id="11" name="object 22">
            <a:extLst>
              <a:ext uri="{FF2B5EF4-FFF2-40B4-BE49-F238E27FC236}">
                <a16:creationId xmlns:a16="http://schemas.microsoft.com/office/drawing/2014/main" xmlns="" id="{764406EC-85A8-4D01-BF80-598E77B21980}"/>
              </a:ext>
            </a:extLst>
          </p:cNvPr>
          <p:cNvSpPr txBox="1"/>
          <p:nvPr/>
        </p:nvSpPr>
        <p:spPr>
          <a:xfrm>
            <a:off x="59295" y="3353169"/>
            <a:ext cx="1002513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Lalive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Magesan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and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Staubli</a:t>
            </a:r>
            <a:endParaRPr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object 23">
            <a:extLst>
              <a:ext uri="{FF2B5EF4-FFF2-40B4-BE49-F238E27FC236}">
                <a16:creationId xmlns:a16="http://schemas.microsoft.com/office/drawing/2014/main" xmlns="" id="{FB9AF65D-0209-4073-AE8C-B547980F98F3}"/>
              </a:ext>
            </a:extLst>
          </p:cNvPr>
          <p:cNvSpPr txBox="1"/>
          <p:nvPr/>
        </p:nvSpPr>
        <p:spPr>
          <a:xfrm>
            <a:off x="1664563" y="3353169"/>
            <a:ext cx="1278890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Pension Wealth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4322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00" y="175322"/>
            <a:ext cx="4419498" cy="223138"/>
          </a:xfrm>
        </p:spPr>
        <p:txBody>
          <a:bodyPr/>
          <a:lstStyle/>
          <a:p>
            <a:r>
              <a:rPr lang="en-CA" dirty="0"/>
              <a:t>RAF</a:t>
            </a:r>
            <a:r>
              <a:rPr lang="en-CA"/>
              <a:t>: Employment profile</a:t>
            </a:r>
            <a:endParaRPr lang="en-CA" dirty="0"/>
          </a:p>
        </p:txBody>
      </p:sp>
      <p:sp>
        <p:nvSpPr>
          <p:cNvPr id="4" name="object 19"/>
          <p:cNvSpPr/>
          <p:nvPr/>
        </p:nvSpPr>
        <p:spPr>
          <a:xfrm>
            <a:off x="0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191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20"/>
          <p:cNvSpPr/>
          <p:nvPr/>
        </p:nvSpPr>
        <p:spPr>
          <a:xfrm>
            <a:off x="1535976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1"/>
          <p:cNvSpPr/>
          <p:nvPr/>
        </p:nvSpPr>
        <p:spPr>
          <a:xfrm>
            <a:off x="3071952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4"/>
          <p:cNvSpPr txBox="1"/>
          <p:nvPr/>
        </p:nvSpPr>
        <p:spPr>
          <a:xfrm>
            <a:off x="4290021" y="3353169"/>
            <a:ext cx="263525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15 / 20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11" name="Picture 10" descr="Screen Clipping">
            <a:extLst>
              <a:ext uri="{FF2B5EF4-FFF2-40B4-BE49-F238E27FC236}">
                <a16:creationId xmlns:a16="http://schemas.microsoft.com/office/drawing/2014/main" xmlns="" id="{DE5D4603-19C0-47A6-8B2F-8353BB3AC8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418" y="1658927"/>
            <a:ext cx="95263" cy="142895"/>
          </a:xfrm>
          <a:prstGeom prst="rect">
            <a:avLst/>
          </a:prstGeom>
        </p:spPr>
      </p:pic>
      <p:pic>
        <p:nvPicPr>
          <p:cNvPr id="13" name="Picture 12" descr="Screen Clipping">
            <a:extLst>
              <a:ext uri="{FF2B5EF4-FFF2-40B4-BE49-F238E27FC236}">
                <a16:creationId xmlns:a16="http://schemas.microsoft.com/office/drawing/2014/main" xmlns="" id="{2D1B3B40-220A-472C-BA8C-AB42CF297CA1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996" y="489404"/>
            <a:ext cx="4114800" cy="2743200"/>
          </a:xfrm>
          <a:prstGeom prst="rect">
            <a:avLst/>
          </a:prstGeom>
        </p:spPr>
      </p:pic>
      <p:sp>
        <p:nvSpPr>
          <p:cNvPr id="12" name="object 22">
            <a:extLst>
              <a:ext uri="{FF2B5EF4-FFF2-40B4-BE49-F238E27FC236}">
                <a16:creationId xmlns:a16="http://schemas.microsoft.com/office/drawing/2014/main" xmlns="" id="{84CF48F5-177B-44D7-A059-F3DE05E01ED9}"/>
              </a:ext>
            </a:extLst>
          </p:cNvPr>
          <p:cNvSpPr txBox="1"/>
          <p:nvPr/>
        </p:nvSpPr>
        <p:spPr>
          <a:xfrm>
            <a:off x="59295" y="3353169"/>
            <a:ext cx="1002513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Lalive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Magesan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and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Staubli</a:t>
            </a:r>
            <a:endParaRPr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4" name="object 23">
            <a:extLst>
              <a:ext uri="{FF2B5EF4-FFF2-40B4-BE49-F238E27FC236}">
                <a16:creationId xmlns:a16="http://schemas.microsoft.com/office/drawing/2014/main" xmlns="" id="{D791D4BD-D525-441F-B8E2-4696EA991A59}"/>
              </a:ext>
            </a:extLst>
          </p:cNvPr>
          <p:cNvSpPr txBox="1"/>
          <p:nvPr/>
        </p:nvSpPr>
        <p:spPr>
          <a:xfrm>
            <a:off x="1664563" y="3353169"/>
            <a:ext cx="1278890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Pension Wealth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27160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00" y="175322"/>
            <a:ext cx="4419498" cy="446276"/>
          </a:xfrm>
        </p:spPr>
        <p:txBody>
          <a:bodyPr/>
          <a:lstStyle/>
          <a:p>
            <a:r>
              <a:rPr lang="en-CA" dirty="0"/>
              <a:t>Birth Date Regression Discontinuity Design (RDD)</a:t>
            </a:r>
            <a:br>
              <a:rPr lang="en-CA" dirty="0"/>
            </a:b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195431"/>
            <a:ext cx="4553546" cy="1057982"/>
          </a:xfrm>
        </p:spPr>
        <p:txBody>
          <a:bodyPr/>
          <a:lstStyle/>
          <a:p>
            <a:pPr marL="279450" indent="-171450">
              <a:lnSpc>
                <a:spcPct val="125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200" dirty="0"/>
              <a:t>Exploit discontinuities in FRA 63/FRA 64/RAF by birth date</a:t>
            </a:r>
          </a:p>
          <a:p>
            <a:pPr marL="108000">
              <a:lnSpc>
                <a:spcPct val="125000"/>
              </a:lnSpc>
              <a:buClr>
                <a:schemeClr val="tx2"/>
              </a:buClr>
              <a:buSzPct val="150000"/>
            </a:pPr>
            <a:endParaRPr lang="en-CA" sz="700" dirty="0"/>
          </a:p>
          <a:p>
            <a:pPr marL="279450" indent="-171450">
              <a:lnSpc>
                <a:spcPct val="125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Treatment groups: women born in 1939/1942/1948</a:t>
            </a:r>
          </a:p>
          <a:p>
            <a:pPr marL="108000">
              <a:lnSpc>
                <a:spcPct val="125000"/>
              </a:lnSpc>
              <a:buClr>
                <a:schemeClr val="tx2"/>
              </a:buClr>
              <a:buSzPct val="150000"/>
            </a:pPr>
            <a:endParaRPr lang="en-CA" sz="7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79450" indent="-171450">
              <a:lnSpc>
                <a:spcPct val="125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Control groups: women born in 1938/1941/1947</a:t>
            </a:r>
          </a:p>
          <a:p>
            <a:pPr marL="108000">
              <a:lnSpc>
                <a:spcPct val="125000"/>
              </a:lnSpc>
              <a:buClr>
                <a:schemeClr val="tx2"/>
              </a:buClr>
              <a:buSzPct val="150000"/>
            </a:pPr>
            <a:endParaRPr lang="en-CA" sz="5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object 19"/>
          <p:cNvSpPr/>
          <p:nvPr/>
        </p:nvSpPr>
        <p:spPr>
          <a:xfrm>
            <a:off x="0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191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20"/>
          <p:cNvSpPr/>
          <p:nvPr/>
        </p:nvSpPr>
        <p:spPr>
          <a:xfrm>
            <a:off x="1535976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1"/>
          <p:cNvSpPr/>
          <p:nvPr/>
        </p:nvSpPr>
        <p:spPr>
          <a:xfrm>
            <a:off x="3071952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4"/>
          <p:cNvSpPr txBox="1"/>
          <p:nvPr/>
        </p:nvSpPr>
        <p:spPr>
          <a:xfrm>
            <a:off x="4290021" y="3353169"/>
            <a:ext cx="263525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16 / 20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" name="object 22">
            <a:extLst>
              <a:ext uri="{FF2B5EF4-FFF2-40B4-BE49-F238E27FC236}">
                <a16:creationId xmlns:a16="http://schemas.microsoft.com/office/drawing/2014/main" xmlns="" id="{19A43C34-7BB5-4227-916D-1B8595B46F13}"/>
              </a:ext>
            </a:extLst>
          </p:cNvPr>
          <p:cNvSpPr txBox="1"/>
          <p:nvPr/>
        </p:nvSpPr>
        <p:spPr>
          <a:xfrm>
            <a:off x="59295" y="3353169"/>
            <a:ext cx="1002513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Lalive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Magesan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and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Staubli</a:t>
            </a:r>
            <a:endParaRPr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1" name="object 23">
            <a:extLst>
              <a:ext uri="{FF2B5EF4-FFF2-40B4-BE49-F238E27FC236}">
                <a16:creationId xmlns:a16="http://schemas.microsoft.com/office/drawing/2014/main" xmlns="" id="{5C0C4839-DC42-4796-8F73-C6A33A46195C}"/>
              </a:ext>
            </a:extLst>
          </p:cNvPr>
          <p:cNvSpPr txBox="1"/>
          <p:nvPr/>
        </p:nvSpPr>
        <p:spPr>
          <a:xfrm>
            <a:off x="1664563" y="3353169"/>
            <a:ext cx="1278890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Pension Wealth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50709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00" y="135637"/>
            <a:ext cx="4419498" cy="223138"/>
          </a:xfrm>
        </p:spPr>
        <p:txBody>
          <a:bodyPr/>
          <a:lstStyle/>
          <a:p>
            <a:r>
              <a:rPr lang="en-CA" dirty="0"/>
              <a:t>FRA 63: Effect on women's claiming age</a:t>
            </a:r>
          </a:p>
        </p:txBody>
      </p:sp>
      <p:sp>
        <p:nvSpPr>
          <p:cNvPr id="4" name="object 19"/>
          <p:cNvSpPr/>
          <p:nvPr/>
        </p:nvSpPr>
        <p:spPr>
          <a:xfrm>
            <a:off x="0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191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20"/>
          <p:cNvSpPr/>
          <p:nvPr/>
        </p:nvSpPr>
        <p:spPr>
          <a:xfrm>
            <a:off x="1535976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1"/>
          <p:cNvSpPr/>
          <p:nvPr/>
        </p:nvSpPr>
        <p:spPr>
          <a:xfrm>
            <a:off x="3071952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4"/>
          <p:cNvSpPr txBox="1"/>
          <p:nvPr/>
        </p:nvSpPr>
        <p:spPr>
          <a:xfrm>
            <a:off x="4290021" y="3353169"/>
            <a:ext cx="263525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17 / 20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11" name="Picture 10" descr="Screen Clipping">
            <a:extLst>
              <a:ext uri="{FF2B5EF4-FFF2-40B4-BE49-F238E27FC236}">
                <a16:creationId xmlns:a16="http://schemas.microsoft.com/office/drawing/2014/main" xmlns="" id="{DE5D4603-19C0-47A6-8B2F-8353BB3AC8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418" y="1658927"/>
            <a:ext cx="95263" cy="142895"/>
          </a:xfrm>
          <a:prstGeom prst="rect">
            <a:avLst/>
          </a:prstGeom>
        </p:spPr>
      </p:pic>
      <p:pic>
        <p:nvPicPr>
          <p:cNvPr id="12" name="Picture 11" descr="Screen Clipping">
            <a:extLst>
              <a:ext uri="{FF2B5EF4-FFF2-40B4-BE49-F238E27FC236}">
                <a16:creationId xmlns:a16="http://schemas.microsoft.com/office/drawing/2014/main" xmlns="" id="{23A4B71D-EAE6-4317-8E49-99B372D4F7B3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484" y="511175"/>
            <a:ext cx="4114800" cy="2743200"/>
          </a:xfrm>
          <a:prstGeom prst="rect">
            <a:avLst/>
          </a:prstGeom>
        </p:spPr>
      </p:pic>
      <p:sp>
        <p:nvSpPr>
          <p:cNvPr id="13" name="object 22">
            <a:extLst>
              <a:ext uri="{FF2B5EF4-FFF2-40B4-BE49-F238E27FC236}">
                <a16:creationId xmlns:a16="http://schemas.microsoft.com/office/drawing/2014/main" xmlns="" id="{EE54B4E1-8236-4E41-8B51-662D995F0515}"/>
              </a:ext>
            </a:extLst>
          </p:cNvPr>
          <p:cNvSpPr txBox="1"/>
          <p:nvPr/>
        </p:nvSpPr>
        <p:spPr>
          <a:xfrm>
            <a:off x="59295" y="3353169"/>
            <a:ext cx="1002513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Lalive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Magesan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and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Staubli</a:t>
            </a:r>
            <a:endParaRPr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4" name="object 23">
            <a:extLst>
              <a:ext uri="{FF2B5EF4-FFF2-40B4-BE49-F238E27FC236}">
                <a16:creationId xmlns:a16="http://schemas.microsoft.com/office/drawing/2014/main" xmlns="" id="{DD91F8DB-319C-4AFF-BAF5-BC4358024A7D}"/>
              </a:ext>
            </a:extLst>
          </p:cNvPr>
          <p:cNvSpPr txBox="1"/>
          <p:nvPr/>
        </p:nvSpPr>
        <p:spPr>
          <a:xfrm>
            <a:off x="1664563" y="3353169"/>
            <a:ext cx="1278890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Pension Wealth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8988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00" y="135637"/>
            <a:ext cx="4419498" cy="223138"/>
          </a:xfrm>
        </p:spPr>
        <p:txBody>
          <a:bodyPr/>
          <a:lstStyle/>
          <a:p>
            <a:r>
              <a:rPr lang="en-CA" dirty="0"/>
              <a:t>FRA 63: Effect on women’s retirement age</a:t>
            </a:r>
          </a:p>
        </p:txBody>
      </p:sp>
      <p:sp>
        <p:nvSpPr>
          <p:cNvPr id="4" name="object 19"/>
          <p:cNvSpPr/>
          <p:nvPr/>
        </p:nvSpPr>
        <p:spPr>
          <a:xfrm>
            <a:off x="0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191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20"/>
          <p:cNvSpPr/>
          <p:nvPr/>
        </p:nvSpPr>
        <p:spPr>
          <a:xfrm>
            <a:off x="1535976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1"/>
          <p:cNvSpPr/>
          <p:nvPr/>
        </p:nvSpPr>
        <p:spPr>
          <a:xfrm>
            <a:off x="3071952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4"/>
          <p:cNvSpPr txBox="1"/>
          <p:nvPr/>
        </p:nvSpPr>
        <p:spPr>
          <a:xfrm>
            <a:off x="4290021" y="3353169"/>
            <a:ext cx="263525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18 / 20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11" name="Picture 10" descr="Screen Clipping">
            <a:extLst>
              <a:ext uri="{FF2B5EF4-FFF2-40B4-BE49-F238E27FC236}">
                <a16:creationId xmlns:a16="http://schemas.microsoft.com/office/drawing/2014/main" xmlns="" id="{DE5D4603-19C0-47A6-8B2F-8353BB3AC8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418" y="1658927"/>
            <a:ext cx="95263" cy="142895"/>
          </a:xfrm>
          <a:prstGeom prst="rect">
            <a:avLst/>
          </a:prstGeom>
        </p:spPr>
      </p:pic>
      <p:sp>
        <p:nvSpPr>
          <p:cNvPr id="13" name="object 22">
            <a:extLst>
              <a:ext uri="{FF2B5EF4-FFF2-40B4-BE49-F238E27FC236}">
                <a16:creationId xmlns:a16="http://schemas.microsoft.com/office/drawing/2014/main" xmlns="" id="{EE54B4E1-8236-4E41-8B51-662D995F0515}"/>
              </a:ext>
            </a:extLst>
          </p:cNvPr>
          <p:cNvSpPr txBox="1"/>
          <p:nvPr/>
        </p:nvSpPr>
        <p:spPr>
          <a:xfrm>
            <a:off x="59295" y="3353169"/>
            <a:ext cx="1002513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Lalive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Magesan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and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Staubli</a:t>
            </a:r>
            <a:endParaRPr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14" name="Picture 13" descr="Screen Clipping">
            <a:extLst>
              <a:ext uri="{FF2B5EF4-FFF2-40B4-BE49-F238E27FC236}">
                <a16:creationId xmlns:a16="http://schemas.microsoft.com/office/drawing/2014/main" xmlns="" id="{F89395FF-26D3-4361-9E39-FB2BD928EEF9}"/>
              </a:ext>
            </a:extLst>
          </p:cNvPr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227" y="518432"/>
            <a:ext cx="4114800" cy="2743200"/>
          </a:xfrm>
          <a:prstGeom prst="rect">
            <a:avLst/>
          </a:prstGeom>
        </p:spPr>
      </p:pic>
      <p:sp>
        <p:nvSpPr>
          <p:cNvPr id="15" name="object 23">
            <a:extLst>
              <a:ext uri="{FF2B5EF4-FFF2-40B4-BE49-F238E27FC236}">
                <a16:creationId xmlns:a16="http://schemas.microsoft.com/office/drawing/2014/main" xmlns="" id="{48EAF698-5E97-485E-A293-0AC07A17CC8A}"/>
              </a:ext>
            </a:extLst>
          </p:cNvPr>
          <p:cNvSpPr txBox="1"/>
          <p:nvPr/>
        </p:nvSpPr>
        <p:spPr>
          <a:xfrm>
            <a:off x="1664563" y="3353169"/>
            <a:ext cx="1278890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Pension Wealth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105788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00" y="135637"/>
            <a:ext cx="4419498" cy="223138"/>
          </a:xfrm>
        </p:spPr>
        <p:txBody>
          <a:bodyPr/>
          <a:lstStyle/>
          <a:p>
            <a:r>
              <a:rPr lang="en-CA" dirty="0"/>
              <a:t>Main estimates</a:t>
            </a:r>
          </a:p>
        </p:txBody>
      </p:sp>
      <p:sp>
        <p:nvSpPr>
          <p:cNvPr id="4" name="object 19"/>
          <p:cNvSpPr/>
          <p:nvPr/>
        </p:nvSpPr>
        <p:spPr>
          <a:xfrm>
            <a:off x="0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191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20"/>
          <p:cNvSpPr/>
          <p:nvPr/>
        </p:nvSpPr>
        <p:spPr>
          <a:xfrm>
            <a:off x="1535976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1"/>
          <p:cNvSpPr/>
          <p:nvPr/>
        </p:nvSpPr>
        <p:spPr>
          <a:xfrm>
            <a:off x="3071952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4"/>
          <p:cNvSpPr txBox="1"/>
          <p:nvPr/>
        </p:nvSpPr>
        <p:spPr>
          <a:xfrm>
            <a:off x="4290021" y="3353169"/>
            <a:ext cx="263525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19 / 20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11" name="Picture 10" descr="Screen Clipping">
            <a:extLst>
              <a:ext uri="{FF2B5EF4-FFF2-40B4-BE49-F238E27FC236}">
                <a16:creationId xmlns:a16="http://schemas.microsoft.com/office/drawing/2014/main" xmlns="" id="{DE5D4603-19C0-47A6-8B2F-8353BB3AC8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7418" y="1658927"/>
            <a:ext cx="95263" cy="142895"/>
          </a:xfrm>
          <a:prstGeom prst="rect">
            <a:avLst/>
          </a:prstGeom>
        </p:spPr>
      </p:pic>
      <p:pic>
        <p:nvPicPr>
          <p:cNvPr id="12" name="Picture 11" descr="Screen Clipping">
            <a:extLst>
              <a:ext uri="{FF2B5EF4-FFF2-40B4-BE49-F238E27FC236}">
                <a16:creationId xmlns:a16="http://schemas.microsoft.com/office/drawing/2014/main" xmlns="" id="{6227B9FD-C9C0-4696-AB41-3FE2C286D4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71551"/>
            <a:ext cx="4610100" cy="1717647"/>
          </a:xfrm>
          <a:prstGeom prst="rect">
            <a:avLst/>
          </a:prstGeom>
        </p:spPr>
      </p:pic>
      <p:sp>
        <p:nvSpPr>
          <p:cNvPr id="13" name="object 22">
            <a:extLst>
              <a:ext uri="{FF2B5EF4-FFF2-40B4-BE49-F238E27FC236}">
                <a16:creationId xmlns:a16="http://schemas.microsoft.com/office/drawing/2014/main" xmlns="" id="{C05E2551-9585-4619-8F87-945D2BDD4358}"/>
              </a:ext>
            </a:extLst>
          </p:cNvPr>
          <p:cNvSpPr txBox="1"/>
          <p:nvPr/>
        </p:nvSpPr>
        <p:spPr>
          <a:xfrm>
            <a:off x="59295" y="3353169"/>
            <a:ext cx="1002513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Lalive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Magesan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and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Staubli</a:t>
            </a:r>
            <a:endParaRPr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4" name="object 23">
            <a:extLst>
              <a:ext uri="{FF2B5EF4-FFF2-40B4-BE49-F238E27FC236}">
                <a16:creationId xmlns:a16="http://schemas.microsoft.com/office/drawing/2014/main" xmlns="" id="{B10DF24B-EAC1-4FC4-9E04-2DE514FE38DE}"/>
              </a:ext>
            </a:extLst>
          </p:cNvPr>
          <p:cNvSpPr txBox="1"/>
          <p:nvPr/>
        </p:nvSpPr>
        <p:spPr>
          <a:xfrm>
            <a:off x="1664563" y="3353169"/>
            <a:ext cx="1278890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Pension Wealth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9624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00" y="175322"/>
            <a:ext cx="4419498" cy="223138"/>
          </a:xfrm>
        </p:spPr>
        <p:txBody>
          <a:bodyPr/>
          <a:lstStyle/>
          <a:p>
            <a:r>
              <a:rPr lang="en-CA" dirty="0"/>
              <a:t>Motivation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-1" y="1150646"/>
            <a:ext cx="4553547" cy="1461939"/>
          </a:xfrm>
        </p:spPr>
        <p:txBody>
          <a:bodyPr/>
          <a:lstStyle/>
          <a:p>
            <a:pPr marL="279450" indent="-171450">
              <a:lnSpc>
                <a:spcPct val="125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200" dirty="0"/>
              <a:t>Retirement programs are among the largest social insurance programs</a:t>
            </a:r>
          </a:p>
          <a:p>
            <a:pPr marL="108000" algn="l">
              <a:lnSpc>
                <a:spcPct val="125000"/>
              </a:lnSpc>
              <a:buClr>
                <a:schemeClr val="tx2"/>
              </a:buClr>
              <a:buSzPct val="150000"/>
            </a:pPr>
            <a:endParaRPr lang="en-CA" sz="800" dirty="0"/>
          </a:p>
          <a:p>
            <a:pPr marL="279450" indent="-171450">
              <a:lnSpc>
                <a:spcPct val="125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Full pension only at the full retirement age (FRA)</a:t>
            </a:r>
          </a:p>
          <a:p>
            <a:pPr marL="108000">
              <a:lnSpc>
                <a:spcPct val="125000"/>
              </a:lnSpc>
              <a:buClr>
                <a:schemeClr val="tx2"/>
              </a:buClr>
              <a:buSzPct val="150000"/>
            </a:pPr>
            <a:endParaRPr lang="en-CA" sz="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79450" indent="-171450">
              <a:lnSpc>
                <a:spcPct val="125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Recently, many countries are raising FRA to address insolvency</a:t>
            </a:r>
          </a:p>
        </p:txBody>
      </p:sp>
      <p:sp>
        <p:nvSpPr>
          <p:cNvPr id="4" name="object 19"/>
          <p:cNvSpPr/>
          <p:nvPr/>
        </p:nvSpPr>
        <p:spPr>
          <a:xfrm>
            <a:off x="0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191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20"/>
          <p:cNvSpPr/>
          <p:nvPr/>
        </p:nvSpPr>
        <p:spPr>
          <a:xfrm>
            <a:off x="1535976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1"/>
          <p:cNvSpPr/>
          <p:nvPr/>
        </p:nvSpPr>
        <p:spPr>
          <a:xfrm>
            <a:off x="3071952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4"/>
          <p:cNvSpPr txBox="1"/>
          <p:nvPr/>
        </p:nvSpPr>
        <p:spPr>
          <a:xfrm>
            <a:off x="4290021" y="3353169"/>
            <a:ext cx="263525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 / 20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" name="object 22">
            <a:extLst>
              <a:ext uri="{FF2B5EF4-FFF2-40B4-BE49-F238E27FC236}">
                <a16:creationId xmlns:a16="http://schemas.microsoft.com/office/drawing/2014/main" xmlns="" id="{44817718-BDE8-43C0-AF83-0D65AE51F50F}"/>
              </a:ext>
            </a:extLst>
          </p:cNvPr>
          <p:cNvSpPr txBox="1"/>
          <p:nvPr/>
        </p:nvSpPr>
        <p:spPr>
          <a:xfrm>
            <a:off x="59295" y="3353169"/>
            <a:ext cx="1002513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Lalive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Magesan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and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Staubli</a:t>
            </a:r>
            <a:endParaRPr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1" name="object 23">
            <a:extLst>
              <a:ext uri="{FF2B5EF4-FFF2-40B4-BE49-F238E27FC236}">
                <a16:creationId xmlns:a16="http://schemas.microsoft.com/office/drawing/2014/main" xmlns="" id="{A93AEEB5-056F-4828-AC6A-7DAC605D3EE2}"/>
              </a:ext>
            </a:extLst>
          </p:cNvPr>
          <p:cNvSpPr txBox="1"/>
          <p:nvPr/>
        </p:nvSpPr>
        <p:spPr>
          <a:xfrm>
            <a:off x="1664563" y="3353169"/>
            <a:ext cx="1278890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Pension Wealth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2063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00" y="175322"/>
            <a:ext cx="4419498" cy="223138"/>
          </a:xfrm>
        </p:spPr>
        <p:txBody>
          <a:bodyPr/>
          <a:lstStyle/>
          <a:p>
            <a:r>
              <a:rPr lang="en-CA" dirty="0"/>
              <a:t>Summary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704421"/>
            <a:ext cx="4553546" cy="2569934"/>
          </a:xfrm>
        </p:spPr>
        <p:txBody>
          <a:bodyPr/>
          <a:lstStyle/>
          <a:p>
            <a:pPr marL="279450" indent="-171450">
              <a:lnSpc>
                <a:spcPct val="125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200" dirty="0"/>
              <a:t>Exploit interesting pension reform in Switzerland</a:t>
            </a:r>
          </a:p>
          <a:p>
            <a:pPr marL="108000">
              <a:lnSpc>
                <a:spcPct val="125000"/>
              </a:lnSpc>
              <a:buClr>
                <a:schemeClr val="tx2"/>
              </a:buClr>
              <a:buSzPct val="150000"/>
            </a:pPr>
            <a:endParaRPr lang="en-CA" sz="1200" dirty="0"/>
          </a:p>
          <a:p>
            <a:pPr marL="279450" indent="-171450">
              <a:lnSpc>
                <a:spcPct val="125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Reform affects behavior (mainly) through two channels:</a:t>
            </a:r>
          </a:p>
          <a:p>
            <a:pPr marL="540000" lvl="1" indent="-228600">
              <a:lnSpc>
                <a:spcPct val="150000"/>
              </a:lnSpc>
              <a:buClr>
                <a:schemeClr val="tx2"/>
              </a:buClr>
              <a:buSzPct val="110000"/>
              <a:buFont typeface="+mj-lt"/>
              <a:buAutoNum type="arabicPeriod"/>
            </a:pPr>
            <a:r>
              <a:rPr lang="en-CA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Financial incentives</a:t>
            </a:r>
          </a:p>
          <a:p>
            <a:pPr marL="540000" lvl="1" indent="-228600">
              <a:lnSpc>
                <a:spcPct val="150000"/>
              </a:lnSpc>
              <a:buClr>
                <a:schemeClr val="tx2"/>
              </a:buClr>
              <a:buSzPct val="110000"/>
              <a:buFont typeface="+mj-lt"/>
              <a:buAutoNum type="arabicPeriod"/>
            </a:pPr>
            <a:r>
              <a:rPr lang="en-CA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Shifting of default option</a:t>
            </a:r>
          </a:p>
          <a:p>
            <a:pPr marL="108000">
              <a:lnSpc>
                <a:spcPct val="125000"/>
              </a:lnSpc>
              <a:buClr>
                <a:schemeClr val="tx2"/>
              </a:buClr>
              <a:buSzPct val="150000"/>
            </a:pPr>
            <a:endParaRPr lang="en-CA" sz="1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79450" indent="-171450">
              <a:lnSpc>
                <a:spcPct val="125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Empirical evidence suggests that default plays important role</a:t>
            </a:r>
          </a:p>
          <a:p>
            <a:pPr marL="108000">
              <a:lnSpc>
                <a:spcPct val="125000"/>
              </a:lnSpc>
              <a:buClr>
                <a:schemeClr val="tx2"/>
              </a:buClr>
              <a:buSzPct val="150000"/>
            </a:pPr>
            <a:endParaRPr lang="en-CA" sz="1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79450" indent="-171450">
              <a:lnSpc>
                <a:spcPct val="125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Defaults: powerful but can mask the best choice</a:t>
            </a:r>
          </a:p>
          <a:p>
            <a:pPr marL="368550" lvl="1">
              <a:lnSpc>
                <a:spcPct val="150000"/>
              </a:lnSpc>
              <a:buClr>
                <a:schemeClr val="tx2"/>
              </a:buClr>
              <a:buSzPct val="150000"/>
            </a:pPr>
            <a:endParaRPr lang="en-CA" sz="105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68550" lvl="1">
              <a:lnSpc>
                <a:spcPct val="150000"/>
              </a:lnSpc>
              <a:buClr>
                <a:schemeClr val="tx2"/>
              </a:buClr>
              <a:buSzPct val="150000"/>
            </a:pPr>
            <a:endParaRPr lang="en-CA" sz="105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object 19"/>
          <p:cNvSpPr/>
          <p:nvPr/>
        </p:nvSpPr>
        <p:spPr>
          <a:xfrm>
            <a:off x="0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191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20"/>
          <p:cNvSpPr/>
          <p:nvPr/>
        </p:nvSpPr>
        <p:spPr>
          <a:xfrm>
            <a:off x="1535976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1"/>
          <p:cNvSpPr/>
          <p:nvPr/>
        </p:nvSpPr>
        <p:spPr>
          <a:xfrm>
            <a:off x="3071952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4"/>
          <p:cNvSpPr txBox="1"/>
          <p:nvPr/>
        </p:nvSpPr>
        <p:spPr>
          <a:xfrm>
            <a:off x="4290021" y="3353169"/>
            <a:ext cx="263525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20 / 20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1" name="object 22">
            <a:extLst>
              <a:ext uri="{FF2B5EF4-FFF2-40B4-BE49-F238E27FC236}">
                <a16:creationId xmlns:a16="http://schemas.microsoft.com/office/drawing/2014/main" xmlns="" id="{791E0EBD-5758-4C8C-A11F-7321CAC35148}"/>
              </a:ext>
            </a:extLst>
          </p:cNvPr>
          <p:cNvSpPr txBox="1"/>
          <p:nvPr/>
        </p:nvSpPr>
        <p:spPr>
          <a:xfrm>
            <a:off x="59295" y="3353169"/>
            <a:ext cx="1002513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Lalive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Magesan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and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Staubli</a:t>
            </a:r>
            <a:endParaRPr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object 23">
            <a:extLst>
              <a:ext uri="{FF2B5EF4-FFF2-40B4-BE49-F238E27FC236}">
                <a16:creationId xmlns:a16="http://schemas.microsoft.com/office/drawing/2014/main" xmlns="" id="{6E7C0D6A-8F8B-43D8-9326-BBDC261F42A8}"/>
              </a:ext>
            </a:extLst>
          </p:cNvPr>
          <p:cNvSpPr txBox="1"/>
          <p:nvPr/>
        </p:nvSpPr>
        <p:spPr>
          <a:xfrm>
            <a:off x="1664563" y="3353169"/>
            <a:ext cx="1278890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Pension Wealth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620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00" y="175322"/>
            <a:ext cx="4419498" cy="223138"/>
          </a:xfrm>
        </p:spPr>
        <p:txBody>
          <a:bodyPr/>
          <a:lstStyle/>
          <a:p>
            <a:r>
              <a:rPr lang="en-CA" dirty="0"/>
              <a:t>Research Question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825917"/>
            <a:ext cx="4553546" cy="2123658"/>
          </a:xfrm>
        </p:spPr>
        <p:txBody>
          <a:bodyPr/>
          <a:lstStyle/>
          <a:p>
            <a:pPr marL="279450" indent="-171450">
              <a:lnSpc>
                <a:spcPct val="125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200" dirty="0"/>
              <a:t>Raising FRA can affect behavior through two channels:</a:t>
            </a:r>
            <a:endParaRPr lang="en-CA" sz="1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540000" lvl="1" indent="-171450">
              <a:lnSpc>
                <a:spcPct val="150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Financial incentive by cutting pensions</a:t>
            </a:r>
          </a:p>
          <a:p>
            <a:pPr marL="540000" lvl="1" indent="-171450">
              <a:lnSpc>
                <a:spcPct val="150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Shifting of reference point</a:t>
            </a:r>
          </a:p>
          <a:p>
            <a:pPr marL="368550" lvl="1">
              <a:lnSpc>
                <a:spcPct val="150000"/>
              </a:lnSpc>
              <a:buClr>
                <a:schemeClr val="tx2"/>
              </a:buClr>
              <a:buSzPct val="150000"/>
            </a:pPr>
            <a:endParaRPr lang="en-CA" sz="7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79450" indent="-171450">
              <a:lnSpc>
                <a:spcPct val="150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Exploit a pension reform for women in Switzerland</a:t>
            </a:r>
          </a:p>
          <a:p>
            <a:pPr marL="540000" lvl="1" indent="-171450">
              <a:lnSpc>
                <a:spcPct val="150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FRA is the default claiming age</a:t>
            </a:r>
          </a:p>
          <a:p>
            <a:pPr marL="540000" lvl="1" indent="-171450">
              <a:lnSpc>
                <a:spcPct val="150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Reform provides variation in default and financial incentives</a:t>
            </a:r>
            <a:endParaRPr lang="en-CA" sz="1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68550" lvl="1">
              <a:lnSpc>
                <a:spcPct val="150000"/>
              </a:lnSpc>
              <a:buClr>
                <a:schemeClr val="tx2"/>
              </a:buClr>
              <a:buSzPct val="150000"/>
            </a:pPr>
            <a:endParaRPr lang="en-CA" sz="7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79450" indent="-171450">
              <a:lnSpc>
                <a:spcPct val="150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How do people adjust pension claiming and retirement?</a:t>
            </a:r>
            <a:endParaRPr lang="en-CA" sz="1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object 19"/>
          <p:cNvSpPr/>
          <p:nvPr/>
        </p:nvSpPr>
        <p:spPr>
          <a:xfrm>
            <a:off x="0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191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20"/>
          <p:cNvSpPr/>
          <p:nvPr/>
        </p:nvSpPr>
        <p:spPr>
          <a:xfrm>
            <a:off x="1535976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1"/>
          <p:cNvSpPr/>
          <p:nvPr/>
        </p:nvSpPr>
        <p:spPr>
          <a:xfrm>
            <a:off x="3071952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4"/>
          <p:cNvSpPr txBox="1"/>
          <p:nvPr/>
        </p:nvSpPr>
        <p:spPr>
          <a:xfrm>
            <a:off x="4290021" y="3353169"/>
            <a:ext cx="263525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 / 20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" name="object 22">
            <a:extLst>
              <a:ext uri="{FF2B5EF4-FFF2-40B4-BE49-F238E27FC236}">
                <a16:creationId xmlns:a16="http://schemas.microsoft.com/office/drawing/2014/main" xmlns="" id="{A5A0BEAC-8317-40BD-A1EE-27F8D37A3080}"/>
              </a:ext>
            </a:extLst>
          </p:cNvPr>
          <p:cNvSpPr txBox="1"/>
          <p:nvPr/>
        </p:nvSpPr>
        <p:spPr>
          <a:xfrm>
            <a:off x="59295" y="3353169"/>
            <a:ext cx="1002513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Lalive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Magesan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and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Staubli</a:t>
            </a:r>
            <a:endParaRPr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1" name="object 23">
            <a:extLst>
              <a:ext uri="{FF2B5EF4-FFF2-40B4-BE49-F238E27FC236}">
                <a16:creationId xmlns:a16="http://schemas.microsoft.com/office/drawing/2014/main" xmlns="" id="{F5DB8B40-40EF-4DD5-95A9-F65E5ECAF92E}"/>
              </a:ext>
            </a:extLst>
          </p:cNvPr>
          <p:cNvSpPr txBox="1"/>
          <p:nvPr/>
        </p:nvSpPr>
        <p:spPr>
          <a:xfrm>
            <a:off x="1664563" y="3353169"/>
            <a:ext cx="1278890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Pension Wealth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2966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00" y="175322"/>
            <a:ext cx="4419498" cy="892552"/>
          </a:xfrm>
        </p:spPr>
        <p:txBody>
          <a:bodyPr/>
          <a:lstStyle/>
          <a:p>
            <a:r>
              <a:rPr lang="en-CA" dirty="0"/>
              <a:t>Swiss Old Age and Survivors Insurance (OASI)</a:t>
            </a:r>
            <a:br>
              <a:rPr lang="en-CA" dirty="0"/>
            </a:br>
            <a:r>
              <a:rPr lang="en-CA" dirty="0"/>
              <a:t>I Contribution history and average earnings over the lifetime</a:t>
            </a:r>
            <a:br>
              <a:rPr lang="en-CA" dirty="0"/>
            </a:br>
            <a:r>
              <a:rPr lang="en-CA" dirty="0"/>
              <a:t>I Net replacement rate around 30%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968375"/>
            <a:ext cx="4553546" cy="1481175"/>
          </a:xfrm>
        </p:spPr>
        <p:txBody>
          <a:bodyPr/>
          <a:lstStyle/>
          <a:p>
            <a:pPr marL="108000">
              <a:lnSpc>
                <a:spcPct val="125000"/>
              </a:lnSpc>
              <a:buClr>
                <a:schemeClr val="tx2"/>
              </a:buClr>
              <a:buSzPct val="150000"/>
            </a:pPr>
            <a:endParaRPr lang="en-CA" sz="500" dirty="0"/>
          </a:p>
          <a:p>
            <a:pPr marL="279450" indent="-171450">
              <a:lnSpc>
                <a:spcPct val="125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200" dirty="0"/>
              <a:t>Net replacement rate of around 30%</a:t>
            </a:r>
            <a:endParaRPr lang="en-CA" sz="500" dirty="0"/>
          </a:p>
          <a:p>
            <a:pPr marL="108000">
              <a:lnSpc>
                <a:spcPct val="125000"/>
              </a:lnSpc>
              <a:buClr>
                <a:schemeClr val="tx2"/>
              </a:buClr>
              <a:buSzPct val="150000"/>
            </a:pPr>
            <a:endParaRPr lang="en-CA" sz="1000" dirty="0"/>
          </a:p>
          <a:p>
            <a:pPr marL="279450" indent="-171450">
              <a:lnSpc>
                <a:spcPct val="125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200" dirty="0"/>
              <a:t>FRA before 2001: 62 for women and 65 for men</a:t>
            </a:r>
          </a:p>
          <a:p>
            <a:pPr marL="108000">
              <a:lnSpc>
                <a:spcPct val="125000"/>
              </a:lnSpc>
              <a:buClr>
                <a:schemeClr val="tx2"/>
              </a:buClr>
              <a:buSzPct val="150000"/>
            </a:pPr>
            <a:endParaRPr lang="en-CA" sz="200" dirty="0"/>
          </a:p>
          <a:p>
            <a:pPr marL="539496" lvl="1" indent="-171450">
              <a:lnSpc>
                <a:spcPct val="125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Early claiming not possible</a:t>
            </a:r>
          </a:p>
          <a:p>
            <a:pPr marL="565200" lvl="1">
              <a:lnSpc>
                <a:spcPct val="125000"/>
              </a:lnSpc>
              <a:buClr>
                <a:schemeClr val="tx2"/>
              </a:buClr>
              <a:buSzPct val="150000"/>
            </a:pPr>
            <a:endParaRPr lang="en-CA" sz="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539496" lvl="1" indent="-171450">
              <a:lnSpc>
                <a:spcPct val="125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Late claiming possible but rate</a:t>
            </a:r>
          </a:p>
          <a:p>
            <a:pPr marL="336600" indent="-228600">
              <a:lnSpc>
                <a:spcPct val="150000"/>
              </a:lnSpc>
              <a:buClr>
                <a:schemeClr val="tx2"/>
              </a:buClr>
              <a:buSzPct val="100000"/>
              <a:buFont typeface="+mj-lt"/>
              <a:buAutoNum type="arabicPeriod"/>
            </a:pPr>
            <a:endParaRPr lang="en-CA" sz="1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object 19"/>
          <p:cNvSpPr/>
          <p:nvPr/>
        </p:nvSpPr>
        <p:spPr>
          <a:xfrm>
            <a:off x="0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191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20"/>
          <p:cNvSpPr/>
          <p:nvPr/>
        </p:nvSpPr>
        <p:spPr>
          <a:xfrm>
            <a:off x="1535976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1"/>
          <p:cNvSpPr/>
          <p:nvPr/>
        </p:nvSpPr>
        <p:spPr>
          <a:xfrm>
            <a:off x="3071952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4"/>
          <p:cNvSpPr txBox="1"/>
          <p:nvPr/>
        </p:nvSpPr>
        <p:spPr>
          <a:xfrm>
            <a:off x="4290021" y="3353169"/>
            <a:ext cx="263525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 / 20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" name="object 22">
            <a:extLst>
              <a:ext uri="{FF2B5EF4-FFF2-40B4-BE49-F238E27FC236}">
                <a16:creationId xmlns:a16="http://schemas.microsoft.com/office/drawing/2014/main" xmlns="" id="{E5CD7629-B135-4F6F-8FA8-F85232EB5018}"/>
              </a:ext>
            </a:extLst>
          </p:cNvPr>
          <p:cNvSpPr txBox="1"/>
          <p:nvPr/>
        </p:nvSpPr>
        <p:spPr>
          <a:xfrm>
            <a:off x="59295" y="3353169"/>
            <a:ext cx="1002513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Lalive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Magesan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and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Staubli</a:t>
            </a:r>
            <a:endParaRPr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1" name="object 23">
            <a:extLst>
              <a:ext uri="{FF2B5EF4-FFF2-40B4-BE49-F238E27FC236}">
                <a16:creationId xmlns:a16="http://schemas.microsoft.com/office/drawing/2014/main" xmlns="" id="{8EEC781A-BBC1-4FEF-B848-887B768F750B}"/>
              </a:ext>
            </a:extLst>
          </p:cNvPr>
          <p:cNvSpPr txBox="1"/>
          <p:nvPr/>
        </p:nvSpPr>
        <p:spPr>
          <a:xfrm>
            <a:off x="1664563" y="3353169"/>
            <a:ext cx="1278890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Pension Wealth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4549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00" y="175322"/>
            <a:ext cx="4419498" cy="223138"/>
          </a:xfrm>
        </p:spPr>
        <p:txBody>
          <a:bodyPr/>
          <a:lstStyle/>
          <a:p>
            <a:r>
              <a:rPr lang="en-CA" dirty="0"/>
              <a:t>The OASI reform for women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815975"/>
            <a:ext cx="4553546" cy="3704860"/>
          </a:xfrm>
        </p:spPr>
        <p:txBody>
          <a:bodyPr/>
          <a:lstStyle/>
          <a:p>
            <a:pPr marL="336600" indent="-228600">
              <a:lnSpc>
                <a:spcPct val="150000"/>
              </a:lnSpc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en-CA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Increase FRA but only small pension cut if claim early</a:t>
            </a:r>
          </a:p>
          <a:p>
            <a:pPr marL="540000" lvl="1" indent="-171450">
              <a:lnSpc>
                <a:spcPct val="150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FRA to 63: cut by 3.4% if claim at 62 and born 1939-1941</a:t>
            </a:r>
          </a:p>
          <a:p>
            <a:pPr marL="540000" lvl="1" indent="-171450">
              <a:lnSpc>
                <a:spcPct val="150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FRA to 64: cut by 3.4% per year early if born 1942 or after</a:t>
            </a:r>
          </a:p>
          <a:p>
            <a:pPr marL="368550" lvl="1">
              <a:lnSpc>
                <a:spcPct val="150000"/>
              </a:lnSpc>
              <a:buClr>
                <a:schemeClr val="tx2"/>
              </a:buClr>
              <a:buSzPct val="150000"/>
            </a:pPr>
            <a:endParaRPr lang="en-CA" sz="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68550" lvl="1">
              <a:lnSpc>
                <a:spcPct val="150000"/>
              </a:lnSpc>
              <a:buClr>
                <a:schemeClr val="tx2"/>
              </a:buClr>
              <a:buSzPct val="150000"/>
            </a:pPr>
            <a:endParaRPr lang="en-CA" sz="3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36600" indent="-228600">
              <a:lnSpc>
                <a:spcPct val="150000"/>
              </a:lnSpc>
              <a:buClr>
                <a:schemeClr val="tx2"/>
              </a:buClr>
              <a:buSzPct val="100000"/>
              <a:buFont typeface="+mj-lt"/>
              <a:buAutoNum type="arabicPeriod"/>
            </a:pPr>
            <a:r>
              <a:rPr lang="en-CA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Large pension cut if claim before FRA but no change in FRA</a:t>
            </a:r>
          </a:p>
          <a:p>
            <a:pPr marL="540000" lvl="1" indent="-171450">
              <a:lnSpc>
                <a:spcPct val="150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Pension cut by 6.8% per year early if born 1948 or after</a:t>
            </a:r>
          </a:p>
          <a:p>
            <a:pPr marL="540000" lvl="1" indent="-171450">
              <a:lnSpc>
                <a:spcPct val="150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endParaRPr lang="en-CA" sz="7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3464" indent="-171450">
              <a:lnSpc>
                <a:spcPct val="150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How to claim?</a:t>
            </a:r>
          </a:p>
          <a:p>
            <a:pPr marL="539496" lvl="1" indent="-171450">
              <a:lnSpc>
                <a:spcPct val="150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Inform agency before early claiming age, otherwise claim at FRA</a:t>
            </a:r>
          </a:p>
          <a:p>
            <a:pPr marL="740664" lvl="1" indent="-171450">
              <a:lnSpc>
                <a:spcPct val="150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endParaRPr lang="en-CA" sz="105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283464" lvl="1" indent="-171450">
              <a:lnSpc>
                <a:spcPct val="150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endParaRPr lang="en-CA" sz="11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indent="-88650">
              <a:lnSpc>
                <a:spcPct val="150000"/>
              </a:lnSpc>
              <a:buClr>
                <a:schemeClr val="tx2"/>
              </a:buClr>
              <a:buSzPct val="150000"/>
            </a:pPr>
            <a:endParaRPr lang="en-CA" sz="125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68550" lvl="1">
              <a:lnSpc>
                <a:spcPct val="150000"/>
              </a:lnSpc>
              <a:buClr>
                <a:schemeClr val="tx2"/>
              </a:buClr>
              <a:buSzPct val="150000"/>
            </a:pPr>
            <a:endParaRPr lang="en-CA" sz="1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36600" indent="-228600">
              <a:lnSpc>
                <a:spcPct val="150000"/>
              </a:lnSpc>
              <a:buClr>
                <a:schemeClr val="tx2"/>
              </a:buClr>
              <a:buSzPct val="100000"/>
              <a:buFont typeface="+mj-lt"/>
              <a:buAutoNum type="arabicPeriod"/>
            </a:pPr>
            <a:endParaRPr lang="en-CA" sz="105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336600" indent="-228600">
              <a:lnSpc>
                <a:spcPct val="150000"/>
              </a:lnSpc>
              <a:buClr>
                <a:schemeClr val="tx2"/>
              </a:buClr>
              <a:buSzPct val="100000"/>
              <a:buFont typeface="+mj-lt"/>
              <a:buAutoNum type="arabicPeriod"/>
            </a:pPr>
            <a:endParaRPr lang="en-CA" sz="1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object 19"/>
          <p:cNvSpPr/>
          <p:nvPr/>
        </p:nvSpPr>
        <p:spPr>
          <a:xfrm>
            <a:off x="0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191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20"/>
          <p:cNvSpPr/>
          <p:nvPr/>
        </p:nvSpPr>
        <p:spPr>
          <a:xfrm>
            <a:off x="1535976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1"/>
          <p:cNvSpPr/>
          <p:nvPr/>
        </p:nvSpPr>
        <p:spPr>
          <a:xfrm>
            <a:off x="3071952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4"/>
          <p:cNvSpPr txBox="1"/>
          <p:nvPr/>
        </p:nvSpPr>
        <p:spPr>
          <a:xfrm>
            <a:off x="4290021" y="3353169"/>
            <a:ext cx="263525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5 / 20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" name="object 22">
            <a:extLst>
              <a:ext uri="{FF2B5EF4-FFF2-40B4-BE49-F238E27FC236}">
                <a16:creationId xmlns:a16="http://schemas.microsoft.com/office/drawing/2014/main" xmlns="" id="{74B8952A-3983-4BA4-8B9E-6B1F5D39DD28}"/>
              </a:ext>
            </a:extLst>
          </p:cNvPr>
          <p:cNvSpPr txBox="1"/>
          <p:nvPr/>
        </p:nvSpPr>
        <p:spPr>
          <a:xfrm>
            <a:off x="59295" y="3353169"/>
            <a:ext cx="1002513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Lalive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Magesan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and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Staubli</a:t>
            </a:r>
            <a:endParaRPr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1" name="object 23">
            <a:extLst>
              <a:ext uri="{FF2B5EF4-FFF2-40B4-BE49-F238E27FC236}">
                <a16:creationId xmlns:a16="http://schemas.microsoft.com/office/drawing/2014/main" xmlns="" id="{66517452-93C1-4B4E-8E79-62854C24CD76}"/>
              </a:ext>
            </a:extLst>
          </p:cNvPr>
          <p:cNvSpPr txBox="1"/>
          <p:nvPr/>
        </p:nvSpPr>
        <p:spPr>
          <a:xfrm>
            <a:off x="1664563" y="3353169"/>
            <a:ext cx="1278890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Pension Wealth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8550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00" y="175322"/>
            <a:ext cx="4419498" cy="223138"/>
          </a:xfrm>
        </p:spPr>
        <p:txBody>
          <a:bodyPr/>
          <a:lstStyle/>
          <a:p>
            <a:r>
              <a:rPr lang="en-CA" dirty="0"/>
              <a:t>Generosity of OASI Pensions</a:t>
            </a:r>
          </a:p>
        </p:txBody>
      </p:sp>
      <p:sp>
        <p:nvSpPr>
          <p:cNvPr id="4" name="object 19"/>
          <p:cNvSpPr/>
          <p:nvPr/>
        </p:nvSpPr>
        <p:spPr>
          <a:xfrm>
            <a:off x="0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191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20"/>
          <p:cNvSpPr/>
          <p:nvPr/>
        </p:nvSpPr>
        <p:spPr>
          <a:xfrm>
            <a:off x="1535976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1"/>
          <p:cNvSpPr/>
          <p:nvPr/>
        </p:nvSpPr>
        <p:spPr>
          <a:xfrm>
            <a:off x="3071952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4"/>
          <p:cNvSpPr txBox="1"/>
          <p:nvPr/>
        </p:nvSpPr>
        <p:spPr>
          <a:xfrm>
            <a:off x="4290021" y="3353169"/>
            <a:ext cx="263525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6 / 20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10" name="Picture 9" descr="Screen Clipping">
            <a:extLst>
              <a:ext uri="{FF2B5EF4-FFF2-40B4-BE49-F238E27FC236}">
                <a16:creationId xmlns:a16="http://schemas.microsoft.com/office/drawing/2014/main" xmlns="" id="{B01DD60D-181E-492D-A486-BDF5B8534C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49" y="543834"/>
            <a:ext cx="4114800" cy="2702047"/>
          </a:xfrm>
          <a:prstGeom prst="rect">
            <a:avLst/>
          </a:prstGeom>
        </p:spPr>
      </p:pic>
      <p:sp>
        <p:nvSpPr>
          <p:cNvPr id="11" name="object 22">
            <a:extLst>
              <a:ext uri="{FF2B5EF4-FFF2-40B4-BE49-F238E27FC236}">
                <a16:creationId xmlns:a16="http://schemas.microsoft.com/office/drawing/2014/main" xmlns="" id="{81A3E415-0A43-4124-ABB3-1E2BE6734A01}"/>
              </a:ext>
            </a:extLst>
          </p:cNvPr>
          <p:cNvSpPr txBox="1"/>
          <p:nvPr/>
        </p:nvSpPr>
        <p:spPr>
          <a:xfrm>
            <a:off x="59295" y="3353169"/>
            <a:ext cx="1002513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Lalive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Magesan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and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Staubli</a:t>
            </a:r>
            <a:endParaRPr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object 23">
            <a:extLst>
              <a:ext uri="{FF2B5EF4-FFF2-40B4-BE49-F238E27FC236}">
                <a16:creationId xmlns:a16="http://schemas.microsoft.com/office/drawing/2014/main" xmlns="" id="{A9F608A5-F2DC-44DA-B7D3-E179281D522B}"/>
              </a:ext>
            </a:extLst>
          </p:cNvPr>
          <p:cNvSpPr txBox="1"/>
          <p:nvPr/>
        </p:nvSpPr>
        <p:spPr>
          <a:xfrm>
            <a:off x="1664563" y="3353169"/>
            <a:ext cx="1278890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Pension Wealth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38178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00" y="175322"/>
            <a:ext cx="4419498" cy="223138"/>
          </a:xfrm>
        </p:spPr>
        <p:txBody>
          <a:bodyPr/>
          <a:lstStyle/>
          <a:p>
            <a:r>
              <a:rPr lang="en-CA" dirty="0"/>
              <a:t>Social Security Wealth</a:t>
            </a:r>
          </a:p>
        </p:txBody>
      </p:sp>
      <p:sp>
        <p:nvSpPr>
          <p:cNvPr id="4" name="object 19"/>
          <p:cNvSpPr/>
          <p:nvPr/>
        </p:nvSpPr>
        <p:spPr>
          <a:xfrm>
            <a:off x="0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191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20"/>
          <p:cNvSpPr/>
          <p:nvPr/>
        </p:nvSpPr>
        <p:spPr>
          <a:xfrm>
            <a:off x="1535976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1"/>
          <p:cNvSpPr/>
          <p:nvPr/>
        </p:nvSpPr>
        <p:spPr>
          <a:xfrm>
            <a:off x="3071952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4"/>
          <p:cNvSpPr txBox="1"/>
          <p:nvPr/>
        </p:nvSpPr>
        <p:spPr>
          <a:xfrm>
            <a:off x="4290021" y="3353169"/>
            <a:ext cx="263525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7 / 20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11" name="Picture 10" descr="Screen Clipping">
            <a:extLst>
              <a:ext uri="{FF2B5EF4-FFF2-40B4-BE49-F238E27FC236}">
                <a16:creationId xmlns:a16="http://schemas.microsoft.com/office/drawing/2014/main" xmlns="" id="{3C83C568-D0FA-4EFC-BDEE-911A3895B9F4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42" y="511175"/>
            <a:ext cx="4114800" cy="2743200"/>
          </a:xfrm>
          <a:prstGeom prst="rect">
            <a:avLst/>
          </a:prstGeom>
        </p:spPr>
      </p:pic>
      <p:sp>
        <p:nvSpPr>
          <p:cNvPr id="10" name="object 22">
            <a:extLst>
              <a:ext uri="{FF2B5EF4-FFF2-40B4-BE49-F238E27FC236}">
                <a16:creationId xmlns:a16="http://schemas.microsoft.com/office/drawing/2014/main" xmlns="" id="{D63C9B82-B769-4390-B9CD-DD5592591E26}"/>
              </a:ext>
            </a:extLst>
          </p:cNvPr>
          <p:cNvSpPr txBox="1"/>
          <p:nvPr/>
        </p:nvSpPr>
        <p:spPr>
          <a:xfrm>
            <a:off x="59295" y="3353169"/>
            <a:ext cx="1002513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Lalive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Magesan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and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Staubli</a:t>
            </a:r>
            <a:endParaRPr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2" name="object 23">
            <a:extLst>
              <a:ext uri="{FF2B5EF4-FFF2-40B4-BE49-F238E27FC236}">
                <a16:creationId xmlns:a16="http://schemas.microsoft.com/office/drawing/2014/main" xmlns="" id="{B97F95D0-91C7-415B-981A-4ABB7F861734}"/>
              </a:ext>
            </a:extLst>
          </p:cNvPr>
          <p:cNvSpPr txBox="1"/>
          <p:nvPr/>
        </p:nvSpPr>
        <p:spPr>
          <a:xfrm>
            <a:off x="1664563" y="3353169"/>
            <a:ext cx="1278890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Pension Wealth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2973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00" y="175322"/>
            <a:ext cx="4419498" cy="223138"/>
          </a:xfrm>
        </p:spPr>
        <p:txBody>
          <a:bodyPr/>
          <a:lstStyle/>
          <a:p>
            <a:r>
              <a:rPr lang="en-CA" dirty="0"/>
              <a:t>FRA 63 and FRA 64: What should happen?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949645"/>
            <a:ext cx="4553546" cy="1332288"/>
          </a:xfrm>
        </p:spPr>
        <p:txBody>
          <a:bodyPr/>
          <a:lstStyle/>
          <a:p>
            <a:pPr marL="279450" indent="-171450">
              <a:lnSpc>
                <a:spcPct val="125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200" dirty="0"/>
              <a:t>Pension claiming</a:t>
            </a:r>
            <a:endParaRPr lang="en-CA" sz="1150" dirty="0"/>
          </a:p>
          <a:p>
            <a:pPr marL="432000" lvl="1" indent="-171450">
              <a:lnSpc>
                <a:spcPct val="130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Wingdings" panose="05000000000000000000" pitchFamily="2" charset="2"/>
              </a:rPr>
              <a:t>Because actuarially unfair on average</a:t>
            </a:r>
            <a:r>
              <a:rPr lang="en-CA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CA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Wingdings" panose="05000000000000000000" pitchFamily="2" charset="2"/>
              </a:rPr>
              <a:t> claim early</a:t>
            </a:r>
          </a:p>
          <a:p>
            <a:pPr marL="432000" lvl="1" indent="-171450">
              <a:lnSpc>
                <a:spcPct val="130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Wingdings" panose="05000000000000000000" pitchFamily="2" charset="2"/>
              </a:rPr>
              <a:t>Because of shifted default  delay claiming </a:t>
            </a:r>
          </a:p>
          <a:p>
            <a:pPr marL="260550" lvl="1">
              <a:lnSpc>
                <a:spcPct val="130000"/>
              </a:lnSpc>
              <a:buClr>
                <a:schemeClr val="tx2"/>
              </a:buClr>
              <a:buSzPct val="150000"/>
            </a:pPr>
            <a:endParaRPr lang="en-CA" sz="11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  <a:sym typeface="Wingdings" panose="05000000000000000000" pitchFamily="2" charset="2"/>
            </a:endParaRPr>
          </a:p>
          <a:p>
            <a:pPr marL="279450" indent="-171450">
              <a:lnSpc>
                <a:spcPct val="125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200" dirty="0"/>
              <a:t>Retirement</a:t>
            </a:r>
          </a:p>
          <a:p>
            <a:pPr marL="432000" lvl="1" indent="-171450">
              <a:lnSpc>
                <a:spcPct val="130000"/>
              </a:lnSpc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</a:pPr>
            <a:r>
              <a:rPr lang="en-CA" sz="11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Wingdings" panose="05000000000000000000" pitchFamily="2" charset="2"/>
              </a:rPr>
              <a:t>Because of negative wealth shock  retire later </a:t>
            </a:r>
          </a:p>
        </p:txBody>
      </p:sp>
      <p:sp>
        <p:nvSpPr>
          <p:cNvPr id="4" name="object 19"/>
          <p:cNvSpPr/>
          <p:nvPr/>
        </p:nvSpPr>
        <p:spPr>
          <a:xfrm>
            <a:off x="0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191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20"/>
          <p:cNvSpPr/>
          <p:nvPr/>
        </p:nvSpPr>
        <p:spPr>
          <a:xfrm>
            <a:off x="1535976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1"/>
          <p:cNvSpPr/>
          <p:nvPr/>
        </p:nvSpPr>
        <p:spPr>
          <a:xfrm>
            <a:off x="3071952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4"/>
          <p:cNvSpPr txBox="1"/>
          <p:nvPr/>
        </p:nvSpPr>
        <p:spPr>
          <a:xfrm>
            <a:off x="4290021" y="3353169"/>
            <a:ext cx="263525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8 / 20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" name="object 22">
            <a:extLst>
              <a:ext uri="{FF2B5EF4-FFF2-40B4-BE49-F238E27FC236}">
                <a16:creationId xmlns:a16="http://schemas.microsoft.com/office/drawing/2014/main" xmlns="" id="{A7D8E0B5-849A-4D16-8F78-90CC3A472E68}"/>
              </a:ext>
            </a:extLst>
          </p:cNvPr>
          <p:cNvSpPr txBox="1"/>
          <p:nvPr/>
        </p:nvSpPr>
        <p:spPr>
          <a:xfrm>
            <a:off x="59295" y="3353169"/>
            <a:ext cx="1002513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Lalive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Magesan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and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Staubli</a:t>
            </a:r>
            <a:endParaRPr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1" name="object 23">
            <a:extLst>
              <a:ext uri="{FF2B5EF4-FFF2-40B4-BE49-F238E27FC236}">
                <a16:creationId xmlns:a16="http://schemas.microsoft.com/office/drawing/2014/main" xmlns="" id="{F5987FE0-7756-4FBF-BD16-A90FA77D5B87}"/>
              </a:ext>
            </a:extLst>
          </p:cNvPr>
          <p:cNvSpPr txBox="1"/>
          <p:nvPr/>
        </p:nvSpPr>
        <p:spPr>
          <a:xfrm>
            <a:off x="1664563" y="3353169"/>
            <a:ext cx="1278890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Pension Wealth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66041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300" y="175322"/>
            <a:ext cx="4419498" cy="223138"/>
          </a:xfrm>
        </p:spPr>
        <p:txBody>
          <a:bodyPr/>
          <a:lstStyle/>
          <a:p>
            <a:r>
              <a:rPr lang="en-CA" dirty="0"/>
              <a:t>FRA 63: Claiming profile (OASI and disability)</a:t>
            </a:r>
          </a:p>
        </p:txBody>
      </p:sp>
      <p:sp>
        <p:nvSpPr>
          <p:cNvPr id="4" name="object 19"/>
          <p:cNvSpPr/>
          <p:nvPr/>
        </p:nvSpPr>
        <p:spPr>
          <a:xfrm>
            <a:off x="0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1919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20"/>
          <p:cNvSpPr/>
          <p:nvPr/>
        </p:nvSpPr>
        <p:spPr>
          <a:xfrm>
            <a:off x="1535976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2626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21"/>
          <p:cNvSpPr/>
          <p:nvPr/>
        </p:nvSpPr>
        <p:spPr>
          <a:xfrm>
            <a:off x="3071952" y="3346272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728"/>
                </a:moveTo>
                <a:lnTo>
                  <a:pt x="1535976" y="109728"/>
                </a:lnTo>
                <a:lnTo>
                  <a:pt x="1535976" y="0"/>
                </a:lnTo>
                <a:lnTo>
                  <a:pt x="0" y="0"/>
                </a:lnTo>
                <a:lnTo>
                  <a:pt x="0" y="109728"/>
                </a:lnTo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24"/>
          <p:cNvSpPr txBox="1"/>
          <p:nvPr/>
        </p:nvSpPr>
        <p:spPr>
          <a:xfrm>
            <a:off x="4290021" y="3353169"/>
            <a:ext cx="263525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9 / 20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13" name="Picture 12" descr="Screen Clipping">
            <a:extLst>
              <a:ext uri="{FF2B5EF4-FFF2-40B4-BE49-F238E27FC236}">
                <a16:creationId xmlns:a16="http://schemas.microsoft.com/office/drawing/2014/main" xmlns="" id="{B9A7C459-DF5F-4EC4-B333-9C5594E7C326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46" y="511175"/>
            <a:ext cx="4114800" cy="2743200"/>
          </a:xfrm>
          <a:prstGeom prst="rect">
            <a:avLst/>
          </a:prstGeom>
        </p:spPr>
      </p:pic>
      <p:sp>
        <p:nvSpPr>
          <p:cNvPr id="10" name="object 22">
            <a:extLst>
              <a:ext uri="{FF2B5EF4-FFF2-40B4-BE49-F238E27FC236}">
                <a16:creationId xmlns:a16="http://schemas.microsoft.com/office/drawing/2014/main" xmlns="" id="{F97C81E7-9EC0-4044-94DA-38742E1EBE39}"/>
              </a:ext>
            </a:extLst>
          </p:cNvPr>
          <p:cNvSpPr txBox="1"/>
          <p:nvPr/>
        </p:nvSpPr>
        <p:spPr>
          <a:xfrm>
            <a:off x="59295" y="3353169"/>
            <a:ext cx="1002513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Lalive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Magesan</a:t>
            </a: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and </a:t>
            </a:r>
            <a:r>
              <a:rPr lang="en-CA" sz="600" dirty="0" err="1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Staubli</a:t>
            </a:r>
            <a:endParaRPr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1" name="object 23">
            <a:extLst>
              <a:ext uri="{FF2B5EF4-FFF2-40B4-BE49-F238E27FC236}">
                <a16:creationId xmlns:a16="http://schemas.microsoft.com/office/drawing/2014/main" xmlns="" id="{520A6153-C9A0-4B20-9042-0AE4A2432BD8}"/>
              </a:ext>
            </a:extLst>
          </p:cNvPr>
          <p:cNvSpPr txBox="1"/>
          <p:nvPr/>
        </p:nvSpPr>
        <p:spPr>
          <a:xfrm>
            <a:off x="1664563" y="3353169"/>
            <a:ext cx="1278890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en-CA" sz="600" dirty="0">
                <a:ln w="0"/>
                <a:solidFill>
                  <a:schemeClr val="bg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Pension Wealth</a:t>
            </a:r>
            <a:endParaRPr lang="en-CA" sz="600" spc="100" dirty="0">
              <a:ln>
                <a:solidFill>
                  <a:schemeClr val="bg1"/>
                </a:solidFill>
              </a:ln>
              <a:solidFill>
                <a:schemeClr val="bg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407912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3505</TotalTime>
  <Words>665</Words>
  <Application>Microsoft Office PowerPoint</Application>
  <PresentationFormat>Custom</PresentationFormat>
  <Paragraphs>155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 Unicode MS</vt:lpstr>
      <vt:lpstr>Arial</vt:lpstr>
      <vt:lpstr>Calibri</vt:lpstr>
      <vt:lpstr>Times New Roman</vt:lpstr>
      <vt:lpstr>Wingdings</vt:lpstr>
      <vt:lpstr>Office Theme</vt:lpstr>
      <vt:lpstr>PowerPoint Presentation</vt:lpstr>
      <vt:lpstr>Motivation</vt:lpstr>
      <vt:lpstr>Research Question</vt:lpstr>
      <vt:lpstr>Swiss Old Age and Survivors Insurance (OASI) I Contribution history and average earnings over the lifetime I Net replacement rate around 30%</vt:lpstr>
      <vt:lpstr>The OASI reform for women</vt:lpstr>
      <vt:lpstr>Generosity of OASI Pensions</vt:lpstr>
      <vt:lpstr>Social Security Wealth</vt:lpstr>
      <vt:lpstr>FRA 63 and FRA 64: What should happen?</vt:lpstr>
      <vt:lpstr>FRA 63: Claiming profile (OASI and disability)</vt:lpstr>
      <vt:lpstr>FRA 64: Claiming profile (OASI and disability)</vt:lpstr>
      <vt:lpstr>FRA 63: Employment profile</vt:lpstr>
      <vt:lpstr>FRA 64: Employment profile</vt:lpstr>
      <vt:lpstr>RAF: What should happen?</vt:lpstr>
      <vt:lpstr>RAF: Claiming profile (OASI and disability)</vt:lpstr>
      <vt:lpstr>RAF: Employment profile</vt:lpstr>
      <vt:lpstr>Birth Date Regression Discontinuity Design (RDD) </vt:lpstr>
      <vt:lpstr>FRA 63: Effect on women's claiming age</vt:lpstr>
      <vt:lpstr>FRA 63: Effect on women’s retirement age</vt:lpstr>
      <vt:lpstr>Main estimates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SStaubli</dc:creator>
  <cp:lastModifiedBy>Amy Grzybowski</cp:lastModifiedBy>
  <cp:revision>83</cp:revision>
  <dcterms:created xsi:type="dcterms:W3CDTF">2014-08-07T11:29:42Z</dcterms:created>
  <dcterms:modified xsi:type="dcterms:W3CDTF">2017-07-31T19:52:29Z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2014-08-06T00:00:00Z</vt:filetime>
  </property>
  <property fmtid="{D5CDD505-2E9C-101B-9397-08002B2CF9AE}" pid="3" name="LastSaved">
    <vt:filetime>2014-08-07T00:00:00Z</vt:filetime>
  </property>
</Properties>
</file>