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6"/>
  </p:notesMasterIdLst>
  <p:handoutMasterIdLst>
    <p:handoutMasterId r:id="rId17"/>
  </p:handoutMasterIdLst>
  <p:sldIdLst>
    <p:sldId id="256" r:id="rId2"/>
    <p:sldId id="667" r:id="rId3"/>
    <p:sldId id="668" r:id="rId4"/>
    <p:sldId id="695" r:id="rId5"/>
    <p:sldId id="696" r:id="rId6"/>
    <p:sldId id="697" r:id="rId7"/>
    <p:sldId id="698" r:id="rId8"/>
    <p:sldId id="699" r:id="rId9"/>
    <p:sldId id="700" r:id="rId10"/>
    <p:sldId id="682" r:id="rId11"/>
    <p:sldId id="701" r:id="rId12"/>
    <p:sldId id="703" r:id="rId13"/>
    <p:sldId id="692" r:id="rId14"/>
    <p:sldId id="693" r:id="rId15"/>
  </p:sldIdLst>
  <p:sldSz cx="9144000" cy="6858000" type="screen4x3"/>
  <p:notesSz cx="7023100" cy="9309100"/>
  <p:defaultTextStyle>
    <a:defPPr>
      <a:defRPr lang="en-US"/>
    </a:defPPr>
    <a:lvl1pPr algn="l" rtl="0" eaLnBrk="0" fontAlgn="base" hangingPunct="0">
      <a:spcBef>
        <a:spcPct val="20000"/>
      </a:spcBef>
      <a:spcAft>
        <a:spcPct val="0"/>
      </a:spcAft>
      <a:defRPr sz="2400" b="1" kern="1200">
        <a:solidFill>
          <a:srgbClr val="FFFFCC"/>
        </a:solidFill>
        <a:latin typeface="Arial" charset="0"/>
        <a:ea typeface="+mn-ea"/>
        <a:cs typeface="Arial" charset="0"/>
      </a:defRPr>
    </a:lvl1pPr>
    <a:lvl2pPr marL="457200" algn="l" rtl="0" eaLnBrk="0" fontAlgn="base" hangingPunct="0">
      <a:spcBef>
        <a:spcPct val="20000"/>
      </a:spcBef>
      <a:spcAft>
        <a:spcPct val="0"/>
      </a:spcAft>
      <a:defRPr sz="2400" b="1" kern="1200">
        <a:solidFill>
          <a:srgbClr val="FFFFCC"/>
        </a:solidFill>
        <a:latin typeface="Arial" charset="0"/>
        <a:ea typeface="+mn-ea"/>
        <a:cs typeface="Arial" charset="0"/>
      </a:defRPr>
    </a:lvl2pPr>
    <a:lvl3pPr marL="914400" algn="l" rtl="0" eaLnBrk="0" fontAlgn="base" hangingPunct="0">
      <a:spcBef>
        <a:spcPct val="20000"/>
      </a:spcBef>
      <a:spcAft>
        <a:spcPct val="0"/>
      </a:spcAft>
      <a:defRPr sz="2400" b="1" kern="1200">
        <a:solidFill>
          <a:srgbClr val="FFFFCC"/>
        </a:solidFill>
        <a:latin typeface="Arial" charset="0"/>
        <a:ea typeface="+mn-ea"/>
        <a:cs typeface="Arial" charset="0"/>
      </a:defRPr>
    </a:lvl3pPr>
    <a:lvl4pPr marL="1371600" algn="l" rtl="0" eaLnBrk="0" fontAlgn="base" hangingPunct="0">
      <a:spcBef>
        <a:spcPct val="20000"/>
      </a:spcBef>
      <a:spcAft>
        <a:spcPct val="0"/>
      </a:spcAft>
      <a:defRPr sz="2400" b="1" kern="1200">
        <a:solidFill>
          <a:srgbClr val="FFFFCC"/>
        </a:solidFill>
        <a:latin typeface="Arial" charset="0"/>
        <a:ea typeface="+mn-ea"/>
        <a:cs typeface="Arial" charset="0"/>
      </a:defRPr>
    </a:lvl4pPr>
    <a:lvl5pPr marL="1828800" algn="l" rtl="0" eaLnBrk="0" fontAlgn="base" hangingPunct="0">
      <a:spcBef>
        <a:spcPct val="20000"/>
      </a:spcBef>
      <a:spcAft>
        <a:spcPct val="0"/>
      </a:spcAft>
      <a:defRPr sz="2400" b="1" kern="1200">
        <a:solidFill>
          <a:srgbClr val="FFFFCC"/>
        </a:solidFill>
        <a:latin typeface="Arial" charset="0"/>
        <a:ea typeface="+mn-ea"/>
        <a:cs typeface="Arial" charset="0"/>
      </a:defRPr>
    </a:lvl5pPr>
    <a:lvl6pPr marL="2286000" algn="l" defTabSz="914400" rtl="0" eaLnBrk="1" latinLnBrk="0" hangingPunct="1">
      <a:defRPr sz="2400" b="1" kern="1200">
        <a:solidFill>
          <a:srgbClr val="FFFFCC"/>
        </a:solidFill>
        <a:latin typeface="Arial" charset="0"/>
        <a:ea typeface="+mn-ea"/>
        <a:cs typeface="Arial" charset="0"/>
      </a:defRPr>
    </a:lvl6pPr>
    <a:lvl7pPr marL="2743200" algn="l" defTabSz="914400" rtl="0" eaLnBrk="1" latinLnBrk="0" hangingPunct="1">
      <a:defRPr sz="2400" b="1" kern="1200">
        <a:solidFill>
          <a:srgbClr val="FFFFCC"/>
        </a:solidFill>
        <a:latin typeface="Arial" charset="0"/>
        <a:ea typeface="+mn-ea"/>
        <a:cs typeface="Arial" charset="0"/>
      </a:defRPr>
    </a:lvl7pPr>
    <a:lvl8pPr marL="3200400" algn="l" defTabSz="914400" rtl="0" eaLnBrk="1" latinLnBrk="0" hangingPunct="1">
      <a:defRPr sz="2400" b="1" kern="1200">
        <a:solidFill>
          <a:srgbClr val="FFFFCC"/>
        </a:solidFill>
        <a:latin typeface="Arial" charset="0"/>
        <a:ea typeface="+mn-ea"/>
        <a:cs typeface="Arial" charset="0"/>
      </a:defRPr>
    </a:lvl8pPr>
    <a:lvl9pPr marL="3657600" algn="l" defTabSz="914400" rtl="0" eaLnBrk="1" latinLnBrk="0" hangingPunct="1">
      <a:defRPr sz="2400" b="1" kern="1200">
        <a:solidFill>
          <a:srgbClr val="FFFFCC"/>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800000"/>
    <a:srgbClr val="990000"/>
    <a:srgbClr val="FFCCFF"/>
    <a:srgbClr val="996600"/>
    <a:srgbClr val="CC9900"/>
    <a:srgbClr val="FFFFCC"/>
    <a:srgbClr val="33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2" autoAdjust="0"/>
    <p:restoredTop sz="82770" autoAdjust="0"/>
  </p:normalViewPr>
  <p:slideViewPr>
    <p:cSldViewPr>
      <p:cViewPr>
        <p:scale>
          <a:sx n="80" d="100"/>
          <a:sy n="80" d="100"/>
        </p:scale>
        <p:origin x="1208" y="248"/>
      </p:cViewPr>
      <p:guideLst>
        <p:guide orient="horz" pos="2160"/>
        <p:guide pos="2880"/>
      </p:guideLst>
    </p:cSldViewPr>
  </p:slideViewPr>
  <p:notesTextViewPr>
    <p:cViewPr>
      <p:scale>
        <a:sx n="100" d="100"/>
        <a:sy n="100" d="100"/>
      </p:scale>
      <p:origin x="0" y="0"/>
    </p:cViewPr>
  </p:notesTextViewPr>
  <p:notesViewPr>
    <p:cSldViewPr>
      <p:cViewPr>
        <p:scale>
          <a:sx n="75" d="100"/>
          <a:sy n="75" d="100"/>
        </p:scale>
        <p:origin x="-2028" y="-72"/>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501E4-100B-4002-B3C7-3082992C58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D5F0556-6F78-0A42-9104-1D63643412D1}">
      <dgm:prSet custT="1"/>
      <dgm:spPr/>
      <dgm:t>
        <a:bodyPr/>
        <a:lstStyle/>
        <a:p>
          <a:r>
            <a:rPr lang="en-US" sz="2200" b="1" dirty="0" smtClean="0">
              <a:solidFill>
                <a:srgbClr val="800000"/>
              </a:solidFill>
            </a:rPr>
            <a:t>Early </a:t>
          </a:r>
          <a:r>
            <a:rPr lang="en-US" sz="2200" b="1" noProof="0" dirty="0" smtClean="0">
              <a:solidFill>
                <a:srgbClr val="800000"/>
              </a:solidFill>
            </a:rPr>
            <a:t>claimants</a:t>
          </a:r>
          <a:r>
            <a:rPr lang="en-US" sz="2200" noProof="0" dirty="0" smtClean="0">
              <a:solidFill>
                <a:srgbClr val="800000"/>
              </a:solidFill>
            </a:rPr>
            <a:t>:</a:t>
          </a:r>
          <a:r>
            <a:rPr lang="en-US" sz="2200" baseline="0" noProof="0" dirty="0" smtClean="0">
              <a:solidFill>
                <a:srgbClr val="800000"/>
              </a:solidFill>
            </a:rPr>
            <a:t> </a:t>
          </a:r>
          <a:r>
            <a:rPr lang="en-US" sz="2200" b="0" dirty="0" smtClean="0">
              <a:solidFill>
                <a:srgbClr val="000066"/>
              </a:solidFill>
            </a:rPr>
            <a:t>most individuals switch claiming to FRA, 20 percent of women and 10 percent of men seem to claim early</a:t>
          </a:r>
          <a:endParaRPr lang="es-ES_tradnl" sz="2200" dirty="0"/>
        </a:p>
      </dgm:t>
    </dgm:pt>
    <dgm:pt modelId="{1715C578-1DBB-FE4F-9A60-659B2A4D5F2E}" type="parTrans" cxnId="{86133CE2-C304-6443-A35B-541B1F42A484}">
      <dgm:prSet/>
      <dgm:spPr/>
      <dgm:t>
        <a:bodyPr/>
        <a:lstStyle/>
        <a:p>
          <a:endParaRPr lang="es-ES_tradnl" sz="2200"/>
        </a:p>
      </dgm:t>
    </dgm:pt>
    <dgm:pt modelId="{56546B68-052B-4C48-A6BA-733658457765}" type="sibTrans" cxnId="{86133CE2-C304-6443-A35B-541B1F42A484}">
      <dgm:prSet/>
      <dgm:spPr/>
      <dgm:t>
        <a:bodyPr/>
        <a:lstStyle/>
        <a:p>
          <a:endParaRPr lang="es-ES_tradnl" sz="2200"/>
        </a:p>
      </dgm:t>
    </dgm:pt>
    <dgm:pt modelId="{B6CEF419-6629-3B44-9DFF-002B628B312D}">
      <dgm:prSet custT="1"/>
      <dgm:spPr/>
      <dgm:t>
        <a:bodyPr/>
        <a:lstStyle/>
        <a:p>
          <a:r>
            <a:rPr lang="en-US" sz="2200" b="1" noProof="0" dirty="0" smtClean="0">
              <a:solidFill>
                <a:srgbClr val="800000"/>
              </a:solidFill>
            </a:rPr>
            <a:t>Household decisions</a:t>
          </a:r>
          <a:r>
            <a:rPr lang="en-US" sz="2200" noProof="0" dirty="0" smtClean="0">
              <a:solidFill>
                <a:srgbClr val="800000"/>
              </a:solidFill>
            </a:rPr>
            <a:t>: </a:t>
          </a:r>
          <a:r>
            <a:rPr lang="en-US" sz="2200" b="0" noProof="0" dirty="0" smtClean="0">
              <a:solidFill>
                <a:srgbClr val="000066"/>
              </a:solidFill>
            </a:rPr>
            <a:t>analysis suggest that married women delay more than single women</a:t>
          </a:r>
          <a:endParaRPr lang="es-ES_tradnl" sz="2200" dirty="0"/>
        </a:p>
      </dgm:t>
    </dgm:pt>
    <dgm:pt modelId="{7A9C6148-3140-F74D-9EF9-42AD271082EA}" type="parTrans" cxnId="{A8A94CA9-BCB0-5B4B-B331-8C6BC18E21C6}">
      <dgm:prSet/>
      <dgm:spPr/>
      <dgm:t>
        <a:bodyPr/>
        <a:lstStyle/>
        <a:p>
          <a:endParaRPr lang="es-ES_tradnl" sz="2200"/>
        </a:p>
      </dgm:t>
    </dgm:pt>
    <dgm:pt modelId="{25EA882E-DFD3-FC4F-8CF4-C443F6913488}" type="sibTrans" cxnId="{A8A94CA9-BCB0-5B4B-B331-8C6BC18E21C6}">
      <dgm:prSet/>
      <dgm:spPr/>
      <dgm:t>
        <a:bodyPr/>
        <a:lstStyle/>
        <a:p>
          <a:endParaRPr lang="es-ES_tradnl" sz="2200"/>
        </a:p>
      </dgm:t>
    </dgm:pt>
    <dgm:pt modelId="{185907F6-AD58-A24A-B27D-10657618E01B}">
      <dgm:prSet custT="1"/>
      <dgm:spPr/>
      <dgm:t>
        <a:bodyPr/>
        <a:lstStyle/>
        <a:p>
          <a:r>
            <a:rPr lang="en-US" sz="2200" b="1" noProof="0" dirty="0" smtClean="0">
              <a:solidFill>
                <a:srgbClr val="800000"/>
              </a:solidFill>
            </a:rPr>
            <a:t>Framing</a:t>
          </a:r>
          <a:r>
            <a:rPr lang="en-US" sz="2200" b="1" baseline="0" noProof="0" dirty="0" smtClean="0">
              <a:solidFill>
                <a:srgbClr val="800000"/>
              </a:solidFill>
            </a:rPr>
            <a:t> effects</a:t>
          </a:r>
          <a:r>
            <a:rPr lang="en-US" sz="2200" baseline="0" noProof="0" dirty="0" smtClean="0">
              <a:solidFill>
                <a:srgbClr val="800000"/>
              </a:solidFill>
            </a:rPr>
            <a:t>: </a:t>
          </a:r>
          <a:r>
            <a:rPr lang="en-US" sz="2200" b="0" baseline="0" noProof="0" dirty="0" smtClean="0">
              <a:solidFill>
                <a:srgbClr val="000066"/>
              </a:solidFill>
            </a:rPr>
            <a:t>FRA is default; how was the reform explained? </a:t>
          </a:r>
          <a:endParaRPr lang="es-ES_tradnl" sz="2200" dirty="0"/>
        </a:p>
      </dgm:t>
    </dgm:pt>
    <dgm:pt modelId="{22D4FB94-8401-0C4D-83F6-8A9135EB6474}" type="parTrans" cxnId="{8808F1A2-BF7B-E943-A8E8-87E36BE43D03}">
      <dgm:prSet/>
      <dgm:spPr/>
      <dgm:t>
        <a:bodyPr/>
        <a:lstStyle/>
        <a:p>
          <a:endParaRPr lang="es-ES_tradnl" sz="2200"/>
        </a:p>
      </dgm:t>
    </dgm:pt>
    <dgm:pt modelId="{8EB151D8-A3E6-B44A-8385-41366E797491}" type="sibTrans" cxnId="{8808F1A2-BF7B-E943-A8E8-87E36BE43D03}">
      <dgm:prSet/>
      <dgm:spPr/>
      <dgm:t>
        <a:bodyPr/>
        <a:lstStyle/>
        <a:p>
          <a:endParaRPr lang="es-ES_tradnl" sz="2200"/>
        </a:p>
      </dgm:t>
    </dgm:pt>
    <dgm:pt modelId="{BC085262-3764-4948-BE9C-FC8A60D92953}">
      <dgm:prSet custT="1"/>
      <dgm:spPr/>
      <dgm:t>
        <a:bodyPr/>
        <a:lstStyle/>
        <a:p>
          <a:r>
            <a:rPr lang="en-US" sz="2200" b="1" noProof="0" dirty="0" smtClean="0">
              <a:solidFill>
                <a:srgbClr val="800000"/>
              </a:solidFill>
            </a:rPr>
            <a:t>Other controls</a:t>
          </a:r>
          <a:r>
            <a:rPr lang="en-US" sz="2200" noProof="0" dirty="0" smtClean="0">
              <a:solidFill>
                <a:srgbClr val="800000"/>
              </a:solidFill>
            </a:rPr>
            <a:t>: </a:t>
          </a:r>
          <a:r>
            <a:rPr lang="en-US" sz="2200" b="0" noProof="0" dirty="0" smtClean="0">
              <a:solidFill>
                <a:srgbClr val="000066"/>
              </a:solidFill>
            </a:rPr>
            <a:t>earnings (low earners delay same</a:t>
          </a:r>
          <a:r>
            <a:rPr lang="en-US" sz="2200" b="0" baseline="0" noProof="0" dirty="0" smtClean="0">
              <a:solidFill>
                <a:srgbClr val="000066"/>
              </a:solidFill>
            </a:rPr>
            <a:t> or more than high earners)</a:t>
          </a:r>
          <a:r>
            <a:rPr lang="en-US" sz="2200" b="0" noProof="0" dirty="0" smtClean="0">
              <a:solidFill>
                <a:srgbClr val="000066"/>
              </a:solidFill>
            </a:rPr>
            <a:t>;</a:t>
          </a:r>
          <a:r>
            <a:rPr lang="en-US" sz="2200" b="0" baseline="0" noProof="0" dirty="0" smtClean="0">
              <a:solidFill>
                <a:srgbClr val="000066"/>
              </a:solidFill>
            </a:rPr>
            <a:t> </a:t>
          </a:r>
          <a:r>
            <a:rPr lang="en-US" sz="2200" b="0" noProof="0" dirty="0" smtClean="0">
              <a:solidFill>
                <a:srgbClr val="000066"/>
              </a:solidFill>
            </a:rPr>
            <a:t>claiming</a:t>
          </a:r>
          <a:r>
            <a:rPr lang="en-US" sz="2200" b="0" baseline="0" noProof="0" dirty="0" smtClean="0">
              <a:solidFill>
                <a:srgbClr val="000066"/>
              </a:solidFill>
            </a:rPr>
            <a:t> by job attachment; second pillar pensions</a:t>
          </a:r>
          <a:endParaRPr lang="es-ES_tradnl" sz="2200" dirty="0"/>
        </a:p>
      </dgm:t>
    </dgm:pt>
    <dgm:pt modelId="{6F11B198-88EE-0144-AC7A-8F7AF7F872AB}" type="parTrans" cxnId="{3AB4A711-817F-504E-A76A-192D859B0B53}">
      <dgm:prSet/>
      <dgm:spPr/>
      <dgm:t>
        <a:bodyPr/>
        <a:lstStyle/>
        <a:p>
          <a:endParaRPr lang="es-ES_tradnl" sz="2200"/>
        </a:p>
      </dgm:t>
    </dgm:pt>
    <dgm:pt modelId="{990D0DCF-3CFD-C042-A891-A25FD48BEDF3}" type="sibTrans" cxnId="{3AB4A711-817F-504E-A76A-192D859B0B53}">
      <dgm:prSet/>
      <dgm:spPr/>
      <dgm:t>
        <a:bodyPr/>
        <a:lstStyle/>
        <a:p>
          <a:endParaRPr lang="es-ES_tradnl" sz="2200"/>
        </a:p>
      </dgm:t>
    </dgm:pt>
    <dgm:pt modelId="{E0B22F46-87C6-4318-B347-BBB638EFCAF5}" type="pres">
      <dgm:prSet presAssocID="{7FB501E4-100B-4002-B3C7-3082992C582E}" presName="Name0" presStyleCnt="0">
        <dgm:presLayoutVars>
          <dgm:chMax val="7"/>
          <dgm:chPref val="7"/>
          <dgm:dir/>
        </dgm:presLayoutVars>
      </dgm:prSet>
      <dgm:spPr/>
      <dgm:t>
        <a:bodyPr/>
        <a:lstStyle/>
        <a:p>
          <a:endParaRPr lang="es-ES_tradnl"/>
        </a:p>
      </dgm:t>
    </dgm:pt>
    <dgm:pt modelId="{09E8F358-8D06-47EE-9764-F4EC4D0B73B7}" type="pres">
      <dgm:prSet presAssocID="{7FB501E4-100B-4002-B3C7-3082992C582E}" presName="Name1" presStyleCnt="0"/>
      <dgm:spPr/>
    </dgm:pt>
    <dgm:pt modelId="{02BFDFA8-C588-463E-A2CF-D6726756BB22}" type="pres">
      <dgm:prSet presAssocID="{7FB501E4-100B-4002-B3C7-3082992C582E}" presName="cycle" presStyleCnt="0"/>
      <dgm:spPr/>
    </dgm:pt>
    <dgm:pt modelId="{51F5360A-49CB-4A30-B4AB-51E761C741F6}" type="pres">
      <dgm:prSet presAssocID="{7FB501E4-100B-4002-B3C7-3082992C582E}" presName="srcNode" presStyleLbl="node1" presStyleIdx="0" presStyleCnt="4"/>
      <dgm:spPr/>
    </dgm:pt>
    <dgm:pt modelId="{ADCCBE31-21C6-4DBC-A130-52FADEEDA63C}" type="pres">
      <dgm:prSet presAssocID="{7FB501E4-100B-4002-B3C7-3082992C582E}" presName="conn" presStyleLbl="parChTrans1D2" presStyleIdx="0" presStyleCnt="1"/>
      <dgm:spPr/>
      <dgm:t>
        <a:bodyPr/>
        <a:lstStyle/>
        <a:p>
          <a:endParaRPr lang="es-ES_tradnl"/>
        </a:p>
      </dgm:t>
    </dgm:pt>
    <dgm:pt modelId="{514C9161-2B64-42EF-B1B2-18317F451E0C}" type="pres">
      <dgm:prSet presAssocID="{7FB501E4-100B-4002-B3C7-3082992C582E}" presName="extraNode" presStyleLbl="node1" presStyleIdx="0" presStyleCnt="4"/>
      <dgm:spPr/>
    </dgm:pt>
    <dgm:pt modelId="{6DC4A31E-C2A9-4FC5-859A-31FC25F5BF35}" type="pres">
      <dgm:prSet presAssocID="{7FB501E4-100B-4002-B3C7-3082992C582E}" presName="dstNode" presStyleLbl="node1" presStyleIdx="0" presStyleCnt="4"/>
      <dgm:spPr/>
    </dgm:pt>
    <dgm:pt modelId="{5434163A-5916-8D4F-8FA4-ECD2E75F8407}" type="pres">
      <dgm:prSet presAssocID="{4D5F0556-6F78-0A42-9104-1D63643412D1}" presName="text_1" presStyleLbl="node1" presStyleIdx="0" presStyleCnt="4">
        <dgm:presLayoutVars>
          <dgm:bulletEnabled val="1"/>
        </dgm:presLayoutVars>
      </dgm:prSet>
      <dgm:spPr/>
    </dgm:pt>
    <dgm:pt modelId="{3358BBD2-4D78-7B4D-9BEA-96A9E25F5562}" type="pres">
      <dgm:prSet presAssocID="{4D5F0556-6F78-0A42-9104-1D63643412D1}" presName="accent_1" presStyleCnt="0"/>
      <dgm:spPr/>
    </dgm:pt>
    <dgm:pt modelId="{52809429-165D-5E45-90D9-A86BE654D53C}" type="pres">
      <dgm:prSet presAssocID="{4D5F0556-6F78-0A42-9104-1D63643412D1}" presName="accentRepeatNode" presStyleLbl="solidFgAcc1" presStyleIdx="0" presStyleCnt="4"/>
      <dgm:spPr/>
    </dgm:pt>
    <dgm:pt modelId="{94AA56D3-78D3-BE42-BD1C-8A4B9559D421}" type="pres">
      <dgm:prSet presAssocID="{B6CEF419-6629-3B44-9DFF-002B628B312D}" presName="text_2" presStyleLbl="node1" presStyleIdx="1" presStyleCnt="4">
        <dgm:presLayoutVars>
          <dgm:bulletEnabled val="1"/>
        </dgm:presLayoutVars>
      </dgm:prSet>
      <dgm:spPr/>
      <dgm:t>
        <a:bodyPr/>
        <a:lstStyle/>
        <a:p>
          <a:endParaRPr lang="es-ES_tradnl"/>
        </a:p>
      </dgm:t>
    </dgm:pt>
    <dgm:pt modelId="{5606226B-7E07-DE40-9375-B522B25EFD76}" type="pres">
      <dgm:prSet presAssocID="{B6CEF419-6629-3B44-9DFF-002B628B312D}" presName="accent_2" presStyleCnt="0"/>
      <dgm:spPr/>
    </dgm:pt>
    <dgm:pt modelId="{BAA9A2C3-0805-3F4A-8142-3F1B285260F6}" type="pres">
      <dgm:prSet presAssocID="{B6CEF419-6629-3B44-9DFF-002B628B312D}" presName="accentRepeatNode" presStyleLbl="solidFgAcc1" presStyleIdx="1" presStyleCnt="4"/>
      <dgm:spPr/>
    </dgm:pt>
    <dgm:pt modelId="{352C7901-F8BE-1E42-98C4-789241C83B71}" type="pres">
      <dgm:prSet presAssocID="{185907F6-AD58-A24A-B27D-10657618E01B}" presName="text_3" presStyleLbl="node1" presStyleIdx="2" presStyleCnt="4">
        <dgm:presLayoutVars>
          <dgm:bulletEnabled val="1"/>
        </dgm:presLayoutVars>
      </dgm:prSet>
      <dgm:spPr/>
      <dgm:t>
        <a:bodyPr/>
        <a:lstStyle/>
        <a:p>
          <a:endParaRPr lang="es-ES_tradnl"/>
        </a:p>
      </dgm:t>
    </dgm:pt>
    <dgm:pt modelId="{67F3B511-5707-594A-B02D-8159C0E552E5}" type="pres">
      <dgm:prSet presAssocID="{185907F6-AD58-A24A-B27D-10657618E01B}" presName="accent_3" presStyleCnt="0"/>
      <dgm:spPr/>
    </dgm:pt>
    <dgm:pt modelId="{BFBE9D64-2C20-484C-8744-687FF4CF10E3}" type="pres">
      <dgm:prSet presAssocID="{185907F6-AD58-A24A-B27D-10657618E01B}" presName="accentRepeatNode" presStyleLbl="solidFgAcc1" presStyleIdx="2" presStyleCnt="4"/>
      <dgm:spPr/>
    </dgm:pt>
    <dgm:pt modelId="{74CC5C99-C9EA-864A-A2FE-94A46D8D5D8B}" type="pres">
      <dgm:prSet presAssocID="{BC085262-3764-4948-BE9C-FC8A60D92953}" presName="text_4" presStyleLbl="node1" presStyleIdx="3" presStyleCnt="4">
        <dgm:presLayoutVars>
          <dgm:bulletEnabled val="1"/>
        </dgm:presLayoutVars>
      </dgm:prSet>
      <dgm:spPr/>
      <dgm:t>
        <a:bodyPr/>
        <a:lstStyle/>
        <a:p>
          <a:endParaRPr lang="es-ES_tradnl"/>
        </a:p>
      </dgm:t>
    </dgm:pt>
    <dgm:pt modelId="{E23B76F4-D211-0B47-A3EF-7992AFDBF9B2}" type="pres">
      <dgm:prSet presAssocID="{BC085262-3764-4948-BE9C-FC8A60D92953}" presName="accent_4" presStyleCnt="0"/>
      <dgm:spPr/>
    </dgm:pt>
    <dgm:pt modelId="{8136D05A-E88B-574B-880E-1591CBFA34AE}" type="pres">
      <dgm:prSet presAssocID="{BC085262-3764-4948-BE9C-FC8A60D92953}" presName="accentRepeatNode" presStyleLbl="solidFgAcc1" presStyleIdx="3" presStyleCnt="4"/>
      <dgm:spPr/>
    </dgm:pt>
  </dgm:ptLst>
  <dgm:cxnLst>
    <dgm:cxn modelId="{13A442DB-F678-DC43-970A-D05454880E6B}" type="presOf" srcId="{185907F6-AD58-A24A-B27D-10657618E01B}" destId="{352C7901-F8BE-1E42-98C4-789241C83B71}" srcOrd="0" destOrd="0" presId="urn:microsoft.com/office/officeart/2008/layout/VerticalCurvedList"/>
    <dgm:cxn modelId="{3AB4A711-817F-504E-A76A-192D859B0B53}" srcId="{7FB501E4-100B-4002-B3C7-3082992C582E}" destId="{BC085262-3764-4948-BE9C-FC8A60D92953}" srcOrd="3" destOrd="0" parTransId="{6F11B198-88EE-0144-AC7A-8F7AF7F872AB}" sibTransId="{990D0DCF-3CFD-C042-A891-A25FD48BEDF3}"/>
    <dgm:cxn modelId="{96E17811-19AD-954B-806E-507C7E6FD9C7}" type="presOf" srcId="{4D5F0556-6F78-0A42-9104-1D63643412D1}" destId="{5434163A-5916-8D4F-8FA4-ECD2E75F8407}" srcOrd="0" destOrd="0" presId="urn:microsoft.com/office/officeart/2008/layout/VerticalCurvedList"/>
    <dgm:cxn modelId="{3A0858A5-6941-B04F-B579-AEEDB92710B9}" type="presOf" srcId="{B6CEF419-6629-3B44-9DFF-002B628B312D}" destId="{94AA56D3-78D3-BE42-BD1C-8A4B9559D421}" srcOrd="0" destOrd="0" presId="urn:microsoft.com/office/officeart/2008/layout/VerticalCurvedList"/>
    <dgm:cxn modelId="{9B464759-58FB-FF4F-B6E9-73DB4D714518}" type="presOf" srcId="{BC085262-3764-4948-BE9C-FC8A60D92953}" destId="{74CC5C99-C9EA-864A-A2FE-94A46D8D5D8B}" srcOrd="0" destOrd="0" presId="urn:microsoft.com/office/officeart/2008/layout/VerticalCurvedList"/>
    <dgm:cxn modelId="{8808F1A2-BF7B-E943-A8E8-87E36BE43D03}" srcId="{7FB501E4-100B-4002-B3C7-3082992C582E}" destId="{185907F6-AD58-A24A-B27D-10657618E01B}" srcOrd="2" destOrd="0" parTransId="{22D4FB94-8401-0C4D-83F6-8A9135EB6474}" sibTransId="{8EB151D8-A3E6-B44A-8385-41366E797491}"/>
    <dgm:cxn modelId="{A8A94CA9-BCB0-5B4B-B331-8C6BC18E21C6}" srcId="{7FB501E4-100B-4002-B3C7-3082992C582E}" destId="{B6CEF419-6629-3B44-9DFF-002B628B312D}" srcOrd="1" destOrd="0" parTransId="{7A9C6148-3140-F74D-9EF9-42AD271082EA}" sibTransId="{25EA882E-DFD3-FC4F-8CF4-C443F6913488}"/>
    <dgm:cxn modelId="{68C32AB7-3FA2-1441-A933-F2FA7DC2E295}" type="presOf" srcId="{56546B68-052B-4C48-A6BA-733658457765}" destId="{ADCCBE31-21C6-4DBC-A130-52FADEEDA63C}" srcOrd="0" destOrd="0" presId="urn:microsoft.com/office/officeart/2008/layout/VerticalCurvedList"/>
    <dgm:cxn modelId="{E0DEC2C0-B073-40A4-9245-9B39D5C5BA84}" type="presOf" srcId="{7FB501E4-100B-4002-B3C7-3082992C582E}" destId="{E0B22F46-87C6-4318-B347-BBB638EFCAF5}" srcOrd="0" destOrd="0" presId="urn:microsoft.com/office/officeart/2008/layout/VerticalCurvedList"/>
    <dgm:cxn modelId="{86133CE2-C304-6443-A35B-541B1F42A484}" srcId="{7FB501E4-100B-4002-B3C7-3082992C582E}" destId="{4D5F0556-6F78-0A42-9104-1D63643412D1}" srcOrd="0" destOrd="0" parTransId="{1715C578-1DBB-FE4F-9A60-659B2A4D5F2E}" sibTransId="{56546B68-052B-4C48-A6BA-733658457765}"/>
    <dgm:cxn modelId="{3085947A-B706-4B23-9128-671C2F2D5AD4}" type="presParOf" srcId="{E0B22F46-87C6-4318-B347-BBB638EFCAF5}" destId="{09E8F358-8D06-47EE-9764-F4EC4D0B73B7}" srcOrd="0" destOrd="0" presId="urn:microsoft.com/office/officeart/2008/layout/VerticalCurvedList"/>
    <dgm:cxn modelId="{69901D7F-7302-4D2A-B39F-F6A14066815D}" type="presParOf" srcId="{09E8F358-8D06-47EE-9764-F4EC4D0B73B7}" destId="{02BFDFA8-C588-463E-A2CF-D6726756BB22}" srcOrd="0" destOrd="0" presId="urn:microsoft.com/office/officeart/2008/layout/VerticalCurvedList"/>
    <dgm:cxn modelId="{CC701178-C2A9-45DE-A05A-B4946760CADA}" type="presParOf" srcId="{02BFDFA8-C588-463E-A2CF-D6726756BB22}" destId="{51F5360A-49CB-4A30-B4AB-51E761C741F6}" srcOrd="0" destOrd="0" presId="urn:microsoft.com/office/officeart/2008/layout/VerticalCurvedList"/>
    <dgm:cxn modelId="{331D8CF7-B484-4ACA-81A4-C3D383099868}" type="presParOf" srcId="{02BFDFA8-C588-463E-A2CF-D6726756BB22}" destId="{ADCCBE31-21C6-4DBC-A130-52FADEEDA63C}" srcOrd="1" destOrd="0" presId="urn:microsoft.com/office/officeart/2008/layout/VerticalCurvedList"/>
    <dgm:cxn modelId="{F7D9929C-97E5-4520-BB89-F8CEF8E4B6E9}" type="presParOf" srcId="{02BFDFA8-C588-463E-A2CF-D6726756BB22}" destId="{514C9161-2B64-42EF-B1B2-18317F451E0C}" srcOrd="2" destOrd="0" presId="urn:microsoft.com/office/officeart/2008/layout/VerticalCurvedList"/>
    <dgm:cxn modelId="{1E645FF8-31E0-4CA2-BC73-AA16826872D6}" type="presParOf" srcId="{02BFDFA8-C588-463E-A2CF-D6726756BB22}" destId="{6DC4A31E-C2A9-4FC5-859A-31FC25F5BF35}" srcOrd="3" destOrd="0" presId="urn:microsoft.com/office/officeart/2008/layout/VerticalCurvedList"/>
    <dgm:cxn modelId="{729F62BD-9203-D442-B6C8-03CB2ED979AD}" type="presParOf" srcId="{09E8F358-8D06-47EE-9764-F4EC4D0B73B7}" destId="{5434163A-5916-8D4F-8FA4-ECD2E75F8407}" srcOrd="1" destOrd="0" presId="urn:microsoft.com/office/officeart/2008/layout/VerticalCurvedList"/>
    <dgm:cxn modelId="{5372D6EE-FC44-8046-95B9-C0A196DEAA78}" type="presParOf" srcId="{09E8F358-8D06-47EE-9764-F4EC4D0B73B7}" destId="{3358BBD2-4D78-7B4D-9BEA-96A9E25F5562}" srcOrd="2" destOrd="0" presId="urn:microsoft.com/office/officeart/2008/layout/VerticalCurvedList"/>
    <dgm:cxn modelId="{156597DB-CA9E-734D-8571-6D2965A2BFE8}" type="presParOf" srcId="{3358BBD2-4D78-7B4D-9BEA-96A9E25F5562}" destId="{52809429-165D-5E45-90D9-A86BE654D53C}" srcOrd="0" destOrd="0" presId="urn:microsoft.com/office/officeart/2008/layout/VerticalCurvedList"/>
    <dgm:cxn modelId="{86E4B0EB-B577-4A43-BCE0-F9E2573A1371}" type="presParOf" srcId="{09E8F358-8D06-47EE-9764-F4EC4D0B73B7}" destId="{94AA56D3-78D3-BE42-BD1C-8A4B9559D421}" srcOrd="3" destOrd="0" presId="urn:microsoft.com/office/officeart/2008/layout/VerticalCurvedList"/>
    <dgm:cxn modelId="{B301D9F8-4F96-3749-9C37-FAB03B86BD5F}" type="presParOf" srcId="{09E8F358-8D06-47EE-9764-F4EC4D0B73B7}" destId="{5606226B-7E07-DE40-9375-B522B25EFD76}" srcOrd="4" destOrd="0" presId="urn:microsoft.com/office/officeart/2008/layout/VerticalCurvedList"/>
    <dgm:cxn modelId="{0AC9C574-BEFE-984C-8AB7-C976A056B651}" type="presParOf" srcId="{5606226B-7E07-DE40-9375-B522B25EFD76}" destId="{BAA9A2C3-0805-3F4A-8142-3F1B285260F6}" srcOrd="0" destOrd="0" presId="urn:microsoft.com/office/officeart/2008/layout/VerticalCurvedList"/>
    <dgm:cxn modelId="{984F9950-68D6-C247-9D36-66AD27D63ECF}" type="presParOf" srcId="{09E8F358-8D06-47EE-9764-F4EC4D0B73B7}" destId="{352C7901-F8BE-1E42-98C4-789241C83B71}" srcOrd="5" destOrd="0" presId="urn:microsoft.com/office/officeart/2008/layout/VerticalCurvedList"/>
    <dgm:cxn modelId="{FCCB97FC-089D-5245-85FE-B004A43D492C}" type="presParOf" srcId="{09E8F358-8D06-47EE-9764-F4EC4D0B73B7}" destId="{67F3B511-5707-594A-B02D-8159C0E552E5}" srcOrd="6" destOrd="0" presId="urn:microsoft.com/office/officeart/2008/layout/VerticalCurvedList"/>
    <dgm:cxn modelId="{A968C2C0-06CD-0745-A0EE-A384FD3EE2F4}" type="presParOf" srcId="{67F3B511-5707-594A-B02D-8159C0E552E5}" destId="{BFBE9D64-2C20-484C-8744-687FF4CF10E3}" srcOrd="0" destOrd="0" presId="urn:microsoft.com/office/officeart/2008/layout/VerticalCurvedList"/>
    <dgm:cxn modelId="{3C478582-7845-6B44-9284-EA59EA937EEE}" type="presParOf" srcId="{09E8F358-8D06-47EE-9764-F4EC4D0B73B7}" destId="{74CC5C99-C9EA-864A-A2FE-94A46D8D5D8B}" srcOrd="7" destOrd="0" presId="urn:microsoft.com/office/officeart/2008/layout/VerticalCurvedList"/>
    <dgm:cxn modelId="{E029ECE6-7EA9-AA49-916F-DC266F0668D0}" type="presParOf" srcId="{09E8F358-8D06-47EE-9764-F4EC4D0B73B7}" destId="{E23B76F4-D211-0B47-A3EF-7992AFDBF9B2}" srcOrd="8" destOrd="0" presId="urn:microsoft.com/office/officeart/2008/layout/VerticalCurvedList"/>
    <dgm:cxn modelId="{5B0E5485-1AE1-664F-B8B7-6481C6AF050C}" type="presParOf" srcId="{E23B76F4-D211-0B47-A3EF-7992AFDBF9B2}" destId="{8136D05A-E88B-574B-880E-1591CBFA34A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CBE31-21C6-4DBC-A130-52FADEEDA63C}">
      <dsp:nvSpPr>
        <dsp:cNvPr id="0" name=""/>
        <dsp:cNvSpPr/>
      </dsp:nvSpPr>
      <dsp:spPr>
        <a:xfrm>
          <a:off x="-6117401" y="-935954"/>
          <a:ext cx="7282108" cy="7282108"/>
        </a:xfrm>
        <a:prstGeom prst="blockArc">
          <a:avLst>
            <a:gd name="adj1" fmla="val 18900000"/>
            <a:gd name="adj2" fmla="val 2700000"/>
            <a:gd name="adj3" fmla="val 29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34163A-5916-8D4F-8FA4-ECD2E75F8407}">
      <dsp:nvSpPr>
        <dsp:cNvPr id="0" name=""/>
        <dsp:cNvSpPr/>
      </dsp:nvSpPr>
      <dsp:spPr>
        <a:xfrm>
          <a:off x="609564" y="415936"/>
          <a:ext cx="8457986" cy="8323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642"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800000"/>
              </a:solidFill>
            </a:rPr>
            <a:t>Early </a:t>
          </a:r>
          <a:r>
            <a:rPr lang="en-US" sz="2200" b="1" kern="1200" noProof="0" dirty="0" smtClean="0">
              <a:solidFill>
                <a:srgbClr val="800000"/>
              </a:solidFill>
            </a:rPr>
            <a:t>claimants</a:t>
          </a:r>
          <a:r>
            <a:rPr lang="en-US" sz="2200" kern="1200" noProof="0" dirty="0" smtClean="0">
              <a:solidFill>
                <a:srgbClr val="800000"/>
              </a:solidFill>
            </a:rPr>
            <a:t>:</a:t>
          </a:r>
          <a:r>
            <a:rPr lang="en-US" sz="2200" kern="1200" baseline="0" noProof="0" dirty="0" smtClean="0">
              <a:solidFill>
                <a:srgbClr val="800000"/>
              </a:solidFill>
            </a:rPr>
            <a:t> </a:t>
          </a:r>
          <a:r>
            <a:rPr lang="en-US" sz="2200" b="0" kern="1200" dirty="0" smtClean="0">
              <a:solidFill>
                <a:srgbClr val="000066"/>
              </a:solidFill>
            </a:rPr>
            <a:t>most individuals switch claiming to FRA, 20 percent of women and 10 percent of men seem to claim early</a:t>
          </a:r>
          <a:endParaRPr lang="es-ES_tradnl" sz="2200" kern="1200" dirty="0"/>
        </a:p>
      </dsp:txBody>
      <dsp:txXfrm>
        <a:off x="609564" y="415936"/>
        <a:ext cx="8457986" cy="832305"/>
      </dsp:txXfrm>
    </dsp:sp>
    <dsp:sp modelId="{52809429-165D-5E45-90D9-A86BE654D53C}">
      <dsp:nvSpPr>
        <dsp:cNvPr id="0" name=""/>
        <dsp:cNvSpPr/>
      </dsp:nvSpPr>
      <dsp:spPr>
        <a:xfrm>
          <a:off x="89374" y="311898"/>
          <a:ext cx="1040381" cy="104038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AA56D3-78D3-BE42-BD1C-8A4B9559D421}">
      <dsp:nvSpPr>
        <dsp:cNvPr id="0" name=""/>
        <dsp:cNvSpPr/>
      </dsp:nvSpPr>
      <dsp:spPr>
        <a:xfrm>
          <a:off x="1086744" y="1664610"/>
          <a:ext cx="7980807" cy="8323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642" tIns="55880" rIns="55880" bIns="55880" numCol="1" spcCol="1270" anchor="ctr" anchorCtr="0">
          <a:noAutofit/>
        </a:bodyPr>
        <a:lstStyle/>
        <a:p>
          <a:pPr lvl="0" algn="l" defTabSz="977900">
            <a:lnSpc>
              <a:spcPct val="90000"/>
            </a:lnSpc>
            <a:spcBef>
              <a:spcPct val="0"/>
            </a:spcBef>
            <a:spcAft>
              <a:spcPct val="35000"/>
            </a:spcAft>
          </a:pPr>
          <a:r>
            <a:rPr lang="en-US" sz="2200" b="1" kern="1200" noProof="0" dirty="0" smtClean="0">
              <a:solidFill>
                <a:srgbClr val="800000"/>
              </a:solidFill>
            </a:rPr>
            <a:t>Household decisions</a:t>
          </a:r>
          <a:r>
            <a:rPr lang="en-US" sz="2200" kern="1200" noProof="0" dirty="0" smtClean="0">
              <a:solidFill>
                <a:srgbClr val="800000"/>
              </a:solidFill>
            </a:rPr>
            <a:t>: </a:t>
          </a:r>
          <a:r>
            <a:rPr lang="en-US" sz="2200" b="0" kern="1200" noProof="0" dirty="0" smtClean="0">
              <a:solidFill>
                <a:srgbClr val="000066"/>
              </a:solidFill>
            </a:rPr>
            <a:t>analysis suggest that married women delay more than single women</a:t>
          </a:r>
          <a:endParaRPr lang="es-ES_tradnl" sz="2200" kern="1200" dirty="0"/>
        </a:p>
      </dsp:txBody>
      <dsp:txXfrm>
        <a:off x="1086744" y="1664610"/>
        <a:ext cx="7980807" cy="832305"/>
      </dsp:txXfrm>
    </dsp:sp>
    <dsp:sp modelId="{BAA9A2C3-0805-3F4A-8142-3F1B285260F6}">
      <dsp:nvSpPr>
        <dsp:cNvPr id="0" name=""/>
        <dsp:cNvSpPr/>
      </dsp:nvSpPr>
      <dsp:spPr>
        <a:xfrm>
          <a:off x="566553" y="1560572"/>
          <a:ext cx="1040381" cy="104038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2C7901-F8BE-1E42-98C4-789241C83B71}">
      <dsp:nvSpPr>
        <dsp:cNvPr id="0" name=""/>
        <dsp:cNvSpPr/>
      </dsp:nvSpPr>
      <dsp:spPr>
        <a:xfrm>
          <a:off x="1086744" y="2913284"/>
          <a:ext cx="7980807" cy="8323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642" tIns="55880" rIns="55880" bIns="55880" numCol="1" spcCol="1270" anchor="ctr" anchorCtr="0">
          <a:noAutofit/>
        </a:bodyPr>
        <a:lstStyle/>
        <a:p>
          <a:pPr lvl="0" algn="l" defTabSz="977900">
            <a:lnSpc>
              <a:spcPct val="90000"/>
            </a:lnSpc>
            <a:spcBef>
              <a:spcPct val="0"/>
            </a:spcBef>
            <a:spcAft>
              <a:spcPct val="35000"/>
            </a:spcAft>
          </a:pPr>
          <a:r>
            <a:rPr lang="en-US" sz="2200" b="1" kern="1200" noProof="0" dirty="0" smtClean="0">
              <a:solidFill>
                <a:srgbClr val="800000"/>
              </a:solidFill>
            </a:rPr>
            <a:t>Framing</a:t>
          </a:r>
          <a:r>
            <a:rPr lang="en-US" sz="2200" b="1" kern="1200" baseline="0" noProof="0" dirty="0" smtClean="0">
              <a:solidFill>
                <a:srgbClr val="800000"/>
              </a:solidFill>
            </a:rPr>
            <a:t> effects</a:t>
          </a:r>
          <a:r>
            <a:rPr lang="en-US" sz="2200" kern="1200" baseline="0" noProof="0" dirty="0" smtClean="0">
              <a:solidFill>
                <a:srgbClr val="800000"/>
              </a:solidFill>
            </a:rPr>
            <a:t>: </a:t>
          </a:r>
          <a:r>
            <a:rPr lang="en-US" sz="2200" b="0" kern="1200" baseline="0" noProof="0" dirty="0" smtClean="0">
              <a:solidFill>
                <a:srgbClr val="000066"/>
              </a:solidFill>
            </a:rPr>
            <a:t>FRA is default; how was the reform explained? </a:t>
          </a:r>
          <a:endParaRPr lang="es-ES_tradnl" sz="2200" kern="1200" dirty="0"/>
        </a:p>
      </dsp:txBody>
      <dsp:txXfrm>
        <a:off x="1086744" y="2913284"/>
        <a:ext cx="7980807" cy="832305"/>
      </dsp:txXfrm>
    </dsp:sp>
    <dsp:sp modelId="{BFBE9D64-2C20-484C-8744-687FF4CF10E3}">
      <dsp:nvSpPr>
        <dsp:cNvPr id="0" name=""/>
        <dsp:cNvSpPr/>
      </dsp:nvSpPr>
      <dsp:spPr>
        <a:xfrm>
          <a:off x="566553" y="2809246"/>
          <a:ext cx="1040381" cy="104038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CC5C99-C9EA-864A-A2FE-94A46D8D5D8B}">
      <dsp:nvSpPr>
        <dsp:cNvPr id="0" name=""/>
        <dsp:cNvSpPr/>
      </dsp:nvSpPr>
      <dsp:spPr>
        <a:xfrm>
          <a:off x="609564" y="4161958"/>
          <a:ext cx="8457986" cy="8323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642" tIns="55880" rIns="55880" bIns="55880" numCol="1" spcCol="1270" anchor="ctr" anchorCtr="0">
          <a:noAutofit/>
        </a:bodyPr>
        <a:lstStyle/>
        <a:p>
          <a:pPr lvl="0" algn="l" defTabSz="977900">
            <a:lnSpc>
              <a:spcPct val="90000"/>
            </a:lnSpc>
            <a:spcBef>
              <a:spcPct val="0"/>
            </a:spcBef>
            <a:spcAft>
              <a:spcPct val="35000"/>
            </a:spcAft>
          </a:pPr>
          <a:r>
            <a:rPr lang="en-US" sz="2200" b="1" kern="1200" noProof="0" dirty="0" smtClean="0">
              <a:solidFill>
                <a:srgbClr val="800000"/>
              </a:solidFill>
            </a:rPr>
            <a:t>Other controls</a:t>
          </a:r>
          <a:r>
            <a:rPr lang="en-US" sz="2200" kern="1200" noProof="0" dirty="0" smtClean="0">
              <a:solidFill>
                <a:srgbClr val="800000"/>
              </a:solidFill>
            </a:rPr>
            <a:t>: </a:t>
          </a:r>
          <a:r>
            <a:rPr lang="en-US" sz="2200" b="0" kern="1200" noProof="0" dirty="0" smtClean="0">
              <a:solidFill>
                <a:srgbClr val="000066"/>
              </a:solidFill>
            </a:rPr>
            <a:t>earnings (low earners delay same</a:t>
          </a:r>
          <a:r>
            <a:rPr lang="en-US" sz="2200" b="0" kern="1200" baseline="0" noProof="0" dirty="0" smtClean="0">
              <a:solidFill>
                <a:srgbClr val="000066"/>
              </a:solidFill>
            </a:rPr>
            <a:t> or more than high earners)</a:t>
          </a:r>
          <a:r>
            <a:rPr lang="en-US" sz="2200" b="0" kern="1200" noProof="0" dirty="0" smtClean="0">
              <a:solidFill>
                <a:srgbClr val="000066"/>
              </a:solidFill>
            </a:rPr>
            <a:t>;</a:t>
          </a:r>
          <a:r>
            <a:rPr lang="en-US" sz="2200" b="0" kern="1200" baseline="0" noProof="0" dirty="0" smtClean="0">
              <a:solidFill>
                <a:srgbClr val="000066"/>
              </a:solidFill>
            </a:rPr>
            <a:t> </a:t>
          </a:r>
          <a:r>
            <a:rPr lang="en-US" sz="2200" b="0" kern="1200" noProof="0" dirty="0" smtClean="0">
              <a:solidFill>
                <a:srgbClr val="000066"/>
              </a:solidFill>
            </a:rPr>
            <a:t>claiming</a:t>
          </a:r>
          <a:r>
            <a:rPr lang="en-US" sz="2200" b="0" kern="1200" baseline="0" noProof="0" dirty="0" smtClean="0">
              <a:solidFill>
                <a:srgbClr val="000066"/>
              </a:solidFill>
            </a:rPr>
            <a:t> by job attachment; second pillar pensions</a:t>
          </a:r>
          <a:endParaRPr lang="es-ES_tradnl" sz="2200" kern="1200" dirty="0"/>
        </a:p>
      </dsp:txBody>
      <dsp:txXfrm>
        <a:off x="609564" y="4161958"/>
        <a:ext cx="8457986" cy="832305"/>
      </dsp:txXfrm>
    </dsp:sp>
    <dsp:sp modelId="{8136D05A-E88B-574B-880E-1591CBFA34AE}">
      <dsp:nvSpPr>
        <dsp:cNvPr id="0" name=""/>
        <dsp:cNvSpPr/>
      </dsp:nvSpPr>
      <dsp:spPr>
        <a:xfrm>
          <a:off x="89374" y="4057920"/>
          <a:ext cx="1040381" cy="104038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3043553" cy="465455"/>
          </a:xfrm>
          <a:prstGeom prst="rect">
            <a:avLst/>
          </a:prstGeom>
          <a:noFill/>
          <a:ln w="9525">
            <a:noFill/>
            <a:miter lim="800000"/>
            <a:headEnd/>
            <a:tailEnd/>
          </a:ln>
        </p:spPr>
        <p:txBody>
          <a:bodyPr vert="horz" wrap="square" lIns="91533" tIns="45768" rIns="91533" bIns="45768" numCol="1" anchor="t" anchorCtr="0" compatLnSpc="1">
            <a:prstTxWarp prst="textNoShape">
              <a:avLst/>
            </a:prstTxWarp>
          </a:bodyPr>
          <a:lstStyle>
            <a:lvl1pPr algn="l" defTabSz="914577" eaLnBrk="1" hangingPunct="1">
              <a:spcBef>
                <a:spcPct val="0"/>
              </a:spcBef>
              <a:defRPr sz="1200" b="0">
                <a:solidFill>
                  <a:schemeClr val="tx1"/>
                </a:solidFill>
              </a:defRPr>
            </a:lvl1pPr>
          </a:lstStyle>
          <a:p>
            <a:pPr>
              <a:defRPr/>
            </a:pPr>
            <a:endParaRPr lang="fr-FR"/>
          </a:p>
        </p:txBody>
      </p:sp>
      <p:sp>
        <p:nvSpPr>
          <p:cNvPr id="25603" name="Rectangle 3"/>
          <p:cNvSpPr>
            <a:spLocks noGrp="1" noChangeArrowheads="1"/>
          </p:cNvSpPr>
          <p:nvPr>
            <p:ph type="dt" sz="quarter" idx="1"/>
          </p:nvPr>
        </p:nvSpPr>
        <p:spPr bwMode="auto">
          <a:xfrm>
            <a:off x="3977978" y="0"/>
            <a:ext cx="3043553" cy="465455"/>
          </a:xfrm>
          <a:prstGeom prst="rect">
            <a:avLst/>
          </a:prstGeom>
          <a:noFill/>
          <a:ln w="9525">
            <a:noFill/>
            <a:miter lim="800000"/>
            <a:headEnd/>
            <a:tailEnd/>
          </a:ln>
        </p:spPr>
        <p:txBody>
          <a:bodyPr vert="horz" wrap="square" lIns="91533" tIns="45768" rIns="91533" bIns="45768" numCol="1" anchor="t" anchorCtr="0" compatLnSpc="1">
            <a:prstTxWarp prst="textNoShape">
              <a:avLst/>
            </a:prstTxWarp>
          </a:bodyPr>
          <a:lstStyle>
            <a:lvl1pPr algn="r" defTabSz="914577" eaLnBrk="1" hangingPunct="1">
              <a:spcBef>
                <a:spcPct val="0"/>
              </a:spcBef>
              <a:defRPr sz="1200" b="0">
                <a:solidFill>
                  <a:schemeClr val="tx1"/>
                </a:solidFill>
              </a:defRPr>
            </a:lvl1pPr>
          </a:lstStyle>
          <a:p>
            <a:pPr>
              <a:defRPr/>
            </a:pPr>
            <a:endParaRPr lang="fr-FR"/>
          </a:p>
        </p:txBody>
      </p:sp>
      <p:sp>
        <p:nvSpPr>
          <p:cNvPr id="25604" name="Rectangle 4"/>
          <p:cNvSpPr>
            <a:spLocks noGrp="1" noChangeArrowheads="1"/>
          </p:cNvSpPr>
          <p:nvPr>
            <p:ph type="ftr" sz="quarter" idx="2"/>
          </p:nvPr>
        </p:nvSpPr>
        <p:spPr bwMode="auto">
          <a:xfrm>
            <a:off x="1" y="8842073"/>
            <a:ext cx="3043553" cy="465455"/>
          </a:xfrm>
          <a:prstGeom prst="rect">
            <a:avLst/>
          </a:prstGeom>
          <a:noFill/>
          <a:ln w="9525">
            <a:noFill/>
            <a:miter lim="800000"/>
            <a:headEnd/>
            <a:tailEnd/>
          </a:ln>
        </p:spPr>
        <p:txBody>
          <a:bodyPr vert="horz" wrap="square" lIns="91533" tIns="45768" rIns="91533" bIns="45768" numCol="1" anchor="b" anchorCtr="0" compatLnSpc="1">
            <a:prstTxWarp prst="textNoShape">
              <a:avLst/>
            </a:prstTxWarp>
          </a:bodyPr>
          <a:lstStyle>
            <a:lvl1pPr algn="l" defTabSz="914577" eaLnBrk="1" hangingPunct="1">
              <a:spcBef>
                <a:spcPct val="0"/>
              </a:spcBef>
              <a:defRPr sz="1200" b="0">
                <a:solidFill>
                  <a:schemeClr val="tx1"/>
                </a:solidFill>
              </a:defRPr>
            </a:lvl1pPr>
          </a:lstStyle>
          <a:p>
            <a:pPr>
              <a:defRPr/>
            </a:pPr>
            <a:endParaRPr lang="fr-FR"/>
          </a:p>
        </p:txBody>
      </p:sp>
      <p:sp>
        <p:nvSpPr>
          <p:cNvPr id="25605" name="Rectangle 5"/>
          <p:cNvSpPr>
            <a:spLocks noGrp="1" noChangeArrowheads="1"/>
          </p:cNvSpPr>
          <p:nvPr>
            <p:ph type="sldNum" sz="quarter" idx="3"/>
          </p:nvPr>
        </p:nvSpPr>
        <p:spPr bwMode="auto">
          <a:xfrm>
            <a:off x="3977978" y="8842073"/>
            <a:ext cx="3043553" cy="465455"/>
          </a:xfrm>
          <a:prstGeom prst="rect">
            <a:avLst/>
          </a:prstGeom>
          <a:noFill/>
          <a:ln w="9525">
            <a:noFill/>
            <a:miter lim="800000"/>
            <a:headEnd/>
            <a:tailEnd/>
          </a:ln>
        </p:spPr>
        <p:txBody>
          <a:bodyPr vert="horz" wrap="square" lIns="91533" tIns="45768" rIns="91533" bIns="45768" numCol="1" anchor="b" anchorCtr="0" compatLnSpc="1">
            <a:prstTxWarp prst="textNoShape">
              <a:avLst/>
            </a:prstTxWarp>
          </a:bodyPr>
          <a:lstStyle>
            <a:lvl1pPr algn="r" defTabSz="914577" eaLnBrk="1" hangingPunct="1">
              <a:spcBef>
                <a:spcPct val="0"/>
              </a:spcBef>
              <a:defRPr sz="1200" b="0">
                <a:solidFill>
                  <a:schemeClr val="tx1"/>
                </a:solidFill>
              </a:defRPr>
            </a:lvl1pPr>
          </a:lstStyle>
          <a:p>
            <a:pPr>
              <a:defRPr/>
            </a:pPr>
            <a:fld id="{D63BA5AC-6127-49B2-8A3F-1F9D9F8B471D}" type="slidenum">
              <a:rPr lang="en-US"/>
              <a:pPr>
                <a:defRPr/>
              </a:pPr>
              <a:t>‹#›</a:t>
            </a:fld>
            <a:endParaRPr lang="en-US"/>
          </a:p>
        </p:txBody>
      </p:sp>
    </p:spTree>
    <p:extLst>
      <p:ext uri="{BB962C8B-B14F-4D97-AF65-F5344CB8AC3E}">
        <p14:creationId xmlns:p14="http://schemas.microsoft.com/office/powerpoint/2010/main" val="3492314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0"/>
            <a:ext cx="3043553" cy="465455"/>
          </a:xfrm>
          <a:prstGeom prst="rect">
            <a:avLst/>
          </a:prstGeom>
          <a:noFill/>
          <a:ln w="9525">
            <a:noFill/>
            <a:miter lim="800000"/>
            <a:headEnd/>
            <a:tailEnd/>
          </a:ln>
        </p:spPr>
        <p:txBody>
          <a:bodyPr vert="horz" wrap="square" lIns="90497" tIns="45249" rIns="90497" bIns="45249" numCol="1" anchor="t" anchorCtr="0" compatLnSpc="1">
            <a:prstTxWarp prst="textNoShape">
              <a:avLst/>
            </a:prstTxWarp>
          </a:bodyPr>
          <a:lstStyle>
            <a:lvl1pPr algn="l" eaLnBrk="1" hangingPunct="1">
              <a:spcBef>
                <a:spcPct val="0"/>
              </a:spcBef>
              <a:defRPr sz="1200" b="0">
                <a:solidFill>
                  <a:schemeClr val="tx1"/>
                </a:solidFill>
              </a:defRPr>
            </a:lvl1pPr>
          </a:lstStyle>
          <a:p>
            <a:pPr>
              <a:defRPr/>
            </a:pPr>
            <a:endParaRPr lang="fr-FR"/>
          </a:p>
        </p:txBody>
      </p:sp>
      <p:sp>
        <p:nvSpPr>
          <p:cNvPr id="33795" name="Rectangle 3"/>
          <p:cNvSpPr>
            <a:spLocks noGrp="1" noChangeArrowheads="1"/>
          </p:cNvSpPr>
          <p:nvPr>
            <p:ph type="dt" idx="1"/>
          </p:nvPr>
        </p:nvSpPr>
        <p:spPr bwMode="auto">
          <a:xfrm>
            <a:off x="3977978" y="0"/>
            <a:ext cx="3043553" cy="465455"/>
          </a:xfrm>
          <a:prstGeom prst="rect">
            <a:avLst/>
          </a:prstGeom>
          <a:noFill/>
          <a:ln w="9525">
            <a:noFill/>
            <a:miter lim="800000"/>
            <a:headEnd/>
            <a:tailEnd/>
          </a:ln>
        </p:spPr>
        <p:txBody>
          <a:bodyPr vert="horz" wrap="square" lIns="90497" tIns="45249" rIns="90497" bIns="45249" numCol="1" anchor="t" anchorCtr="0" compatLnSpc="1">
            <a:prstTxWarp prst="textNoShape">
              <a:avLst/>
            </a:prstTxWarp>
          </a:bodyPr>
          <a:lstStyle>
            <a:lvl1pPr algn="r" eaLnBrk="1" hangingPunct="1">
              <a:spcBef>
                <a:spcPct val="0"/>
              </a:spcBef>
              <a:defRPr sz="1200" b="0">
                <a:solidFill>
                  <a:schemeClr val="tx1"/>
                </a:solidFill>
              </a:defRPr>
            </a:lvl1pPr>
          </a:lstStyle>
          <a:p>
            <a:pPr>
              <a:defRPr/>
            </a:pPr>
            <a:endParaRPr lang="fr-FR"/>
          </a:p>
        </p:txBody>
      </p:sp>
      <p:sp>
        <p:nvSpPr>
          <p:cNvPr id="286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701997" y="4421823"/>
            <a:ext cx="5619108" cy="4189095"/>
          </a:xfrm>
          <a:prstGeom prst="rect">
            <a:avLst/>
          </a:prstGeom>
          <a:noFill/>
          <a:ln w="9525">
            <a:noFill/>
            <a:miter lim="800000"/>
            <a:headEnd/>
            <a:tailEnd/>
          </a:ln>
        </p:spPr>
        <p:txBody>
          <a:bodyPr vert="horz" wrap="square" lIns="90497" tIns="45249" rIns="90497" bIns="452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p:cNvSpPr>
            <a:spLocks noGrp="1" noChangeArrowheads="1"/>
          </p:cNvSpPr>
          <p:nvPr>
            <p:ph type="ftr" sz="quarter" idx="4"/>
          </p:nvPr>
        </p:nvSpPr>
        <p:spPr bwMode="auto">
          <a:xfrm>
            <a:off x="1" y="8842073"/>
            <a:ext cx="3043553" cy="465455"/>
          </a:xfrm>
          <a:prstGeom prst="rect">
            <a:avLst/>
          </a:prstGeom>
          <a:noFill/>
          <a:ln w="9525">
            <a:noFill/>
            <a:miter lim="800000"/>
            <a:headEnd/>
            <a:tailEnd/>
          </a:ln>
        </p:spPr>
        <p:txBody>
          <a:bodyPr vert="horz" wrap="square" lIns="90497" tIns="45249" rIns="90497" bIns="45249" numCol="1" anchor="b" anchorCtr="0" compatLnSpc="1">
            <a:prstTxWarp prst="textNoShape">
              <a:avLst/>
            </a:prstTxWarp>
          </a:bodyPr>
          <a:lstStyle>
            <a:lvl1pPr algn="l" eaLnBrk="1" hangingPunct="1">
              <a:spcBef>
                <a:spcPct val="0"/>
              </a:spcBef>
              <a:defRPr sz="1200" b="0">
                <a:solidFill>
                  <a:schemeClr val="tx1"/>
                </a:solidFill>
              </a:defRPr>
            </a:lvl1pPr>
          </a:lstStyle>
          <a:p>
            <a:pPr>
              <a:defRPr/>
            </a:pPr>
            <a:endParaRPr lang="fr-FR"/>
          </a:p>
        </p:txBody>
      </p:sp>
      <p:sp>
        <p:nvSpPr>
          <p:cNvPr id="33799" name="Rectangle 7"/>
          <p:cNvSpPr>
            <a:spLocks noGrp="1" noChangeArrowheads="1"/>
          </p:cNvSpPr>
          <p:nvPr>
            <p:ph type="sldNum" sz="quarter" idx="5"/>
          </p:nvPr>
        </p:nvSpPr>
        <p:spPr bwMode="auto">
          <a:xfrm>
            <a:off x="3977978" y="8842073"/>
            <a:ext cx="3043553" cy="465455"/>
          </a:xfrm>
          <a:prstGeom prst="rect">
            <a:avLst/>
          </a:prstGeom>
          <a:noFill/>
          <a:ln w="9525">
            <a:noFill/>
            <a:miter lim="800000"/>
            <a:headEnd/>
            <a:tailEnd/>
          </a:ln>
        </p:spPr>
        <p:txBody>
          <a:bodyPr vert="horz" wrap="square" lIns="90497" tIns="45249" rIns="90497" bIns="45249" numCol="1" anchor="b" anchorCtr="0" compatLnSpc="1">
            <a:prstTxWarp prst="textNoShape">
              <a:avLst/>
            </a:prstTxWarp>
          </a:bodyPr>
          <a:lstStyle>
            <a:lvl1pPr algn="r" eaLnBrk="1" hangingPunct="1">
              <a:spcBef>
                <a:spcPct val="0"/>
              </a:spcBef>
              <a:defRPr sz="1200" b="0">
                <a:solidFill>
                  <a:schemeClr val="tx1"/>
                </a:solidFill>
              </a:defRPr>
            </a:lvl1pPr>
          </a:lstStyle>
          <a:p>
            <a:pPr>
              <a:defRPr/>
            </a:pPr>
            <a:fld id="{5A1DC58E-495E-4DE9-83CC-392F9C1EE449}" type="slidenum">
              <a:rPr lang="en-US"/>
              <a:pPr>
                <a:defRPr/>
              </a:pPr>
              <a:t>‹#›</a:t>
            </a:fld>
            <a:endParaRPr lang="en-US"/>
          </a:p>
        </p:txBody>
      </p:sp>
    </p:spTree>
    <p:extLst>
      <p:ext uri="{BB962C8B-B14F-4D97-AF65-F5344CB8AC3E}">
        <p14:creationId xmlns:p14="http://schemas.microsoft.com/office/powerpoint/2010/main" val="467725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722413" y="4428112"/>
            <a:ext cx="5619108" cy="4189095"/>
          </a:xfrm>
          <a:noFill/>
          <a:ln/>
        </p:spPr>
        <p:txBody>
          <a:bodyPr/>
          <a:lstStyle/>
          <a:p>
            <a:pPr marL="226287" indent="-226287">
              <a:buFontTx/>
              <a:buChar char="•"/>
            </a:pPr>
            <a:endParaRPr lang="fr-FR"/>
          </a:p>
        </p:txBody>
      </p:sp>
    </p:spTree>
    <p:extLst>
      <p:ext uri="{BB962C8B-B14F-4D97-AF65-F5344CB8AC3E}">
        <p14:creationId xmlns:p14="http://schemas.microsoft.com/office/powerpoint/2010/main" val="1570997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xfrm>
            <a:off x="1203325" y="714375"/>
            <a:ext cx="4659313" cy="3494088"/>
          </a:xfrm>
          <a:ln/>
        </p:spPr>
      </p:sp>
      <p:sp>
        <p:nvSpPr>
          <p:cNvPr id="265219" name="Rectangle 3"/>
          <p:cNvSpPr>
            <a:spLocks noGrp="1" noChangeArrowheads="1"/>
          </p:cNvSpPr>
          <p:nvPr>
            <p:ph type="body" idx="1"/>
          </p:nvPr>
        </p:nvSpPr>
        <p:spPr>
          <a:xfrm>
            <a:off x="935995" y="4423396"/>
            <a:ext cx="5151111" cy="4189095"/>
          </a:xfrm>
          <a:noFill/>
          <a:ln/>
        </p:spPr>
        <p:txBody>
          <a:bodyPr/>
          <a:lstStyle/>
          <a:p>
            <a:endParaRPr lang="en-US" sz="1400" dirty="0"/>
          </a:p>
        </p:txBody>
      </p:sp>
    </p:spTree>
    <p:extLst>
      <p:ext uri="{BB962C8B-B14F-4D97-AF65-F5344CB8AC3E}">
        <p14:creationId xmlns:p14="http://schemas.microsoft.com/office/powerpoint/2010/main" val="849603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September 24</a:t>
            </a:r>
            <a:endParaRPr lang="en-US" baseline="0" dirty="0"/>
          </a:p>
        </p:txBody>
      </p:sp>
      <p:sp>
        <p:nvSpPr>
          <p:cNvPr id="4" name="Slide Number Placeholder 3"/>
          <p:cNvSpPr>
            <a:spLocks noGrp="1"/>
          </p:cNvSpPr>
          <p:nvPr>
            <p:ph type="sldNum" sz="quarter" idx="10"/>
          </p:nvPr>
        </p:nvSpPr>
        <p:spPr/>
        <p:txBody>
          <a:bodyPr/>
          <a:lstStyle/>
          <a:p>
            <a:fld id="{3ABF330E-971B-4E30-9177-A285A23C0EDE}" type="slidenum">
              <a:rPr lang="en-US" smtClean="0"/>
              <a:pPr/>
              <a:t>11</a:t>
            </a:fld>
            <a:endParaRPr lang="en-US"/>
          </a:p>
        </p:txBody>
      </p:sp>
    </p:spTree>
    <p:extLst>
      <p:ext uri="{BB962C8B-B14F-4D97-AF65-F5344CB8AC3E}">
        <p14:creationId xmlns:p14="http://schemas.microsoft.com/office/powerpoint/2010/main" val="167882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F330E-971B-4E30-9177-A285A23C0EDE}" type="slidenum">
              <a:rPr lang="en-US" smtClean="0"/>
              <a:pPr/>
              <a:t>12</a:t>
            </a:fld>
            <a:endParaRPr lang="en-US"/>
          </a:p>
        </p:txBody>
      </p:sp>
    </p:spTree>
    <p:extLst>
      <p:ext uri="{BB962C8B-B14F-4D97-AF65-F5344CB8AC3E}">
        <p14:creationId xmlns:p14="http://schemas.microsoft.com/office/powerpoint/2010/main" val="2076125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a:p>
        </p:txBody>
      </p:sp>
      <p:sp>
        <p:nvSpPr>
          <p:cNvPr id="4" name="Slide Number Placeholder 3"/>
          <p:cNvSpPr>
            <a:spLocks noGrp="1"/>
          </p:cNvSpPr>
          <p:nvPr>
            <p:ph type="sldNum" sz="quarter" idx="10"/>
          </p:nvPr>
        </p:nvSpPr>
        <p:spPr/>
        <p:txBody>
          <a:bodyPr/>
          <a:lstStyle/>
          <a:p>
            <a:fld id="{3ABF330E-971B-4E30-9177-A285A23C0EDE}" type="slidenum">
              <a:rPr lang="en-US" smtClean="0"/>
              <a:pPr/>
              <a:t>13</a:t>
            </a:fld>
            <a:endParaRPr lang="en-US"/>
          </a:p>
        </p:txBody>
      </p:sp>
    </p:spTree>
    <p:extLst>
      <p:ext uri="{BB962C8B-B14F-4D97-AF65-F5344CB8AC3E}">
        <p14:creationId xmlns:p14="http://schemas.microsoft.com/office/powerpoint/2010/main" val="3841070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few years ago, somebody asked this question to HRS households; about 1,000 responses, those who responded using the internet in the HRS2004/2006.</a:t>
            </a:r>
          </a:p>
          <a:p>
            <a:r>
              <a:rPr lang="en-US" dirty="0"/>
              <a:t>Spending less: 67 percent</a:t>
            </a:r>
            <a:r>
              <a:rPr lang="en-US" dirty="0">
                <a:effectLst/>
              </a:rPr>
              <a:t> </a:t>
            </a:r>
          </a:p>
          <a:p>
            <a:r>
              <a:rPr lang="en-US" dirty="0"/>
              <a:t>Working longer: 42 percent</a:t>
            </a:r>
            <a:r>
              <a:rPr lang="en-US" dirty="0">
                <a:effectLst/>
              </a:rPr>
              <a:t> </a:t>
            </a:r>
          </a:p>
          <a:p>
            <a:r>
              <a:rPr lang="en-US" dirty="0"/>
              <a:t>Neither: 25 percent</a:t>
            </a:r>
            <a:endParaRPr lang="en-US" baseline="0" dirty="0"/>
          </a:p>
        </p:txBody>
      </p:sp>
      <p:sp>
        <p:nvSpPr>
          <p:cNvPr id="4" name="Slide Number Placeholder 3"/>
          <p:cNvSpPr>
            <a:spLocks noGrp="1"/>
          </p:cNvSpPr>
          <p:nvPr>
            <p:ph type="sldNum" sz="quarter" idx="10"/>
          </p:nvPr>
        </p:nvSpPr>
        <p:spPr/>
        <p:txBody>
          <a:bodyPr/>
          <a:lstStyle/>
          <a:p>
            <a:fld id="{3ABF330E-971B-4E30-9177-A285A23C0EDE}" type="slidenum">
              <a:rPr lang="en-US" smtClean="0"/>
              <a:pPr/>
              <a:t>14</a:t>
            </a:fld>
            <a:endParaRPr lang="en-US"/>
          </a:p>
        </p:txBody>
      </p:sp>
    </p:spTree>
    <p:extLst>
      <p:ext uri="{BB962C8B-B14F-4D97-AF65-F5344CB8AC3E}">
        <p14:creationId xmlns:p14="http://schemas.microsoft.com/office/powerpoint/2010/main" val="165033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a:t>Before going into the paper, it is important to highlight that there are some similarities between the Swiss and US systems:</a:t>
            </a:r>
          </a:p>
          <a:p>
            <a:r>
              <a:rPr lang="en-US" baseline="0"/>
              <a:t>-Similar progressivity of benefits (different formulas, but seem to aim for similar replacement rates)</a:t>
            </a:r>
          </a:p>
          <a:p>
            <a:r>
              <a:rPr lang="en-US" baseline="0"/>
              <a:t>-The US system has higher contribution rates, but some 20 percent of the Swiss system is financed by general revenue</a:t>
            </a:r>
          </a:p>
          <a:p>
            <a:r>
              <a:rPr lang="en-US" baseline="0"/>
              <a:t>-Both systems have a full retirement age and early retirement age, with increases in benefits up to age 70</a:t>
            </a:r>
          </a:p>
          <a:p>
            <a:r>
              <a:rPr lang="en-US" baseline="0"/>
              <a:t>-Switzerland has a higher share of elderly relative to the working age population, explaining about 2/3 of the difference in spending to GDP</a:t>
            </a:r>
          </a:p>
          <a:p>
            <a:endParaRPr lang="en-US" baseline="0"/>
          </a:p>
        </p:txBody>
      </p:sp>
      <p:sp>
        <p:nvSpPr>
          <p:cNvPr id="4" name="Slide Number Placeholder 3"/>
          <p:cNvSpPr>
            <a:spLocks noGrp="1"/>
          </p:cNvSpPr>
          <p:nvPr>
            <p:ph type="sldNum" sz="quarter" idx="10"/>
          </p:nvPr>
        </p:nvSpPr>
        <p:spPr/>
        <p:txBody>
          <a:bodyPr/>
          <a:lstStyle/>
          <a:p>
            <a:fld id="{3ABF330E-971B-4E30-9177-A285A23C0EDE}" type="slidenum">
              <a:rPr lang="en-US" smtClean="0"/>
              <a:pPr/>
              <a:t>2</a:t>
            </a:fld>
            <a:endParaRPr lang="en-US"/>
          </a:p>
        </p:txBody>
      </p:sp>
    </p:spTree>
    <p:extLst>
      <p:ext uri="{BB962C8B-B14F-4D97-AF65-F5344CB8AC3E}">
        <p14:creationId xmlns:p14="http://schemas.microsoft.com/office/powerpoint/2010/main" val="294222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a:p>
        </p:txBody>
      </p:sp>
      <p:sp>
        <p:nvSpPr>
          <p:cNvPr id="4" name="Slide Number Placeholder 3"/>
          <p:cNvSpPr>
            <a:spLocks noGrp="1"/>
          </p:cNvSpPr>
          <p:nvPr>
            <p:ph type="sldNum" sz="quarter" idx="10"/>
          </p:nvPr>
        </p:nvSpPr>
        <p:spPr/>
        <p:txBody>
          <a:bodyPr/>
          <a:lstStyle/>
          <a:p>
            <a:fld id="{3ABF330E-971B-4E30-9177-A285A23C0EDE}" type="slidenum">
              <a:rPr lang="en-US" smtClean="0"/>
              <a:pPr/>
              <a:t>3</a:t>
            </a:fld>
            <a:endParaRPr lang="en-US"/>
          </a:p>
        </p:txBody>
      </p:sp>
    </p:spTree>
    <p:extLst>
      <p:ext uri="{BB962C8B-B14F-4D97-AF65-F5344CB8AC3E}">
        <p14:creationId xmlns:p14="http://schemas.microsoft.com/office/powerpoint/2010/main" val="170607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a:p>
        </p:txBody>
      </p:sp>
      <p:sp>
        <p:nvSpPr>
          <p:cNvPr id="4" name="Slide Number Placeholder 3"/>
          <p:cNvSpPr>
            <a:spLocks noGrp="1"/>
          </p:cNvSpPr>
          <p:nvPr>
            <p:ph type="sldNum" sz="quarter" idx="10"/>
          </p:nvPr>
        </p:nvSpPr>
        <p:spPr/>
        <p:txBody>
          <a:bodyPr/>
          <a:lstStyle/>
          <a:p>
            <a:fld id="{3ABF330E-971B-4E30-9177-A285A23C0EDE}" type="slidenum">
              <a:rPr lang="en-US" smtClean="0"/>
              <a:pPr/>
              <a:t>4</a:t>
            </a:fld>
            <a:endParaRPr lang="en-US"/>
          </a:p>
        </p:txBody>
      </p:sp>
    </p:spTree>
    <p:extLst>
      <p:ext uri="{BB962C8B-B14F-4D97-AF65-F5344CB8AC3E}">
        <p14:creationId xmlns:p14="http://schemas.microsoft.com/office/powerpoint/2010/main" val="4241207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a:p>
        </p:txBody>
      </p:sp>
      <p:sp>
        <p:nvSpPr>
          <p:cNvPr id="4" name="Slide Number Placeholder 3"/>
          <p:cNvSpPr>
            <a:spLocks noGrp="1"/>
          </p:cNvSpPr>
          <p:nvPr>
            <p:ph type="sldNum" sz="quarter" idx="10"/>
          </p:nvPr>
        </p:nvSpPr>
        <p:spPr/>
        <p:txBody>
          <a:bodyPr/>
          <a:lstStyle/>
          <a:p>
            <a:fld id="{3ABF330E-971B-4E30-9177-A285A23C0EDE}" type="slidenum">
              <a:rPr lang="en-US" smtClean="0"/>
              <a:pPr/>
              <a:t>5</a:t>
            </a:fld>
            <a:endParaRPr lang="en-US"/>
          </a:p>
        </p:txBody>
      </p:sp>
    </p:spTree>
    <p:extLst>
      <p:ext uri="{BB962C8B-B14F-4D97-AF65-F5344CB8AC3E}">
        <p14:creationId xmlns:p14="http://schemas.microsoft.com/office/powerpoint/2010/main" val="412794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a:p>
        </p:txBody>
      </p:sp>
      <p:sp>
        <p:nvSpPr>
          <p:cNvPr id="4" name="Slide Number Placeholder 3"/>
          <p:cNvSpPr>
            <a:spLocks noGrp="1"/>
          </p:cNvSpPr>
          <p:nvPr>
            <p:ph type="sldNum" sz="quarter" idx="10"/>
          </p:nvPr>
        </p:nvSpPr>
        <p:spPr/>
        <p:txBody>
          <a:bodyPr/>
          <a:lstStyle/>
          <a:p>
            <a:fld id="{3ABF330E-971B-4E30-9177-A285A23C0EDE}" type="slidenum">
              <a:rPr lang="en-US" smtClean="0"/>
              <a:pPr/>
              <a:t>6</a:t>
            </a:fld>
            <a:endParaRPr lang="en-US"/>
          </a:p>
        </p:txBody>
      </p:sp>
    </p:spTree>
    <p:extLst>
      <p:ext uri="{BB962C8B-B14F-4D97-AF65-F5344CB8AC3E}">
        <p14:creationId xmlns:p14="http://schemas.microsoft.com/office/powerpoint/2010/main" val="1813785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a:p>
        </p:txBody>
      </p:sp>
      <p:sp>
        <p:nvSpPr>
          <p:cNvPr id="4" name="Slide Number Placeholder 3"/>
          <p:cNvSpPr>
            <a:spLocks noGrp="1"/>
          </p:cNvSpPr>
          <p:nvPr>
            <p:ph type="sldNum" sz="quarter" idx="10"/>
          </p:nvPr>
        </p:nvSpPr>
        <p:spPr/>
        <p:txBody>
          <a:bodyPr/>
          <a:lstStyle/>
          <a:p>
            <a:fld id="{3ABF330E-971B-4E30-9177-A285A23C0EDE}" type="slidenum">
              <a:rPr lang="en-US" smtClean="0"/>
              <a:pPr/>
              <a:t>7</a:t>
            </a:fld>
            <a:endParaRPr lang="en-US"/>
          </a:p>
        </p:txBody>
      </p:sp>
    </p:spTree>
    <p:extLst>
      <p:ext uri="{BB962C8B-B14F-4D97-AF65-F5344CB8AC3E}">
        <p14:creationId xmlns:p14="http://schemas.microsoft.com/office/powerpoint/2010/main" val="4629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err="1"/>
              <a:t>Mastrobuoni</a:t>
            </a:r>
            <a:r>
              <a:rPr lang="en-US"/>
              <a:t> (2009). The evidence suggests that the mean retirement age of the affected cohorts has increased by about half as much as the increase in the NRA</a:t>
            </a:r>
          </a:p>
          <a:p>
            <a:r>
              <a:rPr lang="en-US" err="1"/>
              <a:t>Kopczuck</a:t>
            </a:r>
            <a:r>
              <a:rPr lang="en-US"/>
              <a:t> and Song (2008) use administrative data to show that the increase in the FRA has caused the spike in claiming at age 65 to shift almost completely to the new FRA for the affected cohorts  Jae Song and Joyce Manchester (2007) People who previously would have claimed benefits at age 65 but waited until their new, higher FRA were probably responding to a combination of</a:t>
            </a:r>
            <a:br>
              <a:rPr lang="en-US"/>
            </a:br>
            <a:r>
              <a:rPr lang="en-US"/>
              <a:t>the benefit reduction and the signaling aspect of the Social Security retirement age. It is also possible that the “full” retirement age in integrated private pension plans influenced the age at claiming Social Security benefits.</a:t>
            </a:r>
          </a:p>
        </p:txBody>
      </p:sp>
      <p:sp>
        <p:nvSpPr>
          <p:cNvPr id="4" name="Slide Number Placeholder 3"/>
          <p:cNvSpPr>
            <a:spLocks noGrp="1"/>
          </p:cNvSpPr>
          <p:nvPr>
            <p:ph type="sldNum" sz="quarter" idx="10"/>
          </p:nvPr>
        </p:nvSpPr>
        <p:spPr/>
        <p:txBody>
          <a:bodyPr/>
          <a:lstStyle/>
          <a:p>
            <a:fld id="{3ABF330E-971B-4E30-9177-A285A23C0EDE}" type="slidenum">
              <a:rPr lang="en-US" smtClean="0"/>
              <a:pPr/>
              <a:t>8</a:t>
            </a:fld>
            <a:endParaRPr lang="en-US"/>
          </a:p>
        </p:txBody>
      </p:sp>
    </p:spTree>
    <p:extLst>
      <p:ext uri="{BB962C8B-B14F-4D97-AF65-F5344CB8AC3E}">
        <p14:creationId xmlns:p14="http://schemas.microsoft.com/office/powerpoint/2010/main" val="3613524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r>
              <a:rPr lang="en-US" err="1"/>
              <a:t>Behaghel</a:t>
            </a:r>
            <a:r>
              <a:rPr lang="en-US"/>
              <a:t> and </a:t>
            </a:r>
            <a:r>
              <a:rPr lang="en-US" err="1"/>
              <a:t>Blau</a:t>
            </a:r>
            <a:r>
              <a:rPr lang="en-US"/>
              <a:t>(2014) :There is clear evidence that the spike in the claiming hazard moves in lockstep along with the FRA. The spike at age 65 does not completely disappear for the treated</a:t>
            </a:r>
            <a:br>
              <a:rPr lang="en-US"/>
            </a:br>
            <a:r>
              <a:rPr lang="en-US"/>
              <a:t>cohorts, but it becomes progressively smaller. Very similar patterns appear when men and women are disaggregated (not shown). These results confirm the findings of Song and Manchester (2008), based on administrative data (HRS) </a:t>
            </a:r>
          </a:p>
          <a:p>
            <a:pPr defTabSz="915772"/>
            <a:r>
              <a:rPr lang="en-US"/>
              <a:t>In each graph, the dotted line depicts the claiming hazard for workers born between 1931 and 1936.</a:t>
            </a:r>
          </a:p>
          <a:p>
            <a:pPr defTabSz="915772"/>
            <a:endParaRPr lang="en-US" baseline="0"/>
          </a:p>
          <a:p>
            <a:endParaRPr lang="en-US" baseline="0"/>
          </a:p>
        </p:txBody>
      </p:sp>
      <p:sp>
        <p:nvSpPr>
          <p:cNvPr id="4" name="Slide Number Placeholder 3"/>
          <p:cNvSpPr>
            <a:spLocks noGrp="1"/>
          </p:cNvSpPr>
          <p:nvPr>
            <p:ph type="sldNum" sz="quarter" idx="10"/>
          </p:nvPr>
        </p:nvSpPr>
        <p:spPr/>
        <p:txBody>
          <a:bodyPr/>
          <a:lstStyle/>
          <a:p>
            <a:fld id="{3ABF330E-971B-4E30-9177-A285A23C0EDE}" type="slidenum">
              <a:rPr lang="en-US" smtClean="0"/>
              <a:pPr/>
              <a:t>9</a:t>
            </a:fld>
            <a:endParaRPr lang="en-US"/>
          </a:p>
        </p:txBody>
      </p:sp>
    </p:spTree>
    <p:extLst>
      <p:ext uri="{BB962C8B-B14F-4D97-AF65-F5344CB8AC3E}">
        <p14:creationId xmlns:p14="http://schemas.microsoft.com/office/powerpoint/2010/main" val="85291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0" y="1612900"/>
            <a:ext cx="9144000" cy="0"/>
          </a:xfrm>
          <a:prstGeom prst="line">
            <a:avLst/>
          </a:prstGeom>
          <a:noFill/>
          <a:ln w="28575">
            <a:solidFill>
              <a:srgbClr val="990000"/>
            </a:solidFill>
            <a:round/>
            <a:headEnd/>
            <a:tailEnd/>
          </a:ln>
          <a:effectLst/>
        </p:spPr>
        <p:txBody>
          <a:bodyPr/>
          <a:lstStyle/>
          <a:p>
            <a:pPr algn="r" eaLnBrk="1" hangingPunct="1">
              <a:spcBef>
                <a:spcPct val="0"/>
              </a:spcBef>
              <a:defRPr/>
            </a:pPr>
            <a:endParaRPr lang="en-US" b="0">
              <a:solidFill>
                <a:srgbClr val="0000FF"/>
              </a:solidFill>
            </a:endParaRPr>
          </a:p>
        </p:txBody>
      </p:sp>
      <p:pic>
        <p:nvPicPr>
          <p:cNvPr id="5" name="Picture 9" descr="webpic"/>
          <p:cNvPicPr>
            <a:picLocks noChangeAspect="1" noChangeArrowheads="1"/>
          </p:cNvPicPr>
          <p:nvPr userDrawn="1"/>
        </p:nvPicPr>
        <p:blipFill>
          <a:blip r:embed="rId2" cstate="print"/>
          <a:srcRect/>
          <a:stretch>
            <a:fillRect/>
          </a:stretch>
        </p:blipFill>
        <p:spPr bwMode="auto">
          <a:xfrm>
            <a:off x="0" y="0"/>
            <a:ext cx="9144000" cy="1600200"/>
          </a:xfrm>
          <a:prstGeom prst="rect">
            <a:avLst/>
          </a:prstGeom>
          <a:noFill/>
          <a:ln w="9525">
            <a:noFill/>
            <a:miter lim="800000"/>
            <a:headEnd/>
            <a:tailEnd/>
          </a:ln>
        </p:spPr>
      </p:pic>
      <p:pic>
        <p:nvPicPr>
          <p:cNvPr id="6" name="Picture 11"/>
          <p:cNvPicPr>
            <a:picLocks noChangeAspect="1" noChangeArrowheads="1"/>
          </p:cNvPicPr>
          <p:nvPr userDrawn="1"/>
        </p:nvPicPr>
        <p:blipFill>
          <a:blip r:embed="rId3" cstate="print"/>
          <a:srcRect/>
          <a:stretch>
            <a:fillRect/>
          </a:stretch>
        </p:blipFill>
        <p:spPr bwMode="auto">
          <a:xfrm>
            <a:off x="3686175" y="5561013"/>
            <a:ext cx="1752600" cy="1176337"/>
          </a:xfrm>
          <a:prstGeom prst="rect">
            <a:avLst/>
          </a:prstGeom>
          <a:noFill/>
          <a:ln w="9525">
            <a:noFill/>
            <a:miter lim="800000"/>
            <a:headEnd/>
            <a:tailEnd/>
          </a:ln>
        </p:spPr>
      </p:pic>
      <p:sp>
        <p:nvSpPr>
          <p:cNvPr id="138242" name="Rectangle 2"/>
          <p:cNvSpPr>
            <a:spLocks noGrp="1" noChangeArrowheads="1"/>
          </p:cNvSpPr>
          <p:nvPr>
            <p:ph type="ctrTitle"/>
          </p:nvPr>
        </p:nvSpPr>
        <p:spPr>
          <a:xfrm>
            <a:off x="685800" y="1600200"/>
            <a:ext cx="7772400" cy="1470025"/>
          </a:xfrm>
        </p:spPr>
        <p:txBody>
          <a:bodyPr/>
          <a:lstStyle>
            <a:lvl1pPr>
              <a:defRPr>
                <a:solidFill>
                  <a:schemeClr val="accent2"/>
                </a:solidFill>
              </a:defRPr>
            </a:lvl1pPr>
          </a:lstStyle>
          <a:p>
            <a:r>
              <a:rPr lang="en-US"/>
              <a:t>Click to edit Master title style</a:t>
            </a:r>
          </a:p>
        </p:txBody>
      </p:sp>
      <p:sp>
        <p:nvSpPr>
          <p:cNvPr id="138243" name="Rectangle 3"/>
          <p:cNvSpPr>
            <a:spLocks noGrp="1" noChangeArrowheads="1"/>
          </p:cNvSpPr>
          <p:nvPr>
            <p:ph type="subTitle" idx="1"/>
          </p:nvPr>
        </p:nvSpPr>
        <p:spPr>
          <a:xfrm>
            <a:off x="1371600" y="3505200"/>
            <a:ext cx="6400800" cy="1752600"/>
          </a:xfrm>
        </p:spPr>
        <p:txBody>
          <a:bodyPr/>
          <a:lstStyle>
            <a:lvl1pPr marL="0" indent="0" algn="ctr">
              <a:buFontTx/>
              <a:buNone/>
              <a:defRPr>
                <a:solidFill>
                  <a:srgbClr val="CC6600"/>
                </a:solidFill>
              </a:defRPr>
            </a:lvl1pPr>
          </a:lstStyle>
          <a:p>
            <a:r>
              <a:rPr lang="en-US"/>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fld id="{F1476FE4-2433-0346-BAD1-B4F986039B4C}" type="datetime1">
              <a:rPr lang="en-US" smtClean="0"/>
              <a:t>8/4/17</a:t>
            </a:fld>
            <a:endParaRPr lang="en-US"/>
          </a:p>
        </p:txBody>
      </p:sp>
      <p:sp>
        <p:nvSpPr>
          <p:cNvPr id="8" name="Rectangle 6"/>
          <p:cNvSpPr>
            <a:spLocks noGrp="1" noChangeArrowheads="1"/>
          </p:cNvSpPr>
          <p:nvPr>
            <p:ph type="sldNum" sz="quarter" idx="11"/>
          </p:nvPr>
        </p:nvSpPr>
        <p:spPr>
          <a:xfrm>
            <a:off x="6553200" y="6245225"/>
            <a:ext cx="2133600" cy="476250"/>
          </a:xfrm>
        </p:spPr>
        <p:txBody>
          <a:bodyPr/>
          <a:lstStyle>
            <a:lvl1pPr>
              <a:defRPr sz="1400" b="0">
                <a:solidFill>
                  <a:schemeClr val="tx1"/>
                </a:solidFill>
              </a:defRPr>
            </a:lvl1p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2B488DB-37D1-3B4B-A1B9-E8D045D071A0}" type="datetime1">
              <a:rPr lang="en-US" smtClean="0"/>
              <a:t>8/4/17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CBBA0F-2EA8-4939-93AF-87A80E1F7D1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6049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C4210A1-CC15-E64E-9E6D-16EA04DA1C30}" type="datetime1">
              <a:rPr lang="en-US" smtClean="0"/>
              <a:t>8/4/17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0E3A4D0-241D-401F-AC0B-33141531940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066800"/>
          </a:xfrm>
        </p:spPr>
        <p:txBody>
          <a:bodyPr/>
          <a:lstStyle/>
          <a:p>
            <a:r>
              <a:rPr lang="en-US"/>
              <a:t>Click to edit Master title style</a:t>
            </a:r>
          </a:p>
        </p:txBody>
      </p:sp>
      <p:sp>
        <p:nvSpPr>
          <p:cNvPr id="3" name="Table Placeholder 2"/>
          <p:cNvSpPr>
            <a:spLocks noGrp="1"/>
          </p:cNvSpPr>
          <p:nvPr>
            <p:ph type="tbl" idx="1"/>
          </p:nvPr>
        </p:nvSpPr>
        <p:spPr>
          <a:xfrm>
            <a:off x="457200" y="1371600"/>
            <a:ext cx="8229600" cy="47545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6AD72900-9C98-9642-AADC-068EAB65C294}" type="datetime1">
              <a:rPr lang="en-US" smtClean="0"/>
              <a:t>8/4/17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1BCC45A-E9EB-420F-97B9-1F280E6604C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76200"/>
            <a:ext cx="7467600" cy="1066800"/>
          </a:xfrm>
        </p:spPr>
        <p:txBody>
          <a:bodyPr/>
          <a:lstStyle/>
          <a:p>
            <a:r>
              <a:rPr lang="en-US"/>
              <a:t>Click to edit Master title style</a:t>
            </a:r>
          </a:p>
        </p:txBody>
      </p:sp>
      <p:sp>
        <p:nvSpPr>
          <p:cNvPr id="3" name="Content Placeholder 2"/>
          <p:cNvSpPr>
            <a:spLocks noGrp="1"/>
          </p:cNvSpPr>
          <p:nvPr>
            <p:ph sz="quarter" idx="1"/>
          </p:nvPr>
        </p:nvSpPr>
        <p:spPr>
          <a:xfrm>
            <a:off x="457200" y="1371600"/>
            <a:ext cx="4038600"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71600"/>
            <a:ext cx="4038600"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824288"/>
            <a:ext cx="4038600"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824288"/>
            <a:ext cx="4038600"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02E84E4-FF98-3C4D-B19B-8849047BE93C}" type="datetime1">
              <a:rPr lang="en-US" smtClean="0"/>
              <a:t>8/4/17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BB70C28-45E6-4751-8C56-F5B1EEB9BA2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200"/>
            <a:ext cx="8229600" cy="6049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F7D9B51D-7DB7-8949-9524-758C1D6B36A9}" type="datetime1">
              <a:rPr lang="en-US" smtClean="0"/>
              <a:t>8/4/17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7D1FD60-563B-40FB-AA4B-AF166A1C063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066800"/>
          </a:xfrm>
        </p:spPr>
        <p:txBody>
          <a:bodyPr/>
          <a:lstStyle/>
          <a:p>
            <a:r>
              <a:rPr lang="en-US"/>
              <a:t>Click to edit Master title style</a:t>
            </a:r>
          </a:p>
        </p:txBody>
      </p:sp>
      <p:sp>
        <p:nvSpPr>
          <p:cNvPr id="3" name="Text Placeholder 2"/>
          <p:cNvSpPr>
            <a:spLocks noGrp="1"/>
          </p:cNvSpPr>
          <p:nvPr>
            <p:ph type="body" sz="half" idx="1"/>
          </p:nvPr>
        </p:nvSpPr>
        <p:spPr>
          <a:xfrm>
            <a:off x="457200" y="1371600"/>
            <a:ext cx="4038600"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smtClean="0"/>
            </a:lvl1pPr>
          </a:lstStyle>
          <a:p>
            <a:pPr>
              <a:defRPr/>
            </a:pPr>
            <a:fld id="{CFF13382-451E-F446-88A7-1FEB83297227}" type="datetime1">
              <a:rPr lang="en-US" smtClean="0"/>
              <a:t>8/4/17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05600" y="6381750"/>
            <a:ext cx="2133600" cy="476250"/>
          </a:xfrm>
        </p:spPr>
        <p:txBody>
          <a:bodyPr/>
          <a:lstStyle>
            <a:lvl1pPr>
              <a:defRPr/>
            </a:lvl1pPr>
          </a:lstStyle>
          <a:p>
            <a:fld id="{5EB807F0-8EC9-4EB6-AF4B-C36D48005EC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A236307-67F9-F645-8AFC-E2E51E89CF2D}" type="datetime1">
              <a:rPr lang="en-US" smtClean="0"/>
              <a:t>8/4/17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58D7474-6F78-4654-92AD-7B2A27B66AE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363C25F-1D6D-2E40-809A-7F6802E28813}" type="datetime1">
              <a:rPr lang="en-US" smtClean="0"/>
              <a:t>8/4/17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C423078-A7F6-41AE-894A-E3A76732C16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7353C45-8948-C743-9423-EE7C65494207}" type="datetime1">
              <a:rPr lang="en-US" smtClean="0"/>
              <a:t>8/4/17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5BD8EE1-AEF9-476D-8DBF-1CF14A2C9B7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5A8ADC6-6096-B045-A8BE-A25449D6432F}" type="datetime1">
              <a:rPr lang="en-US" smtClean="0"/>
              <a:t>8/4/17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55DA667-3F5E-4F91-B8A9-80D14AA4D0B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1E586EAF-1A89-C54B-A109-34444B400B8D}" type="datetime1">
              <a:rPr lang="en-US" smtClean="0"/>
              <a:t>8/4/17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0167FAD-953A-42F9-A533-698ADA48DB3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D4D0E1-1700-2045-8D42-E1E9A5249A89}" type="datetime1">
              <a:rPr lang="en-US" smtClean="0"/>
              <a:t>8/4/17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0810C1E-12B0-4A09-B431-50FC531877A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A1C8EFE-91C6-8241-8E1E-7C239A6B0385}" type="datetime1">
              <a:rPr lang="en-US" smtClean="0"/>
              <a:t>8/4/17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F4E11D3-46B1-44D0-ACAC-056A383F814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56D3CA3-8031-FA42-B605-C747FDC75FE5}" type="datetime1">
              <a:rPr lang="en-US" smtClean="0"/>
              <a:t>8/4/17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605A8C5-1A6A-4032-9DF9-F5ADFF4D03F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74676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b="0">
                <a:solidFill>
                  <a:schemeClr val="tx1"/>
                </a:solidFill>
              </a:defRPr>
            </a:lvl1pPr>
          </a:lstStyle>
          <a:p>
            <a:pPr>
              <a:defRPr/>
            </a:pPr>
            <a:fld id="{88C5054E-D3A2-204B-A012-C684A49F496B}" type="datetime1">
              <a:rPr lang="en-US" smtClean="0"/>
              <a:t>8/4/17</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705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600">
                <a:solidFill>
                  <a:schemeClr val="bg1"/>
                </a:solidFill>
              </a:defRPr>
            </a:lvl1pPr>
          </a:lstStyle>
          <a:p>
            <a:fld id="{2B3E1E5D-5356-46F4-A124-158A21CF7BD7}" type="slidenum">
              <a:rPr lang="en-US"/>
              <a:pPr/>
              <a:t>‹#›</a:t>
            </a:fld>
            <a:endParaRPr lang="en-US"/>
          </a:p>
        </p:txBody>
      </p:sp>
      <p:pic>
        <p:nvPicPr>
          <p:cNvPr id="1031" name="Picture 8" descr="fadlogo2"/>
          <p:cNvPicPr>
            <a:picLocks noChangeAspect="1" noChangeArrowheads="1"/>
          </p:cNvPicPr>
          <p:nvPr userDrawn="1"/>
        </p:nvPicPr>
        <p:blipFill>
          <a:blip r:embed="rId17" cstate="print"/>
          <a:srcRect/>
          <a:stretch>
            <a:fillRect/>
          </a:stretch>
        </p:blipFill>
        <p:spPr bwMode="auto">
          <a:xfrm>
            <a:off x="8001000" y="0"/>
            <a:ext cx="1143000" cy="1143000"/>
          </a:xfrm>
          <a:prstGeom prst="rect">
            <a:avLst/>
          </a:prstGeom>
          <a:noFill/>
          <a:ln w="9525">
            <a:noFill/>
            <a:miter lim="800000"/>
            <a:headEnd/>
            <a:tailEnd/>
          </a:ln>
        </p:spPr>
      </p:pic>
      <p:sp>
        <p:nvSpPr>
          <p:cNvPr id="1033" name="Line 9"/>
          <p:cNvSpPr>
            <a:spLocks noChangeShapeType="1"/>
          </p:cNvSpPr>
          <p:nvPr userDrawn="1"/>
        </p:nvSpPr>
        <p:spPr bwMode="auto">
          <a:xfrm>
            <a:off x="0" y="1143000"/>
            <a:ext cx="9144000" cy="0"/>
          </a:xfrm>
          <a:prstGeom prst="line">
            <a:avLst/>
          </a:prstGeom>
          <a:noFill/>
          <a:ln w="28575">
            <a:solidFill>
              <a:srgbClr val="990000"/>
            </a:solidFill>
            <a:round/>
            <a:headEnd/>
            <a:tailEnd/>
          </a:ln>
          <a:effectLst/>
        </p:spPr>
        <p:txBody>
          <a:bodyPr/>
          <a:lstStyle/>
          <a:p>
            <a:pPr algn="r" eaLnBrk="1" hangingPunct="1">
              <a:spcBef>
                <a:spcPct val="0"/>
              </a:spcBef>
              <a:defRPr/>
            </a:pPr>
            <a:endParaRPr lang="en-US" b="0">
              <a:solidFill>
                <a:srgbClr val="0000FF"/>
              </a:solidFill>
            </a:endParaRPr>
          </a:p>
        </p:txBody>
      </p:sp>
    </p:spTree>
  </p:cSld>
  <p:clrMap bg1="lt1" tx1="dk1" bg2="lt2" tx2="dk2" accent1="accent1" accent2="accent2" accent3="accent3" accent4="accent4" accent5="accent5" accent6="accent6" hlink="hlink" folHlink="folHlink"/>
  <p:sldLayoutIdLst>
    <p:sldLayoutId id="2147483734" r:id="rId1"/>
    <p:sldLayoutId id="2147483732" r:id="rId2"/>
    <p:sldLayoutId id="2147483731" r:id="rId3"/>
    <p:sldLayoutId id="2147483730" r:id="rId4"/>
    <p:sldLayoutId id="2147483729" r:id="rId5"/>
    <p:sldLayoutId id="2147483728" r:id="rId6"/>
    <p:sldLayoutId id="2147483727" r:id="rId7"/>
    <p:sldLayoutId id="2147483726" r:id="rId8"/>
    <p:sldLayoutId id="2147483725" r:id="rId9"/>
    <p:sldLayoutId id="2147483724" r:id="rId10"/>
    <p:sldLayoutId id="2147483723" r:id="rId11"/>
    <p:sldLayoutId id="2147483722" r:id="rId12"/>
    <p:sldLayoutId id="2147483721" r:id="rId13"/>
    <p:sldLayoutId id="2147483720" r:id="rId14"/>
    <p:sldLayoutId id="2147483733" r:id="rId15"/>
  </p:sldLayoutIdLst>
  <p:hf hdr="0" ftr="0" dt="0"/>
  <p:txStyles>
    <p:titleStyle>
      <a:lvl1pPr algn="l" rtl="0" eaLnBrk="0" fontAlgn="base" hangingPunct="0">
        <a:spcBef>
          <a:spcPct val="0"/>
        </a:spcBef>
        <a:spcAft>
          <a:spcPct val="0"/>
        </a:spcAft>
        <a:defRPr sz="2800" b="1">
          <a:solidFill>
            <a:srgbClr val="990000"/>
          </a:solidFill>
          <a:latin typeface="+mj-lt"/>
          <a:ea typeface="+mj-ea"/>
          <a:cs typeface="+mj-cs"/>
        </a:defRPr>
      </a:lvl1pPr>
      <a:lvl2pPr algn="l" rtl="0" eaLnBrk="0" fontAlgn="base" hangingPunct="0">
        <a:spcBef>
          <a:spcPct val="0"/>
        </a:spcBef>
        <a:spcAft>
          <a:spcPct val="0"/>
        </a:spcAft>
        <a:defRPr sz="2800" b="1">
          <a:solidFill>
            <a:srgbClr val="990000"/>
          </a:solidFill>
          <a:latin typeface="Arial" charset="0"/>
          <a:cs typeface="Arial" charset="0"/>
        </a:defRPr>
      </a:lvl2pPr>
      <a:lvl3pPr algn="l" rtl="0" eaLnBrk="0" fontAlgn="base" hangingPunct="0">
        <a:spcBef>
          <a:spcPct val="0"/>
        </a:spcBef>
        <a:spcAft>
          <a:spcPct val="0"/>
        </a:spcAft>
        <a:defRPr sz="2800" b="1">
          <a:solidFill>
            <a:srgbClr val="990000"/>
          </a:solidFill>
          <a:latin typeface="Arial" charset="0"/>
          <a:cs typeface="Arial" charset="0"/>
        </a:defRPr>
      </a:lvl3pPr>
      <a:lvl4pPr algn="l" rtl="0" eaLnBrk="0" fontAlgn="base" hangingPunct="0">
        <a:spcBef>
          <a:spcPct val="0"/>
        </a:spcBef>
        <a:spcAft>
          <a:spcPct val="0"/>
        </a:spcAft>
        <a:defRPr sz="2800" b="1">
          <a:solidFill>
            <a:srgbClr val="990000"/>
          </a:solidFill>
          <a:latin typeface="Arial" charset="0"/>
          <a:cs typeface="Arial" charset="0"/>
        </a:defRPr>
      </a:lvl4pPr>
      <a:lvl5pPr algn="l" rtl="0" eaLnBrk="0" fontAlgn="base" hangingPunct="0">
        <a:spcBef>
          <a:spcPct val="0"/>
        </a:spcBef>
        <a:spcAft>
          <a:spcPct val="0"/>
        </a:spcAft>
        <a:defRPr sz="2800" b="1">
          <a:solidFill>
            <a:srgbClr val="990000"/>
          </a:solidFill>
          <a:latin typeface="Arial" charset="0"/>
          <a:cs typeface="Arial" charset="0"/>
        </a:defRPr>
      </a:lvl5pPr>
      <a:lvl6pPr marL="457200" algn="l" rtl="0" fontAlgn="base">
        <a:spcBef>
          <a:spcPct val="0"/>
        </a:spcBef>
        <a:spcAft>
          <a:spcPct val="0"/>
        </a:spcAft>
        <a:defRPr sz="3600">
          <a:solidFill>
            <a:srgbClr val="990000"/>
          </a:solidFill>
          <a:latin typeface="Arial" charset="0"/>
          <a:cs typeface="Arial" charset="0"/>
        </a:defRPr>
      </a:lvl6pPr>
      <a:lvl7pPr marL="914400" algn="l" rtl="0" fontAlgn="base">
        <a:spcBef>
          <a:spcPct val="0"/>
        </a:spcBef>
        <a:spcAft>
          <a:spcPct val="0"/>
        </a:spcAft>
        <a:defRPr sz="3600">
          <a:solidFill>
            <a:srgbClr val="990000"/>
          </a:solidFill>
          <a:latin typeface="Arial" charset="0"/>
          <a:cs typeface="Arial" charset="0"/>
        </a:defRPr>
      </a:lvl7pPr>
      <a:lvl8pPr marL="1371600" algn="l" rtl="0" fontAlgn="base">
        <a:spcBef>
          <a:spcPct val="0"/>
        </a:spcBef>
        <a:spcAft>
          <a:spcPct val="0"/>
        </a:spcAft>
        <a:defRPr sz="3600">
          <a:solidFill>
            <a:srgbClr val="990000"/>
          </a:solidFill>
          <a:latin typeface="Arial" charset="0"/>
          <a:cs typeface="Arial" charset="0"/>
        </a:defRPr>
      </a:lvl8pPr>
      <a:lvl9pPr marL="1828800" algn="l" rtl="0" fontAlgn="base">
        <a:spcBef>
          <a:spcPct val="0"/>
        </a:spcBef>
        <a:spcAft>
          <a:spcPct val="0"/>
        </a:spcAft>
        <a:defRPr sz="3600">
          <a:solidFill>
            <a:srgbClr val="9900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rgbClr val="990000"/>
          </a:solidFill>
          <a:latin typeface="+mn-lt"/>
          <a:cs typeface="+mn-cs"/>
        </a:defRPr>
      </a:lvl2pPr>
      <a:lvl3pPr marL="1143000" indent="-228600" algn="l" rtl="0" eaLnBrk="0" fontAlgn="base" hangingPunct="0">
        <a:spcBef>
          <a:spcPct val="20000"/>
        </a:spcBef>
        <a:spcAft>
          <a:spcPct val="0"/>
        </a:spcAft>
        <a:buChar char="•"/>
        <a:defRPr sz="2400">
          <a:solidFill>
            <a:schemeClr val="accent2"/>
          </a:solidFill>
          <a:latin typeface="+mn-lt"/>
          <a:cs typeface="+mn-cs"/>
        </a:defRPr>
      </a:lvl3pPr>
      <a:lvl4pPr marL="1600200" indent="-228600" algn="l" rtl="0" eaLnBrk="0" fontAlgn="base" hangingPunct="0">
        <a:spcBef>
          <a:spcPct val="20000"/>
        </a:spcBef>
        <a:spcAft>
          <a:spcPct val="0"/>
        </a:spcAft>
        <a:buChar char="–"/>
        <a:defRPr sz="2000">
          <a:solidFill>
            <a:srgbClr val="CC6600"/>
          </a:solidFill>
          <a:latin typeface="+mn-lt"/>
          <a:cs typeface="+mn-cs"/>
        </a:defRPr>
      </a:lvl4pPr>
      <a:lvl5pPr marL="2057400" indent="-228600" algn="l" rtl="0" eaLnBrk="0" fontAlgn="base" hangingPunct="0">
        <a:spcBef>
          <a:spcPct val="20000"/>
        </a:spcBef>
        <a:spcAft>
          <a:spcPct val="0"/>
        </a:spcAft>
        <a:buChar char="»"/>
        <a:defRPr sz="2000">
          <a:solidFill>
            <a:schemeClr val="accent2"/>
          </a:solidFill>
          <a:latin typeface="+mn-lt"/>
          <a:cs typeface="+mn-cs"/>
        </a:defRPr>
      </a:lvl5pPr>
      <a:lvl6pPr marL="2514600" indent="-228600" algn="l" rtl="0" fontAlgn="base">
        <a:spcBef>
          <a:spcPct val="20000"/>
        </a:spcBef>
        <a:spcAft>
          <a:spcPct val="0"/>
        </a:spcAft>
        <a:buChar char="»"/>
        <a:defRPr sz="2000">
          <a:solidFill>
            <a:schemeClr val="accent2"/>
          </a:solidFill>
          <a:latin typeface="+mn-lt"/>
          <a:cs typeface="+mn-cs"/>
        </a:defRPr>
      </a:lvl6pPr>
      <a:lvl7pPr marL="2971800" indent="-228600" algn="l" rtl="0" fontAlgn="base">
        <a:spcBef>
          <a:spcPct val="20000"/>
        </a:spcBef>
        <a:spcAft>
          <a:spcPct val="0"/>
        </a:spcAft>
        <a:buChar char="»"/>
        <a:defRPr sz="2000">
          <a:solidFill>
            <a:schemeClr val="accent2"/>
          </a:solidFill>
          <a:latin typeface="+mn-lt"/>
          <a:cs typeface="+mn-cs"/>
        </a:defRPr>
      </a:lvl7pPr>
      <a:lvl8pPr marL="3429000" indent="-228600" algn="l" rtl="0" fontAlgn="base">
        <a:spcBef>
          <a:spcPct val="20000"/>
        </a:spcBef>
        <a:spcAft>
          <a:spcPct val="0"/>
        </a:spcAft>
        <a:buChar char="»"/>
        <a:defRPr sz="2000">
          <a:solidFill>
            <a:schemeClr val="accent2"/>
          </a:solidFill>
          <a:latin typeface="+mn-lt"/>
          <a:cs typeface="+mn-cs"/>
        </a:defRPr>
      </a:lvl8pPr>
      <a:lvl9pPr marL="3886200" indent="-228600" algn="l" rtl="0" fontAlgn="base">
        <a:spcBef>
          <a:spcPct val="20000"/>
        </a:spcBef>
        <a:spcAft>
          <a:spcPct val="0"/>
        </a:spcAft>
        <a:buChar char="»"/>
        <a:defRPr sz="2000">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a:xfrm>
            <a:off x="685800" y="2984041"/>
            <a:ext cx="7772400" cy="1892759"/>
          </a:xfrm>
        </p:spPr>
        <p:txBody>
          <a:bodyPr anchor="ctr">
            <a:scene3d>
              <a:camera prst="orthographicFront"/>
              <a:lightRig rig="threePt" dir="t"/>
            </a:scene3d>
            <a:sp3d extrusionH="57150">
              <a:bevelT w="38100" h="38100"/>
            </a:sp3d>
          </a:bodyPr>
          <a:lstStyle/>
          <a:p>
            <a:pPr algn="ctr" eaLnBrk="1" hangingPunct="1"/>
            <a:r>
              <a:rPr lang="en-US" dirty="0">
                <a:solidFill>
                  <a:srgbClr val="800000"/>
                </a:solidFill>
              </a:rPr>
              <a:t/>
            </a:r>
            <a:br>
              <a:rPr lang="en-US" dirty="0">
                <a:solidFill>
                  <a:srgbClr val="800000"/>
                </a:solidFill>
              </a:rPr>
            </a:br>
            <a:r>
              <a:rPr lang="en-US" sz="3000" dirty="0">
                <a:solidFill>
                  <a:srgbClr val="000066"/>
                </a:solidFill>
              </a:rPr>
              <a:t>Retirement Research Consortium</a:t>
            </a:r>
            <a:br>
              <a:rPr lang="en-US" sz="3000" dirty="0">
                <a:solidFill>
                  <a:srgbClr val="000066"/>
                </a:solidFill>
              </a:rPr>
            </a:br>
            <a:r>
              <a:rPr lang="en-US" sz="3000" b="0" dirty="0">
                <a:solidFill>
                  <a:srgbClr val="000066"/>
                </a:solidFill>
              </a:rPr>
              <a:t>August 2017</a:t>
            </a:r>
            <a:r>
              <a:rPr lang="es-ES_tradnl" sz="3000" b="0" dirty="0"/>
              <a:t/>
            </a:r>
            <a:br>
              <a:rPr lang="es-ES_tradnl" sz="3000" b="0" dirty="0"/>
            </a:br>
            <a:r>
              <a:rPr lang="es-ES_tradnl" sz="3000" b="0" dirty="0" smtClean="0"/>
              <a:t/>
            </a:r>
            <a:br>
              <a:rPr lang="es-ES_tradnl" sz="3000" b="0" dirty="0" smtClean="0"/>
            </a:br>
            <a:r>
              <a:rPr lang="en-US" sz="3000" dirty="0" smtClean="0">
                <a:solidFill>
                  <a:srgbClr val="800000"/>
                </a:solidFill>
              </a:rPr>
              <a:t>How </a:t>
            </a:r>
            <a:r>
              <a:rPr lang="en-US" sz="3000" dirty="0">
                <a:solidFill>
                  <a:srgbClr val="800000"/>
                </a:solidFill>
              </a:rPr>
              <a:t>do Pension Wealth Shocks affect Working and Claiming?</a:t>
            </a:r>
            <a:br>
              <a:rPr lang="en-US" sz="3000" dirty="0">
                <a:solidFill>
                  <a:srgbClr val="800000"/>
                </a:solidFill>
              </a:rPr>
            </a:br>
            <a:r>
              <a:rPr lang="en-US" sz="3000" b="0" dirty="0" err="1">
                <a:solidFill>
                  <a:srgbClr val="800000"/>
                </a:solidFill>
              </a:rPr>
              <a:t>Lalive</a:t>
            </a:r>
            <a:r>
              <a:rPr lang="en-US" sz="3000" b="0">
                <a:solidFill>
                  <a:srgbClr val="800000"/>
                </a:solidFill>
              </a:rPr>
              <a:t>, </a:t>
            </a:r>
            <a:r>
              <a:rPr lang="en-US" sz="3000" b="0" err="1">
                <a:solidFill>
                  <a:srgbClr val="800000"/>
                </a:solidFill>
              </a:rPr>
              <a:t>Magesan</a:t>
            </a:r>
            <a:r>
              <a:rPr lang="en-US" sz="3000" b="0">
                <a:solidFill>
                  <a:srgbClr val="800000"/>
                </a:solidFill>
              </a:rPr>
              <a:t>, and </a:t>
            </a:r>
            <a:r>
              <a:rPr lang="en-US" sz="3000" b="0" err="1" smtClean="0">
                <a:solidFill>
                  <a:srgbClr val="800000"/>
                </a:solidFill>
              </a:rPr>
              <a:t>Staubli</a:t>
            </a:r>
            <a:r>
              <a:rPr lang="en-US" sz="3000" b="0" smtClean="0">
                <a:solidFill>
                  <a:srgbClr val="800000"/>
                </a:solidFill>
              </a:rPr>
              <a:t> (LMS)</a:t>
            </a:r>
            <a:br>
              <a:rPr lang="en-US" sz="3000" b="0" smtClean="0">
                <a:solidFill>
                  <a:srgbClr val="800000"/>
                </a:solidFill>
              </a:rPr>
            </a:br>
            <a:r>
              <a:rPr lang="en-US" sz="3000" b="0">
                <a:solidFill>
                  <a:srgbClr val="000066"/>
                </a:solidFill>
                <a:latin typeface="+mn-lt"/>
                <a:ea typeface="+mn-ea"/>
                <a:cs typeface="+mn-cs"/>
              </a:rPr>
              <a:t/>
            </a:r>
            <a:br>
              <a:rPr lang="en-US" sz="3000" b="0">
                <a:solidFill>
                  <a:srgbClr val="000066"/>
                </a:solidFill>
                <a:latin typeface="+mn-lt"/>
                <a:ea typeface="+mn-ea"/>
                <a:cs typeface="+mn-cs"/>
              </a:rPr>
            </a:br>
            <a:r>
              <a:rPr lang="en-US" sz="3000">
                <a:solidFill>
                  <a:srgbClr val="800000"/>
                </a:solidFill>
              </a:rPr>
              <a:t/>
            </a:r>
            <a:br>
              <a:rPr lang="en-US" sz="3000">
                <a:solidFill>
                  <a:srgbClr val="800000"/>
                </a:solidFill>
              </a:rPr>
            </a:br>
            <a:r>
              <a:rPr lang="en-US">
                <a:solidFill>
                  <a:srgbClr val="800000"/>
                </a:solidFill>
              </a:rPr>
              <a:t/>
            </a:r>
            <a:br>
              <a:rPr lang="en-US">
                <a:solidFill>
                  <a:srgbClr val="800000"/>
                </a:solidFill>
              </a:rPr>
            </a:br>
            <a:r>
              <a:rPr lang="en-US">
                <a:solidFill>
                  <a:srgbClr val="800000"/>
                </a:solidFill>
              </a:rPr>
              <a:t/>
            </a:r>
            <a:br>
              <a:rPr lang="en-US">
                <a:solidFill>
                  <a:srgbClr val="800000"/>
                </a:solidFill>
              </a:rPr>
            </a:br>
            <a:endParaRPr lang="en-US" b="0">
              <a:solidFill>
                <a:srgbClr val="800000"/>
              </a:solidFill>
            </a:endParaRPr>
          </a:p>
        </p:txBody>
      </p:sp>
      <p:sp>
        <p:nvSpPr>
          <p:cNvPr id="4099" name="Rectangle 6"/>
          <p:cNvSpPr>
            <a:spLocks noGrp="1" noChangeArrowheads="1"/>
          </p:cNvSpPr>
          <p:nvPr>
            <p:ph type="subTitle" idx="1"/>
          </p:nvPr>
        </p:nvSpPr>
        <p:spPr>
          <a:xfrm>
            <a:off x="1371600" y="4227283"/>
            <a:ext cx="6400800" cy="1299034"/>
          </a:xfrm>
        </p:spPr>
        <p:txBody>
          <a:bodyPr/>
          <a:lstStyle/>
          <a:p>
            <a:pPr eaLnBrk="1" hangingPunct="1">
              <a:lnSpc>
                <a:spcPct val="90000"/>
              </a:lnSpc>
            </a:pPr>
            <a:endParaRPr lang="en-US" sz="2000">
              <a:solidFill>
                <a:srgbClr val="000066"/>
              </a:solidFill>
            </a:endParaRPr>
          </a:p>
          <a:p>
            <a:pPr eaLnBrk="1" hangingPunct="1">
              <a:lnSpc>
                <a:spcPct val="90000"/>
              </a:lnSpc>
            </a:pPr>
            <a:r>
              <a:rPr lang="en-US" sz="3000">
                <a:solidFill>
                  <a:srgbClr val="996600"/>
                </a:solidFill>
              </a:rPr>
              <a:t>Mauricio </a:t>
            </a:r>
            <a:r>
              <a:rPr lang="en-US" sz="3000" smtClean="0">
                <a:solidFill>
                  <a:srgbClr val="996600"/>
                </a:solidFill>
              </a:rPr>
              <a:t>Soto</a:t>
            </a:r>
          </a:p>
          <a:p>
            <a:pPr eaLnBrk="1" hangingPunct="1">
              <a:lnSpc>
                <a:spcPct val="90000"/>
              </a:lnSpc>
            </a:pPr>
            <a:r>
              <a:rPr lang="en-US" sz="3000" b="0" smtClean="0">
                <a:solidFill>
                  <a:srgbClr val="996600"/>
                </a:solidFill>
              </a:rPr>
              <a:t>International Monetary Fund</a:t>
            </a:r>
            <a:endParaRPr lang="en-US" sz="3000" b="0">
              <a:solidFill>
                <a:srgbClr val="9966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76200"/>
            <a:ext cx="7924800" cy="1066800"/>
          </a:xfrm>
        </p:spPr>
        <p:txBody>
          <a:bodyPr/>
          <a:lstStyle/>
          <a:p>
            <a:r>
              <a:rPr lang="en-US"/>
              <a:t>A few suggestions</a:t>
            </a:r>
            <a:endParaRPr lang="en-US" sz="2400">
              <a:solidFill>
                <a:srgbClr val="000066"/>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700943008"/>
              </p:ext>
            </p:extLst>
          </p:nvPr>
        </p:nvGraphicFramePr>
        <p:xfrm>
          <a:off x="0" y="1295400"/>
          <a:ext cx="9144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658D7474-6F78-4654-92AD-7B2A27B66AEA}" type="slidenum">
              <a:rPr lang="en-US" smtClean="0">
                <a:solidFill>
                  <a:srgbClr val="FF0000"/>
                </a:solidFill>
              </a:rPr>
              <a:pPr/>
              <a:t>10</a:t>
            </a:fld>
            <a:endParaRPr lang="en-US">
              <a:solidFill>
                <a:srgbClr val="FF0000"/>
              </a:solidFill>
            </a:endParaRPr>
          </a:p>
        </p:txBody>
      </p:sp>
    </p:spTree>
    <p:extLst>
      <p:ext uri="{BB962C8B-B14F-4D97-AF65-F5344CB8AC3E}">
        <p14:creationId xmlns:p14="http://schemas.microsoft.com/office/powerpoint/2010/main" val="8298239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6766" y="2018265"/>
            <a:ext cx="4343400" cy="3772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76366" y="2018264"/>
            <a:ext cx="4343400" cy="3772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200" y="76200"/>
            <a:ext cx="7848600" cy="1066800"/>
          </a:xfrm>
        </p:spPr>
        <p:txBody>
          <a:bodyPr anchor="ctr"/>
          <a:lstStyle/>
          <a:p>
            <a:r>
              <a:rPr lang="en-US" smtClean="0"/>
              <a:t>What do results imply for 2017 reform proposal?</a:t>
            </a: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67" y="2470380"/>
            <a:ext cx="4103798" cy="281940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7245" y="2125863"/>
            <a:ext cx="3261642" cy="3669347"/>
          </a:xfrm>
          <a:prstGeom prst="rect">
            <a:avLst/>
          </a:prstGeom>
        </p:spPr>
      </p:pic>
      <p:sp>
        <p:nvSpPr>
          <p:cNvPr id="9" name="Slide Number Placeholder 8"/>
          <p:cNvSpPr>
            <a:spLocks noGrp="1"/>
          </p:cNvSpPr>
          <p:nvPr>
            <p:ph type="sldNum" sz="quarter" idx="12"/>
          </p:nvPr>
        </p:nvSpPr>
        <p:spPr/>
        <p:txBody>
          <a:bodyPr/>
          <a:lstStyle/>
          <a:p>
            <a:fld id="{E5BD8EE1-AEF9-476D-8DBF-1CF14A2C9B73}" type="slidenum">
              <a:rPr lang="en-US" smtClean="0">
                <a:solidFill>
                  <a:srgbClr val="FF0000"/>
                </a:solidFill>
              </a:rPr>
              <a:pPr/>
              <a:t>11</a:t>
            </a:fld>
            <a:endParaRPr lang="en-US">
              <a:solidFill>
                <a:srgbClr val="FF0000"/>
              </a:solidFill>
            </a:endParaRPr>
          </a:p>
        </p:txBody>
      </p:sp>
    </p:spTree>
    <p:extLst>
      <p:ext uri="{BB962C8B-B14F-4D97-AF65-F5344CB8AC3E}">
        <p14:creationId xmlns:p14="http://schemas.microsoft.com/office/powerpoint/2010/main" val="56578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rot="5400000">
            <a:off x="4560155" y="-1290009"/>
            <a:ext cx="128016" cy="91440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4515768" y="-1039782"/>
            <a:ext cx="128016" cy="91440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848600" y="2819400"/>
            <a:ext cx="1295400" cy="710483"/>
            <a:chOff x="533400" y="0"/>
            <a:chExt cx="3733800" cy="2158283"/>
          </a:xfrm>
        </p:grpSpPr>
        <p:pic>
          <p:nvPicPr>
            <p:cNvPr id="10" name="Picture 9" descr="Revenue.png"/>
            <p:cNvPicPr>
              <a:picLocks noChangeAspect="1"/>
            </p:cNvPicPr>
            <p:nvPr/>
          </p:nvPicPr>
          <p:blipFill>
            <a:blip r:embed="rId3" cstate="print"/>
            <a:stretch>
              <a:fillRect/>
            </a:stretch>
          </p:blipFill>
          <p:spPr>
            <a:xfrm>
              <a:off x="533400" y="300505"/>
              <a:ext cx="1000565" cy="994895"/>
            </a:xfrm>
            <a:prstGeom prst="rect">
              <a:avLst/>
            </a:prstGeom>
          </p:spPr>
        </p:pic>
        <p:pic>
          <p:nvPicPr>
            <p:cNvPr id="11" name="Picture 10" descr="system-integration-icon.png"/>
            <p:cNvPicPr>
              <a:picLocks noChangeAspect="1"/>
            </p:cNvPicPr>
            <p:nvPr/>
          </p:nvPicPr>
          <p:blipFill>
            <a:blip r:embed="rId4" cstate="print"/>
            <a:stretch>
              <a:fillRect/>
            </a:stretch>
          </p:blipFill>
          <p:spPr>
            <a:xfrm>
              <a:off x="1447800" y="457200"/>
              <a:ext cx="1690652" cy="1701083"/>
            </a:xfrm>
            <a:prstGeom prst="rect">
              <a:avLst/>
            </a:prstGeom>
          </p:spPr>
        </p:pic>
        <p:pic>
          <p:nvPicPr>
            <p:cNvPr id="12" name="Picture 11" descr="analytics-icon.png"/>
            <p:cNvPicPr>
              <a:picLocks noChangeAspect="1"/>
            </p:cNvPicPr>
            <p:nvPr/>
          </p:nvPicPr>
          <p:blipFill>
            <a:blip r:embed="rId5" cstate="print"/>
            <a:stretch>
              <a:fillRect/>
            </a:stretch>
          </p:blipFill>
          <p:spPr>
            <a:xfrm>
              <a:off x="2971800" y="0"/>
              <a:ext cx="1295400" cy="1303393"/>
            </a:xfrm>
            <a:prstGeom prst="rect">
              <a:avLst/>
            </a:prstGeom>
          </p:spPr>
        </p:pic>
      </p:grpSp>
      <p:grpSp>
        <p:nvGrpSpPr>
          <p:cNvPr id="13" name="Group 12"/>
          <p:cNvGrpSpPr/>
          <p:nvPr/>
        </p:nvGrpSpPr>
        <p:grpSpPr>
          <a:xfrm>
            <a:off x="0" y="3048000"/>
            <a:ext cx="1298448" cy="790826"/>
            <a:chOff x="4267200" y="-607828"/>
            <a:chExt cx="4147931" cy="2706259"/>
          </a:xfrm>
        </p:grpSpPr>
        <p:pic>
          <p:nvPicPr>
            <p:cNvPr id="14" name="Picture 13" descr="Manager_Icon.png"/>
            <p:cNvPicPr>
              <a:picLocks noChangeAspect="1"/>
            </p:cNvPicPr>
            <p:nvPr/>
          </p:nvPicPr>
          <p:blipFill>
            <a:blip r:embed="rId6" cstate="print"/>
            <a:stretch>
              <a:fillRect/>
            </a:stretch>
          </p:blipFill>
          <p:spPr>
            <a:xfrm>
              <a:off x="4267200" y="76200"/>
              <a:ext cx="1409700" cy="1409700"/>
            </a:xfrm>
            <a:prstGeom prst="rect">
              <a:avLst/>
            </a:prstGeom>
          </p:spPr>
        </p:pic>
        <p:pic>
          <p:nvPicPr>
            <p:cNvPr id="15" name="Picture 14" descr="Manager_Icon.png"/>
            <p:cNvPicPr>
              <a:picLocks noChangeAspect="1"/>
            </p:cNvPicPr>
            <p:nvPr/>
          </p:nvPicPr>
          <p:blipFill>
            <a:blip r:embed="rId7" cstate="print">
              <a:lum bright="-30000"/>
            </a:blip>
            <a:stretch>
              <a:fillRect/>
            </a:stretch>
          </p:blipFill>
          <p:spPr>
            <a:xfrm>
              <a:off x="5181600" y="228600"/>
              <a:ext cx="1869831" cy="1869831"/>
            </a:xfrm>
            <a:prstGeom prst="rect">
              <a:avLst/>
            </a:prstGeom>
          </p:spPr>
        </p:pic>
        <p:pic>
          <p:nvPicPr>
            <p:cNvPr id="16" name="Picture 15" descr="Manager_Icon.png"/>
            <p:cNvPicPr>
              <a:picLocks noChangeAspect="1"/>
            </p:cNvPicPr>
            <p:nvPr/>
          </p:nvPicPr>
          <p:blipFill>
            <a:blip r:embed="rId7" cstate="print">
              <a:duotone>
                <a:prstClr val="black"/>
                <a:schemeClr val="accent3">
                  <a:tint val="45000"/>
                  <a:satMod val="400000"/>
                </a:schemeClr>
              </a:duotone>
              <a:lum bright="10000"/>
            </a:blip>
            <a:stretch>
              <a:fillRect/>
            </a:stretch>
          </p:blipFill>
          <p:spPr>
            <a:xfrm>
              <a:off x="6400800" y="-607828"/>
              <a:ext cx="2014331" cy="2014331"/>
            </a:xfrm>
            <a:prstGeom prst="rect">
              <a:avLst/>
            </a:prstGeom>
          </p:spPr>
        </p:pic>
      </p:grpSp>
      <p:sp>
        <p:nvSpPr>
          <p:cNvPr id="4" name="Content Placeholder 3"/>
          <p:cNvSpPr txBox="1">
            <a:spLocks/>
          </p:cNvSpPr>
          <p:nvPr/>
        </p:nvSpPr>
        <p:spPr>
          <a:xfrm>
            <a:off x="2478024" y="1360488"/>
            <a:ext cx="4187952" cy="4137025"/>
          </a:xfrm>
          <a:prstGeom prst="ellipse">
            <a:avLst/>
          </a:prstGeom>
          <a:solidFill>
            <a:srgbClr val="B8000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342900" lvl="0" indent="-342900" algn="ctr" eaLnBrk="1" fontAlgn="auto" hangingPunct="1">
              <a:spcAft>
                <a:spcPts val="0"/>
              </a:spcAft>
              <a:defRPr/>
            </a:pPr>
            <a:r>
              <a:rPr lang="en-US" sz="3600" b="0" dirty="0" smtClean="0"/>
              <a:t>Thanks</a:t>
            </a:r>
            <a:endParaRPr kumimoji="0" lang="en-US" sz="3600" b="0" i="0" u="none" strike="noStrike" kern="1200" cap="none" spc="0" normalizeH="0" baseline="0" dirty="0">
              <a:ln>
                <a:noFill/>
              </a:ln>
              <a:solidFill>
                <a:schemeClr val="lt1"/>
              </a:solidFill>
              <a:effectLst/>
              <a:uLnTx/>
              <a:uFillTx/>
            </a:endParaRPr>
          </a:p>
        </p:txBody>
      </p:sp>
      <p:grpSp>
        <p:nvGrpSpPr>
          <p:cNvPr id="17" name="Group 16"/>
          <p:cNvGrpSpPr/>
          <p:nvPr/>
        </p:nvGrpSpPr>
        <p:grpSpPr>
          <a:xfrm>
            <a:off x="3779675" y="5758677"/>
            <a:ext cx="1600200" cy="914400"/>
            <a:chOff x="76200" y="5867400"/>
            <a:chExt cx="1600200" cy="914400"/>
          </a:xfrm>
        </p:grpSpPr>
        <p:sp>
          <p:nvSpPr>
            <p:cNvPr id="19" name="Oval 18"/>
            <p:cNvSpPr/>
            <p:nvPr/>
          </p:nvSpPr>
          <p:spPr>
            <a:xfrm>
              <a:off x="762000" y="5867400"/>
              <a:ext cx="914400" cy="914400"/>
            </a:xfrm>
            <a:prstGeom prst="ellipse">
              <a:avLst/>
            </a:pr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50">
                  <a:latin typeface="Berlin Sans FB" pitchFamily="34" charset="0"/>
                  <a:ea typeface="Segoe UI" pitchFamily="34" charset="0"/>
                  <a:cs typeface="Segoe UI" pitchFamily="34" charset="0"/>
                </a:rPr>
                <a:t>FAD</a:t>
              </a:r>
            </a:p>
          </p:txBody>
        </p:sp>
        <p:grpSp>
          <p:nvGrpSpPr>
            <p:cNvPr id="20" name="Group 38"/>
            <p:cNvGrpSpPr/>
            <p:nvPr/>
          </p:nvGrpSpPr>
          <p:grpSpPr>
            <a:xfrm>
              <a:off x="76200" y="5867400"/>
              <a:ext cx="914400" cy="914400"/>
              <a:chOff x="152400" y="5791200"/>
              <a:chExt cx="914400" cy="914400"/>
            </a:xfrm>
          </p:grpSpPr>
          <p:sp>
            <p:nvSpPr>
              <p:cNvPr id="21" name="Oval 20"/>
              <p:cNvSpPr/>
              <p:nvPr/>
            </p:nvSpPr>
            <p:spPr>
              <a:xfrm>
                <a:off x="152400" y="5791200"/>
                <a:ext cx="914400" cy="914400"/>
              </a:xfrm>
              <a:prstGeom prst="ellipse">
                <a:avLst/>
              </a:prstGeom>
              <a:solidFill>
                <a:srgbClr val="4985A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450" spc="300">
                  <a:latin typeface="Berlin Sans FB" pitchFamily="34" charset="0"/>
                  <a:ea typeface="Segoe UI" pitchFamily="34" charset="0"/>
                  <a:cs typeface="Segoe UI" pitchFamily="34" charset="0"/>
                </a:endParaRPr>
              </a:p>
            </p:txBody>
          </p:sp>
          <p:pic>
            <p:nvPicPr>
              <p:cNvPr id="22" name="Picture 21" descr="InternationalMonetaryFund-white.png"/>
              <p:cNvPicPr>
                <a:picLocks noChangeAspect="1"/>
              </p:cNvPicPr>
              <p:nvPr/>
            </p:nvPicPr>
            <p:blipFill>
              <a:blip r:embed="rId8" cstate="print"/>
              <a:stretch>
                <a:fillRect/>
              </a:stretch>
            </p:blipFill>
            <p:spPr>
              <a:xfrm>
                <a:off x="222312" y="5853790"/>
                <a:ext cx="774576" cy="789220"/>
              </a:xfrm>
              <a:prstGeom prst="rect">
                <a:avLst/>
              </a:prstGeom>
            </p:spPr>
          </p:pic>
        </p:grpSp>
      </p:grpSp>
      <p:sp>
        <p:nvSpPr>
          <p:cNvPr id="3" name="Slide Number Placeholder 2"/>
          <p:cNvSpPr>
            <a:spLocks noGrp="1"/>
          </p:cNvSpPr>
          <p:nvPr>
            <p:ph type="sldNum" sz="quarter" idx="12"/>
          </p:nvPr>
        </p:nvSpPr>
        <p:spPr/>
        <p:txBody>
          <a:bodyPr/>
          <a:lstStyle/>
          <a:p>
            <a:fld id="{658D7474-6F78-4654-92AD-7B2A27B66AEA}" type="slidenum">
              <a:rPr lang="en-US" smtClean="0"/>
              <a:pPr/>
              <a:t>12</a:t>
            </a:fld>
            <a:endParaRPr lang="en-US"/>
          </a:p>
        </p:txBody>
      </p:sp>
    </p:spTree>
    <p:extLst>
      <p:ext uri="{BB962C8B-B14F-4D97-AF65-F5344CB8AC3E}">
        <p14:creationId xmlns:p14="http://schemas.microsoft.com/office/powerpoint/2010/main" val="211170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6766" y="1600200"/>
            <a:ext cx="8582434" cy="44195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6766" y="6129089"/>
            <a:ext cx="5233633" cy="253916"/>
          </a:xfrm>
          <a:prstGeom prst="rect">
            <a:avLst/>
          </a:prstGeom>
          <a:noFill/>
        </p:spPr>
        <p:txBody>
          <a:bodyPr wrap="square" rtlCol="0">
            <a:spAutoFit/>
          </a:bodyPr>
          <a:lstStyle/>
          <a:p>
            <a:r>
              <a:rPr lang="en-US" sz="1050" b="0">
                <a:solidFill>
                  <a:schemeClr val="tx1"/>
                </a:solidFill>
              </a:rPr>
              <a:t>Sources: OECD Pension at a Glance (2015).</a:t>
            </a:r>
          </a:p>
        </p:txBody>
      </p:sp>
      <p:sp>
        <p:nvSpPr>
          <p:cNvPr id="17" name="TextBox 16"/>
          <p:cNvSpPr txBox="1"/>
          <p:nvPr/>
        </p:nvSpPr>
        <p:spPr>
          <a:xfrm>
            <a:off x="354226" y="1604319"/>
            <a:ext cx="8462295" cy="566309"/>
          </a:xfrm>
          <a:prstGeom prst="rect">
            <a:avLst/>
          </a:prstGeom>
          <a:noFill/>
        </p:spPr>
        <p:txBody>
          <a:bodyPr wrap="square" rtlCol="0">
            <a:spAutoFit/>
          </a:bodyPr>
          <a:lstStyle/>
          <a:p>
            <a:pPr algn="ctr"/>
            <a:r>
              <a:rPr lang="en-US" sz="1400">
                <a:solidFill>
                  <a:schemeClr val="tx1"/>
                </a:solidFill>
              </a:rPr>
              <a:t>Retirement Age to Obtain Full Benefits, Males in 2014 and 2050</a:t>
            </a:r>
          </a:p>
          <a:p>
            <a:pPr algn="ctr"/>
            <a:r>
              <a:rPr lang="en-US" sz="1400" b="0">
                <a:solidFill>
                  <a:schemeClr val="tx1"/>
                </a:solidFill>
              </a:rPr>
              <a:t>(assumes individuals work continuously starting at age 20)</a:t>
            </a:r>
          </a:p>
        </p:txBody>
      </p:sp>
      <p:sp>
        <p:nvSpPr>
          <p:cNvPr id="4" name="Title 3"/>
          <p:cNvSpPr>
            <a:spLocks noGrp="1"/>
          </p:cNvSpPr>
          <p:nvPr>
            <p:ph type="title"/>
          </p:nvPr>
        </p:nvSpPr>
        <p:spPr>
          <a:xfrm>
            <a:off x="76200" y="76200"/>
            <a:ext cx="7848600" cy="1066800"/>
          </a:xfrm>
        </p:spPr>
        <p:txBody>
          <a:bodyPr anchor="ctr"/>
          <a:lstStyle/>
          <a:p>
            <a:r>
              <a:rPr lang="en-US" smtClean="0"/>
              <a:t>APP1: Global </a:t>
            </a:r>
            <a:r>
              <a:rPr lang="en-US"/>
              <a:t>trend to increase statutory retirement ages in public pension systems</a:t>
            </a:r>
          </a:p>
        </p:txBody>
      </p:sp>
      <p:pic>
        <p:nvPicPr>
          <p:cNvPr id="7" name="Picture 6"/>
          <p:cNvPicPr>
            <a:picLocks noChangeAspect="1"/>
          </p:cNvPicPr>
          <p:nvPr/>
        </p:nvPicPr>
        <p:blipFill>
          <a:blip r:embed="rId3"/>
          <a:stretch>
            <a:fillRect/>
          </a:stretch>
        </p:blipFill>
        <p:spPr>
          <a:xfrm>
            <a:off x="279445" y="2170628"/>
            <a:ext cx="8537076" cy="3813267"/>
          </a:xfrm>
          <a:prstGeom prst="rect">
            <a:avLst/>
          </a:prstGeom>
        </p:spPr>
      </p:pic>
      <p:sp>
        <p:nvSpPr>
          <p:cNvPr id="5" name="Slide Number Placeholder 4"/>
          <p:cNvSpPr>
            <a:spLocks noGrp="1"/>
          </p:cNvSpPr>
          <p:nvPr>
            <p:ph type="sldNum" sz="quarter" idx="12"/>
          </p:nvPr>
        </p:nvSpPr>
        <p:spPr/>
        <p:txBody>
          <a:bodyPr/>
          <a:lstStyle/>
          <a:p>
            <a:fld id="{E5BD8EE1-AEF9-476D-8DBF-1CF14A2C9B73}" type="slidenum">
              <a:rPr lang="en-US" smtClean="0">
                <a:solidFill>
                  <a:srgbClr val="FF0000"/>
                </a:solidFill>
              </a:rPr>
              <a:pPr/>
              <a:t>13</a:t>
            </a:fld>
            <a:endParaRPr lang="en-US" dirty="0">
              <a:solidFill>
                <a:srgbClr val="FF0000"/>
              </a:solidFill>
            </a:endParaRPr>
          </a:p>
        </p:txBody>
      </p:sp>
    </p:spTree>
    <p:extLst>
      <p:ext uri="{BB962C8B-B14F-4D97-AF65-F5344CB8AC3E}">
        <p14:creationId xmlns:p14="http://schemas.microsoft.com/office/powerpoint/2010/main" val="4090597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6766" y="2018265"/>
            <a:ext cx="4343400" cy="3772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76366" y="2018264"/>
            <a:ext cx="4343400" cy="3772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6566" y="5882432"/>
            <a:ext cx="5233633" cy="253916"/>
          </a:xfrm>
          <a:prstGeom prst="rect">
            <a:avLst/>
          </a:prstGeom>
          <a:noFill/>
        </p:spPr>
        <p:txBody>
          <a:bodyPr wrap="square" rtlCol="0">
            <a:spAutoFit/>
          </a:bodyPr>
          <a:lstStyle/>
          <a:p>
            <a:r>
              <a:rPr lang="en-US" sz="1050" b="0">
                <a:solidFill>
                  <a:schemeClr val="tx1"/>
                </a:solidFill>
              </a:rPr>
              <a:t>Sources: </a:t>
            </a:r>
            <a:r>
              <a:rPr lang="en-US" sz="1050" b="0" err="1">
                <a:solidFill>
                  <a:schemeClr val="tx1"/>
                </a:solidFill>
              </a:rPr>
              <a:t>Delavande</a:t>
            </a:r>
            <a:r>
              <a:rPr lang="en-US" sz="1050" b="0">
                <a:solidFill>
                  <a:schemeClr val="tx1"/>
                </a:solidFill>
              </a:rPr>
              <a:t> and </a:t>
            </a:r>
            <a:r>
              <a:rPr lang="en-US" sz="1050" b="0" err="1">
                <a:solidFill>
                  <a:schemeClr val="tx1"/>
                </a:solidFill>
              </a:rPr>
              <a:t>Rohwedder</a:t>
            </a:r>
            <a:r>
              <a:rPr lang="en-US" sz="1050" b="0">
                <a:solidFill>
                  <a:schemeClr val="tx1"/>
                </a:solidFill>
              </a:rPr>
              <a:t> (2008) using the HRS Internet sample.</a:t>
            </a:r>
          </a:p>
        </p:txBody>
      </p:sp>
      <p:sp>
        <p:nvSpPr>
          <p:cNvPr id="17" name="TextBox 16"/>
          <p:cNvSpPr txBox="1"/>
          <p:nvPr/>
        </p:nvSpPr>
        <p:spPr>
          <a:xfrm>
            <a:off x="256766" y="1947160"/>
            <a:ext cx="4343400" cy="523220"/>
          </a:xfrm>
          <a:prstGeom prst="rect">
            <a:avLst/>
          </a:prstGeom>
          <a:noFill/>
        </p:spPr>
        <p:txBody>
          <a:bodyPr wrap="square" rtlCol="0">
            <a:spAutoFit/>
          </a:bodyPr>
          <a:lstStyle/>
          <a:p>
            <a:pPr algn="ctr"/>
            <a:r>
              <a:rPr lang="en-US" sz="1400">
                <a:solidFill>
                  <a:schemeClr val="tx1"/>
                </a:solidFill>
              </a:rPr>
              <a:t>What you would do differently if Social Security benefits were cut by 30 percent?</a:t>
            </a:r>
            <a:endParaRPr lang="en-US" sz="1400" b="0">
              <a:solidFill>
                <a:schemeClr val="tx1"/>
              </a:solidFill>
            </a:endParaRPr>
          </a:p>
        </p:txBody>
      </p:sp>
      <p:sp>
        <p:nvSpPr>
          <p:cNvPr id="4" name="Title 3"/>
          <p:cNvSpPr>
            <a:spLocks noGrp="1"/>
          </p:cNvSpPr>
          <p:nvPr>
            <p:ph type="title"/>
          </p:nvPr>
        </p:nvSpPr>
        <p:spPr>
          <a:xfrm>
            <a:off x="76200" y="76200"/>
            <a:ext cx="7848600" cy="1066800"/>
          </a:xfrm>
        </p:spPr>
        <p:txBody>
          <a:bodyPr anchor="ctr"/>
          <a:lstStyle/>
          <a:p>
            <a:r>
              <a:rPr lang="en-US" smtClean="0"/>
              <a:t>APP2: </a:t>
            </a:r>
            <a:r>
              <a:rPr lang="en-US" err="1" smtClean="0"/>
              <a:t>Lalive</a:t>
            </a:r>
            <a:r>
              <a:rPr lang="en-US"/>
              <a:t>, </a:t>
            </a:r>
            <a:r>
              <a:rPr lang="en-US" err="1"/>
              <a:t>Magesan</a:t>
            </a:r>
            <a:r>
              <a:rPr lang="en-US"/>
              <a:t>, and </a:t>
            </a:r>
            <a:r>
              <a:rPr lang="en-US" err="1"/>
              <a:t>Staubli</a:t>
            </a:r>
            <a:r>
              <a:rPr lang="en-US"/>
              <a:t> examine the reaction of households to FRA increases</a:t>
            </a:r>
          </a:p>
        </p:txBody>
      </p:sp>
      <p:pic>
        <p:nvPicPr>
          <p:cNvPr id="5" name="Picture 4"/>
          <p:cNvPicPr>
            <a:picLocks noChangeAspect="1"/>
          </p:cNvPicPr>
          <p:nvPr/>
        </p:nvPicPr>
        <p:blipFill>
          <a:blip r:embed="rId3"/>
          <a:stretch>
            <a:fillRect/>
          </a:stretch>
        </p:blipFill>
        <p:spPr>
          <a:xfrm>
            <a:off x="452857" y="2412682"/>
            <a:ext cx="3947101" cy="3335902"/>
          </a:xfrm>
          <a:prstGeom prst="rect">
            <a:avLst/>
          </a:prstGeom>
        </p:spPr>
      </p:pic>
      <p:sp>
        <p:nvSpPr>
          <p:cNvPr id="14" name="Content Placeholder 2"/>
          <p:cNvSpPr>
            <a:spLocks noGrp="1"/>
          </p:cNvSpPr>
          <p:nvPr>
            <p:ph idx="1"/>
          </p:nvPr>
        </p:nvSpPr>
        <p:spPr>
          <a:xfrm>
            <a:off x="4738371" y="2255216"/>
            <a:ext cx="4219390" cy="3299029"/>
          </a:xfrm>
        </p:spPr>
        <p:txBody>
          <a:bodyPr anchor="ctr"/>
          <a:lstStyle/>
          <a:p>
            <a:pPr marL="514350" indent="-514350">
              <a:buFont typeface="+mj-lt"/>
              <a:buAutoNum type="arabicPeriod"/>
            </a:pPr>
            <a:r>
              <a:rPr lang="en-US" sz="1800">
                <a:solidFill>
                  <a:srgbClr val="800000"/>
                </a:solidFill>
              </a:rPr>
              <a:t>Policy design: </a:t>
            </a:r>
            <a:r>
              <a:rPr lang="en-US" sz="1800" b="0">
                <a:solidFill>
                  <a:srgbClr val="000066"/>
                </a:solidFill>
              </a:rPr>
              <a:t>impact on well-being—can individuals offset impact on well-being?</a:t>
            </a:r>
          </a:p>
          <a:p>
            <a:pPr marL="514350" indent="-514350">
              <a:buFont typeface="+mj-lt"/>
              <a:buAutoNum type="arabicPeriod"/>
            </a:pPr>
            <a:endParaRPr lang="en-US" sz="1800" b="0" dirty="0">
              <a:solidFill>
                <a:srgbClr val="000066"/>
              </a:solidFill>
            </a:endParaRPr>
          </a:p>
          <a:p>
            <a:pPr marL="514350" indent="-514350">
              <a:buFont typeface="+mj-lt"/>
              <a:buAutoNum type="arabicPeriod"/>
            </a:pPr>
            <a:r>
              <a:rPr lang="en-US" sz="1800" dirty="0">
                <a:solidFill>
                  <a:srgbClr val="800000"/>
                </a:solidFill>
              </a:rPr>
              <a:t>Fiscal impact: </a:t>
            </a:r>
            <a:r>
              <a:rPr lang="en-US" sz="1800" b="0" dirty="0">
                <a:solidFill>
                  <a:srgbClr val="000066"/>
                </a:solidFill>
              </a:rPr>
              <a:t>working longer might increase revenue and GDP</a:t>
            </a:r>
            <a:endParaRPr lang="en-US" sz="1800" dirty="0">
              <a:solidFill>
                <a:srgbClr val="800000"/>
              </a:solidFill>
            </a:endParaRPr>
          </a:p>
          <a:p>
            <a:pPr marL="514350" indent="-514350">
              <a:buFont typeface="+mj-lt"/>
              <a:buAutoNum type="arabicPeriod"/>
            </a:pPr>
            <a:endParaRPr lang="en-US" sz="1800" b="0" dirty="0">
              <a:solidFill>
                <a:srgbClr val="000066"/>
              </a:solidFill>
            </a:endParaRPr>
          </a:p>
          <a:p>
            <a:pPr marL="514350" indent="-514350">
              <a:buFont typeface="+mj-lt"/>
              <a:buAutoNum type="arabicPeriod"/>
            </a:pPr>
            <a:r>
              <a:rPr lang="en-US" sz="1800" dirty="0">
                <a:solidFill>
                  <a:srgbClr val="800000"/>
                </a:solidFill>
              </a:rPr>
              <a:t>Behavioral response: </a:t>
            </a:r>
            <a:r>
              <a:rPr lang="en-US" sz="1800" b="0" dirty="0">
                <a:solidFill>
                  <a:srgbClr val="000066"/>
                </a:solidFill>
              </a:rPr>
              <a:t>what explains the spikes in claiming?</a:t>
            </a:r>
          </a:p>
          <a:p>
            <a:pPr marL="0" indent="0">
              <a:buNone/>
            </a:pPr>
            <a:endParaRPr lang="en-US" sz="2000" dirty="0">
              <a:solidFill>
                <a:srgbClr val="800000"/>
              </a:solidFill>
            </a:endParaRPr>
          </a:p>
        </p:txBody>
      </p:sp>
      <p:sp>
        <p:nvSpPr>
          <p:cNvPr id="6" name="Slide Number Placeholder 5"/>
          <p:cNvSpPr>
            <a:spLocks noGrp="1"/>
          </p:cNvSpPr>
          <p:nvPr>
            <p:ph type="sldNum" sz="quarter" idx="12"/>
          </p:nvPr>
        </p:nvSpPr>
        <p:spPr/>
        <p:txBody>
          <a:bodyPr/>
          <a:lstStyle/>
          <a:p>
            <a:fld id="{E5BD8EE1-AEF9-476D-8DBF-1CF14A2C9B73}" type="slidenum">
              <a:rPr lang="en-US" smtClean="0">
                <a:solidFill>
                  <a:srgbClr val="FF0000"/>
                </a:solidFill>
              </a:rPr>
              <a:pPr/>
              <a:t>14</a:t>
            </a:fld>
            <a:endParaRPr lang="en-US" dirty="0">
              <a:solidFill>
                <a:srgbClr val="FF0000"/>
              </a:solidFill>
            </a:endParaRPr>
          </a:p>
        </p:txBody>
      </p:sp>
    </p:spTree>
    <p:extLst>
      <p:ext uri="{BB962C8B-B14F-4D97-AF65-F5344CB8AC3E}">
        <p14:creationId xmlns:p14="http://schemas.microsoft.com/office/powerpoint/2010/main" val="40194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6766" y="2018265"/>
            <a:ext cx="4343400" cy="3772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76366" y="2018264"/>
            <a:ext cx="4343400" cy="3772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6566" y="5882432"/>
            <a:ext cx="6300433" cy="253916"/>
          </a:xfrm>
          <a:prstGeom prst="rect">
            <a:avLst/>
          </a:prstGeom>
          <a:noFill/>
        </p:spPr>
        <p:txBody>
          <a:bodyPr wrap="square" rtlCol="0">
            <a:spAutoFit/>
          </a:bodyPr>
          <a:lstStyle/>
          <a:p>
            <a:r>
              <a:rPr lang="en-US" sz="1050" b="0">
                <a:solidFill>
                  <a:schemeClr val="tx1"/>
                </a:solidFill>
              </a:rPr>
              <a:t>Sources: 2017 OASDI Trustees Report; Federal Social Insurance Office (</a:t>
            </a:r>
            <a:r>
              <a:rPr lang="en-US" sz="1050" b="0" err="1">
                <a:solidFill>
                  <a:schemeClr val="tx1"/>
                </a:solidFill>
              </a:rPr>
              <a:t>Bsvlive</a:t>
            </a:r>
            <a:r>
              <a:rPr lang="en-US" sz="1050" b="0">
                <a:solidFill>
                  <a:schemeClr val="tx1"/>
                </a:solidFill>
              </a:rPr>
              <a:t>).</a:t>
            </a:r>
          </a:p>
        </p:txBody>
      </p:sp>
      <p:sp>
        <p:nvSpPr>
          <p:cNvPr id="17" name="TextBox 16"/>
          <p:cNvSpPr txBox="1"/>
          <p:nvPr/>
        </p:nvSpPr>
        <p:spPr>
          <a:xfrm>
            <a:off x="256766" y="1947160"/>
            <a:ext cx="4343400" cy="566309"/>
          </a:xfrm>
          <a:prstGeom prst="rect">
            <a:avLst/>
          </a:prstGeom>
          <a:noFill/>
        </p:spPr>
        <p:txBody>
          <a:bodyPr wrap="square" rtlCol="0">
            <a:spAutoFit/>
          </a:bodyPr>
          <a:lstStyle/>
          <a:p>
            <a:pPr algn="ctr"/>
            <a:r>
              <a:rPr lang="en-US" sz="1400">
                <a:solidFill>
                  <a:schemeClr val="tx1"/>
                </a:solidFill>
              </a:rPr>
              <a:t>Hypothetical Replacement Rates at Retirement</a:t>
            </a:r>
          </a:p>
          <a:p>
            <a:pPr algn="ctr"/>
            <a:r>
              <a:rPr lang="en-US" sz="1400" b="0">
                <a:solidFill>
                  <a:schemeClr val="tx1"/>
                </a:solidFill>
              </a:rPr>
              <a:t>(percent of preretirement earnings)</a:t>
            </a:r>
          </a:p>
        </p:txBody>
      </p:sp>
      <p:sp>
        <p:nvSpPr>
          <p:cNvPr id="18" name="TextBox 17"/>
          <p:cNvSpPr txBox="1"/>
          <p:nvPr/>
        </p:nvSpPr>
        <p:spPr>
          <a:xfrm>
            <a:off x="4676366" y="1981200"/>
            <a:ext cx="4343400" cy="523220"/>
          </a:xfrm>
          <a:prstGeom prst="rect">
            <a:avLst/>
          </a:prstGeom>
          <a:noFill/>
        </p:spPr>
        <p:txBody>
          <a:bodyPr wrap="square" rtlCol="0">
            <a:spAutoFit/>
          </a:bodyPr>
          <a:lstStyle/>
          <a:p>
            <a:pPr algn="ctr"/>
            <a:r>
              <a:rPr lang="en-US" sz="1400">
                <a:solidFill>
                  <a:schemeClr val="tx1"/>
                </a:solidFill>
              </a:rPr>
              <a:t>Selected Parameters of Main Swiss and U.S. Public Pension Systems, 2017</a:t>
            </a:r>
          </a:p>
        </p:txBody>
      </p:sp>
      <p:sp>
        <p:nvSpPr>
          <p:cNvPr id="4" name="Title 3"/>
          <p:cNvSpPr>
            <a:spLocks noGrp="1"/>
          </p:cNvSpPr>
          <p:nvPr>
            <p:ph type="title"/>
          </p:nvPr>
        </p:nvSpPr>
        <p:spPr>
          <a:xfrm>
            <a:off x="76200" y="76200"/>
            <a:ext cx="7848600" cy="1066800"/>
          </a:xfrm>
        </p:spPr>
        <p:txBody>
          <a:bodyPr anchor="ctr"/>
          <a:lstStyle/>
          <a:p>
            <a:r>
              <a:rPr lang="en-US"/>
              <a:t>AHV/IV plays a similar role as OASDI in the provision of retirement security</a:t>
            </a:r>
          </a:p>
        </p:txBody>
      </p:sp>
      <p:pic>
        <p:nvPicPr>
          <p:cNvPr id="6" name="Picture 5"/>
          <p:cNvPicPr>
            <a:picLocks noChangeAspect="1"/>
          </p:cNvPicPr>
          <p:nvPr/>
        </p:nvPicPr>
        <p:blipFill>
          <a:blip r:embed="rId3"/>
          <a:stretch>
            <a:fillRect/>
          </a:stretch>
        </p:blipFill>
        <p:spPr>
          <a:xfrm>
            <a:off x="357398" y="2547509"/>
            <a:ext cx="4188135" cy="2999799"/>
          </a:xfrm>
          <a:prstGeom prst="rect">
            <a:avLst/>
          </a:prstGeom>
        </p:spPr>
      </p:pic>
      <p:pic>
        <p:nvPicPr>
          <p:cNvPr id="9" name="Picture 8"/>
          <p:cNvPicPr>
            <a:picLocks noChangeAspect="1"/>
          </p:cNvPicPr>
          <p:nvPr/>
        </p:nvPicPr>
        <p:blipFill>
          <a:blip r:embed="rId4"/>
          <a:stretch>
            <a:fillRect/>
          </a:stretch>
        </p:blipFill>
        <p:spPr>
          <a:xfrm>
            <a:off x="4727571" y="2541484"/>
            <a:ext cx="4221354" cy="2534059"/>
          </a:xfrm>
          <a:prstGeom prst="rect">
            <a:avLst/>
          </a:prstGeom>
        </p:spPr>
      </p:pic>
      <p:sp>
        <p:nvSpPr>
          <p:cNvPr id="5" name="Slide Number Placeholder 4"/>
          <p:cNvSpPr>
            <a:spLocks noGrp="1"/>
          </p:cNvSpPr>
          <p:nvPr>
            <p:ph type="sldNum" sz="quarter" idx="12"/>
          </p:nvPr>
        </p:nvSpPr>
        <p:spPr/>
        <p:txBody>
          <a:bodyPr/>
          <a:lstStyle/>
          <a:p>
            <a:fld id="{E5BD8EE1-AEF9-476D-8DBF-1CF14A2C9B73}" type="slidenum">
              <a:rPr lang="en-US" smtClean="0">
                <a:solidFill>
                  <a:srgbClr val="FF0000"/>
                </a:solidFill>
              </a:rPr>
              <a:pPr/>
              <a:t>2</a:t>
            </a:fld>
            <a:endParaRPr lang="en-US" dirty="0">
              <a:solidFill>
                <a:srgbClr val="FF0000"/>
              </a:solidFill>
            </a:endParaRPr>
          </a:p>
        </p:txBody>
      </p:sp>
    </p:spTree>
    <p:extLst>
      <p:ext uri="{BB962C8B-B14F-4D97-AF65-F5344CB8AC3E}">
        <p14:creationId xmlns:p14="http://schemas.microsoft.com/office/powerpoint/2010/main" val="3787986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6766" y="2018265"/>
            <a:ext cx="4343400" cy="3772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76366" y="2018264"/>
            <a:ext cx="4343400" cy="3772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6566" y="5882432"/>
            <a:ext cx="5233633" cy="253916"/>
          </a:xfrm>
          <a:prstGeom prst="rect">
            <a:avLst/>
          </a:prstGeom>
          <a:noFill/>
        </p:spPr>
        <p:txBody>
          <a:bodyPr wrap="square" rtlCol="0">
            <a:spAutoFit/>
          </a:bodyPr>
          <a:lstStyle/>
          <a:p>
            <a:r>
              <a:rPr lang="en-US" sz="1050" b="0">
                <a:solidFill>
                  <a:schemeClr val="tx1"/>
                </a:solidFill>
              </a:rPr>
              <a:t>Sources: </a:t>
            </a:r>
            <a:r>
              <a:rPr lang="en-US" sz="1050" b="0" err="1">
                <a:solidFill>
                  <a:schemeClr val="tx1"/>
                </a:solidFill>
              </a:rPr>
              <a:t>Lalive</a:t>
            </a:r>
            <a:r>
              <a:rPr lang="en-US" sz="1050" b="0">
                <a:solidFill>
                  <a:schemeClr val="tx1"/>
                </a:solidFill>
              </a:rPr>
              <a:t> and others (2017); United Nations Population Prospects (2017).</a:t>
            </a:r>
          </a:p>
        </p:txBody>
      </p:sp>
      <p:sp>
        <p:nvSpPr>
          <p:cNvPr id="17" name="TextBox 16"/>
          <p:cNvSpPr txBox="1"/>
          <p:nvPr/>
        </p:nvSpPr>
        <p:spPr>
          <a:xfrm>
            <a:off x="256766" y="1947160"/>
            <a:ext cx="4343400" cy="566309"/>
          </a:xfrm>
          <a:prstGeom prst="rect">
            <a:avLst/>
          </a:prstGeom>
          <a:noFill/>
        </p:spPr>
        <p:txBody>
          <a:bodyPr wrap="square" rtlCol="0">
            <a:spAutoFit/>
          </a:bodyPr>
          <a:lstStyle/>
          <a:p>
            <a:pPr algn="ctr"/>
            <a:r>
              <a:rPr lang="en-US" sz="1400">
                <a:solidFill>
                  <a:schemeClr val="tx1"/>
                </a:solidFill>
              </a:rPr>
              <a:t>Benefits for Women, by Age of Claiming</a:t>
            </a:r>
          </a:p>
          <a:p>
            <a:pPr algn="ctr"/>
            <a:r>
              <a:rPr lang="en-US" sz="1400" b="0">
                <a:solidFill>
                  <a:schemeClr val="tx1"/>
                </a:solidFill>
              </a:rPr>
              <a:t>(100=benefits at age 62 before 1997 reform)</a:t>
            </a:r>
          </a:p>
        </p:txBody>
      </p:sp>
      <p:sp>
        <p:nvSpPr>
          <p:cNvPr id="18" name="TextBox 17"/>
          <p:cNvSpPr txBox="1"/>
          <p:nvPr/>
        </p:nvSpPr>
        <p:spPr>
          <a:xfrm>
            <a:off x="4600166" y="1972722"/>
            <a:ext cx="4415876" cy="566309"/>
          </a:xfrm>
          <a:prstGeom prst="rect">
            <a:avLst/>
          </a:prstGeom>
          <a:noFill/>
        </p:spPr>
        <p:txBody>
          <a:bodyPr wrap="square" rtlCol="0">
            <a:spAutoFit/>
          </a:bodyPr>
          <a:lstStyle/>
          <a:p>
            <a:pPr algn="ctr"/>
            <a:r>
              <a:rPr lang="en-US" sz="1400">
                <a:solidFill>
                  <a:schemeClr val="tx1"/>
                </a:solidFill>
              </a:rPr>
              <a:t>Pension Wealth for Women at Age 62</a:t>
            </a:r>
          </a:p>
          <a:p>
            <a:pPr algn="ctr"/>
            <a:r>
              <a:rPr lang="en-US" sz="1400" b="0">
                <a:solidFill>
                  <a:schemeClr val="tx1"/>
                </a:solidFill>
              </a:rPr>
              <a:t>(100=wealth at age 62 before 1997 reform)</a:t>
            </a:r>
          </a:p>
        </p:txBody>
      </p:sp>
      <p:sp>
        <p:nvSpPr>
          <p:cNvPr id="4" name="Title 3"/>
          <p:cNvSpPr>
            <a:spLocks noGrp="1"/>
          </p:cNvSpPr>
          <p:nvPr>
            <p:ph type="title"/>
          </p:nvPr>
        </p:nvSpPr>
        <p:spPr>
          <a:xfrm>
            <a:off x="76200" y="76200"/>
            <a:ext cx="7848600" cy="1066800"/>
          </a:xfrm>
        </p:spPr>
        <p:txBody>
          <a:bodyPr anchor="ctr"/>
          <a:lstStyle/>
          <a:p>
            <a:r>
              <a:rPr lang="en-US" err="1"/>
              <a:t>Lalive</a:t>
            </a:r>
            <a:r>
              <a:rPr lang="en-US"/>
              <a:t>, </a:t>
            </a:r>
            <a:r>
              <a:rPr lang="en-US" err="1"/>
              <a:t>Magesan</a:t>
            </a:r>
            <a:r>
              <a:rPr lang="en-US"/>
              <a:t>, and </a:t>
            </a:r>
            <a:r>
              <a:rPr lang="en-US" err="1"/>
              <a:t>Staubli</a:t>
            </a:r>
            <a:r>
              <a:rPr lang="en-US"/>
              <a:t> examine the reaction of households to FRA increases</a:t>
            </a:r>
            <a:endParaRPr lang="en-US"/>
          </a:p>
        </p:txBody>
      </p:sp>
      <p:pic>
        <p:nvPicPr>
          <p:cNvPr id="8" name="Picture 7"/>
          <p:cNvPicPr>
            <a:picLocks noChangeAspect="1"/>
          </p:cNvPicPr>
          <p:nvPr/>
        </p:nvPicPr>
        <p:blipFill>
          <a:blip r:embed="rId3"/>
          <a:stretch>
            <a:fillRect/>
          </a:stretch>
        </p:blipFill>
        <p:spPr>
          <a:xfrm>
            <a:off x="304621" y="2480518"/>
            <a:ext cx="4268285" cy="3229061"/>
          </a:xfrm>
          <a:prstGeom prst="rect">
            <a:avLst/>
          </a:prstGeom>
        </p:spPr>
      </p:pic>
      <p:pic>
        <p:nvPicPr>
          <p:cNvPr id="10" name="Picture 9"/>
          <p:cNvPicPr>
            <a:picLocks noChangeAspect="1"/>
          </p:cNvPicPr>
          <p:nvPr/>
        </p:nvPicPr>
        <p:blipFill>
          <a:blip r:embed="rId4"/>
          <a:stretch>
            <a:fillRect/>
          </a:stretch>
        </p:blipFill>
        <p:spPr>
          <a:xfrm>
            <a:off x="4724861" y="2466102"/>
            <a:ext cx="4141772" cy="3229062"/>
          </a:xfrm>
          <a:prstGeom prst="rect">
            <a:avLst/>
          </a:prstGeom>
        </p:spPr>
      </p:pic>
      <p:sp>
        <p:nvSpPr>
          <p:cNvPr id="5" name="Slide Number Placeholder 4"/>
          <p:cNvSpPr>
            <a:spLocks noGrp="1"/>
          </p:cNvSpPr>
          <p:nvPr>
            <p:ph type="sldNum" sz="quarter" idx="12"/>
          </p:nvPr>
        </p:nvSpPr>
        <p:spPr/>
        <p:txBody>
          <a:bodyPr/>
          <a:lstStyle/>
          <a:p>
            <a:fld id="{E5BD8EE1-AEF9-476D-8DBF-1CF14A2C9B73}" type="slidenum">
              <a:rPr lang="en-US" smtClean="0">
                <a:solidFill>
                  <a:srgbClr val="FF0000"/>
                </a:solidFill>
              </a:rPr>
              <a:pPr/>
              <a:t>3</a:t>
            </a:fld>
            <a:endParaRPr lang="en-US" dirty="0">
              <a:solidFill>
                <a:srgbClr val="FF0000"/>
              </a:solidFill>
            </a:endParaRPr>
          </a:p>
        </p:txBody>
      </p:sp>
    </p:spTree>
    <p:extLst>
      <p:ext uri="{BB962C8B-B14F-4D97-AF65-F5344CB8AC3E}">
        <p14:creationId xmlns:p14="http://schemas.microsoft.com/office/powerpoint/2010/main" val="15096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6766" y="1600200"/>
            <a:ext cx="8582434" cy="44195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6766" y="6129089"/>
            <a:ext cx="5233633" cy="253916"/>
          </a:xfrm>
          <a:prstGeom prst="rect">
            <a:avLst/>
          </a:prstGeom>
          <a:noFill/>
        </p:spPr>
        <p:txBody>
          <a:bodyPr wrap="square" rtlCol="0">
            <a:spAutoFit/>
          </a:bodyPr>
          <a:lstStyle/>
          <a:p>
            <a:r>
              <a:rPr lang="en-US" sz="1050" b="0">
                <a:solidFill>
                  <a:schemeClr val="tx1"/>
                </a:solidFill>
              </a:rPr>
              <a:t>Sources: </a:t>
            </a:r>
            <a:r>
              <a:rPr lang="en-US" sz="1050" b="0" err="1">
                <a:solidFill>
                  <a:schemeClr val="tx1"/>
                </a:solidFill>
              </a:rPr>
              <a:t>Lalive</a:t>
            </a:r>
            <a:r>
              <a:rPr lang="en-US" sz="1050" b="0">
                <a:solidFill>
                  <a:schemeClr val="tx1"/>
                </a:solidFill>
              </a:rPr>
              <a:t>, </a:t>
            </a:r>
            <a:r>
              <a:rPr lang="en-US" sz="1050" b="0" err="1">
                <a:solidFill>
                  <a:schemeClr val="tx1"/>
                </a:solidFill>
              </a:rPr>
              <a:t>Magesan</a:t>
            </a:r>
            <a:r>
              <a:rPr lang="en-US" sz="1050" b="0">
                <a:solidFill>
                  <a:schemeClr val="tx1"/>
                </a:solidFill>
              </a:rPr>
              <a:t>, and </a:t>
            </a:r>
            <a:r>
              <a:rPr lang="en-US" sz="1050" b="0" err="1">
                <a:solidFill>
                  <a:schemeClr val="tx1"/>
                </a:solidFill>
              </a:rPr>
              <a:t>Staubli</a:t>
            </a:r>
            <a:r>
              <a:rPr lang="en-US" sz="1050" b="0">
                <a:solidFill>
                  <a:schemeClr val="tx1"/>
                </a:solidFill>
              </a:rPr>
              <a:t> (2017)</a:t>
            </a:r>
          </a:p>
        </p:txBody>
      </p:sp>
      <p:sp>
        <p:nvSpPr>
          <p:cNvPr id="17" name="TextBox 16"/>
          <p:cNvSpPr txBox="1"/>
          <p:nvPr/>
        </p:nvSpPr>
        <p:spPr>
          <a:xfrm>
            <a:off x="354226" y="1604319"/>
            <a:ext cx="8462295" cy="566309"/>
          </a:xfrm>
          <a:prstGeom prst="rect">
            <a:avLst/>
          </a:prstGeom>
          <a:noFill/>
        </p:spPr>
        <p:txBody>
          <a:bodyPr wrap="square" rtlCol="0">
            <a:spAutoFit/>
          </a:bodyPr>
          <a:lstStyle/>
          <a:p>
            <a:pPr algn="ctr"/>
            <a:r>
              <a:rPr lang="en-US" sz="1400">
                <a:solidFill>
                  <a:schemeClr val="tx1"/>
                </a:solidFill>
              </a:rPr>
              <a:t>Percent of Individuals by Age of Claiming Relative to FRA</a:t>
            </a:r>
          </a:p>
          <a:p>
            <a:pPr algn="ctr"/>
            <a:r>
              <a:rPr lang="en-US" sz="1400" b="0">
                <a:solidFill>
                  <a:schemeClr val="tx1"/>
                </a:solidFill>
              </a:rPr>
              <a:t>(assumes individuals work continuously starting at age 20)</a:t>
            </a:r>
          </a:p>
        </p:txBody>
      </p:sp>
      <p:sp>
        <p:nvSpPr>
          <p:cNvPr id="4" name="Title 3"/>
          <p:cNvSpPr>
            <a:spLocks noGrp="1"/>
          </p:cNvSpPr>
          <p:nvPr>
            <p:ph type="title"/>
          </p:nvPr>
        </p:nvSpPr>
        <p:spPr>
          <a:xfrm>
            <a:off x="76200" y="76200"/>
            <a:ext cx="7848600" cy="1066800"/>
          </a:xfrm>
        </p:spPr>
        <p:txBody>
          <a:bodyPr anchor="ctr"/>
          <a:lstStyle/>
          <a:p>
            <a:r>
              <a:rPr lang="en-US"/>
              <a:t>Main </a:t>
            </a:r>
            <a:r>
              <a:rPr lang="en-US" smtClean="0"/>
              <a:t>finding: claiming </a:t>
            </a:r>
            <a:r>
              <a:rPr lang="en-US"/>
              <a:t>age seems to move in line with increases in FRA</a:t>
            </a:r>
          </a:p>
        </p:txBody>
      </p:sp>
      <p:pic>
        <p:nvPicPr>
          <p:cNvPr id="5" name="Picture 4"/>
          <p:cNvPicPr>
            <a:picLocks noChangeAspect="1"/>
          </p:cNvPicPr>
          <p:nvPr/>
        </p:nvPicPr>
        <p:blipFill>
          <a:blip r:embed="rId3"/>
          <a:stretch>
            <a:fillRect/>
          </a:stretch>
        </p:blipFill>
        <p:spPr>
          <a:xfrm>
            <a:off x="256766" y="2158271"/>
            <a:ext cx="8428651" cy="3810000"/>
          </a:xfrm>
          <a:prstGeom prst="rect">
            <a:avLst/>
          </a:prstGeom>
        </p:spPr>
      </p:pic>
      <p:sp>
        <p:nvSpPr>
          <p:cNvPr id="6" name="Slide Number Placeholder 5"/>
          <p:cNvSpPr>
            <a:spLocks noGrp="1"/>
          </p:cNvSpPr>
          <p:nvPr>
            <p:ph type="sldNum" sz="quarter" idx="12"/>
          </p:nvPr>
        </p:nvSpPr>
        <p:spPr/>
        <p:txBody>
          <a:bodyPr/>
          <a:lstStyle/>
          <a:p>
            <a:fld id="{E5BD8EE1-AEF9-476D-8DBF-1CF14A2C9B73}" type="slidenum">
              <a:rPr lang="en-US" smtClean="0">
                <a:solidFill>
                  <a:srgbClr val="FF0000"/>
                </a:solidFill>
              </a:rPr>
              <a:pPr/>
              <a:t>4</a:t>
            </a:fld>
            <a:endParaRPr lang="en-US">
              <a:solidFill>
                <a:srgbClr val="FF0000"/>
              </a:solidFill>
            </a:endParaRPr>
          </a:p>
        </p:txBody>
      </p:sp>
    </p:spTree>
    <p:extLst>
      <p:ext uri="{BB962C8B-B14F-4D97-AF65-F5344CB8AC3E}">
        <p14:creationId xmlns:p14="http://schemas.microsoft.com/office/powerpoint/2010/main" val="735313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6766" y="1600200"/>
            <a:ext cx="8582434" cy="44195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6766" y="6129089"/>
            <a:ext cx="5233633" cy="253916"/>
          </a:xfrm>
          <a:prstGeom prst="rect">
            <a:avLst/>
          </a:prstGeom>
          <a:noFill/>
        </p:spPr>
        <p:txBody>
          <a:bodyPr wrap="square" rtlCol="0">
            <a:spAutoFit/>
          </a:bodyPr>
          <a:lstStyle/>
          <a:p>
            <a:r>
              <a:rPr lang="en-US" sz="1050" b="0">
                <a:solidFill>
                  <a:schemeClr val="tx1"/>
                </a:solidFill>
              </a:rPr>
              <a:t>Sources: </a:t>
            </a:r>
            <a:r>
              <a:rPr lang="en-US" sz="1050" b="0" err="1">
                <a:solidFill>
                  <a:schemeClr val="tx1"/>
                </a:solidFill>
              </a:rPr>
              <a:t>Lalive</a:t>
            </a:r>
            <a:r>
              <a:rPr lang="en-US" sz="1050" b="0">
                <a:solidFill>
                  <a:schemeClr val="tx1"/>
                </a:solidFill>
              </a:rPr>
              <a:t>, </a:t>
            </a:r>
            <a:r>
              <a:rPr lang="en-US" sz="1050" b="0" err="1">
                <a:solidFill>
                  <a:schemeClr val="tx1"/>
                </a:solidFill>
              </a:rPr>
              <a:t>Magesan</a:t>
            </a:r>
            <a:r>
              <a:rPr lang="en-US" sz="1050" b="0">
                <a:solidFill>
                  <a:schemeClr val="tx1"/>
                </a:solidFill>
              </a:rPr>
              <a:t>, and </a:t>
            </a:r>
            <a:r>
              <a:rPr lang="en-US" sz="1050" b="0" err="1">
                <a:solidFill>
                  <a:schemeClr val="tx1"/>
                </a:solidFill>
              </a:rPr>
              <a:t>Staubli</a:t>
            </a:r>
            <a:r>
              <a:rPr lang="en-US" sz="1050" b="0">
                <a:solidFill>
                  <a:schemeClr val="tx1"/>
                </a:solidFill>
              </a:rPr>
              <a:t> (2017)</a:t>
            </a:r>
          </a:p>
        </p:txBody>
      </p:sp>
      <p:sp>
        <p:nvSpPr>
          <p:cNvPr id="4" name="Title 3"/>
          <p:cNvSpPr>
            <a:spLocks noGrp="1"/>
          </p:cNvSpPr>
          <p:nvPr>
            <p:ph type="title"/>
          </p:nvPr>
        </p:nvSpPr>
        <p:spPr>
          <a:xfrm>
            <a:off x="76200" y="76200"/>
            <a:ext cx="7848600" cy="1066800"/>
          </a:xfrm>
        </p:spPr>
        <p:txBody>
          <a:bodyPr anchor="ctr"/>
          <a:lstStyle/>
          <a:p>
            <a:r>
              <a:rPr lang="en-US"/>
              <a:t>Using regression discontinuity, authors find robust results for increasing claiming age</a:t>
            </a:r>
          </a:p>
        </p:txBody>
      </p:sp>
      <p:pic>
        <p:nvPicPr>
          <p:cNvPr id="6" name="Picture 5"/>
          <p:cNvPicPr>
            <a:picLocks noChangeAspect="1"/>
          </p:cNvPicPr>
          <p:nvPr/>
        </p:nvPicPr>
        <p:blipFill rotWithShape="1">
          <a:blip r:embed="rId3"/>
          <a:srcRect l="2355" t="6666" r="1834" b="62223"/>
          <a:stretch/>
        </p:blipFill>
        <p:spPr>
          <a:xfrm>
            <a:off x="321154" y="2080162"/>
            <a:ext cx="8453658" cy="3253838"/>
          </a:xfrm>
          <a:prstGeom prst="rect">
            <a:avLst/>
          </a:prstGeom>
        </p:spPr>
      </p:pic>
      <p:sp>
        <p:nvSpPr>
          <p:cNvPr id="5" name="Slide Number Placeholder 4"/>
          <p:cNvSpPr>
            <a:spLocks noGrp="1"/>
          </p:cNvSpPr>
          <p:nvPr>
            <p:ph type="sldNum" sz="quarter" idx="12"/>
          </p:nvPr>
        </p:nvSpPr>
        <p:spPr/>
        <p:txBody>
          <a:bodyPr/>
          <a:lstStyle/>
          <a:p>
            <a:fld id="{E5BD8EE1-AEF9-476D-8DBF-1CF14A2C9B73}" type="slidenum">
              <a:rPr lang="en-US" smtClean="0">
                <a:solidFill>
                  <a:srgbClr val="FF0000"/>
                </a:solidFill>
              </a:rPr>
              <a:pPr/>
              <a:t>5</a:t>
            </a:fld>
            <a:endParaRPr lang="en-US">
              <a:solidFill>
                <a:srgbClr val="FF0000"/>
              </a:solidFill>
            </a:endParaRPr>
          </a:p>
        </p:txBody>
      </p:sp>
    </p:spTree>
    <p:extLst>
      <p:ext uri="{BB962C8B-B14F-4D97-AF65-F5344CB8AC3E}">
        <p14:creationId xmlns:p14="http://schemas.microsoft.com/office/powerpoint/2010/main" val="408666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6766" y="1600200"/>
            <a:ext cx="8582434" cy="44195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6766" y="6129089"/>
            <a:ext cx="5233633" cy="253916"/>
          </a:xfrm>
          <a:prstGeom prst="rect">
            <a:avLst/>
          </a:prstGeom>
          <a:noFill/>
        </p:spPr>
        <p:txBody>
          <a:bodyPr wrap="square" rtlCol="0">
            <a:spAutoFit/>
          </a:bodyPr>
          <a:lstStyle/>
          <a:p>
            <a:r>
              <a:rPr lang="en-US" sz="1050" b="0">
                <a:solidFill>
                  <a:schemeClr val="tx1"/>
                </a:solidFill>
              </a:rPr>
              <a:t>Sources: </a:t>
            </a:r>
            <a:r>
              <a:rPr lang="en-US" sz="1050" b="0" err="1">
                <a:solidFill>
                  <a:schemeClr val="tx1"/>
                </a:solidFill>
              </a:rPr>
              <a:t>Lalive</a:t>
            </a:r>
            <a:r>
              <a:rPr lang="en-US" sz="1050" b="0">
                <a:solidFill>
                  <a:schemeClr val="tx1"/>
                </a:solidFill>
              </a:rPr>
              <a:t>, </a:t>
            </a:r>
            <a:r>
              <a:rPr lang="en-US" sz="1050" b="0" err="1">
                <a:solidFill>
                  <a:schemeClr val="tx1"/>
                </a:solidFill>
              </a:rPr>
              <a:t>Magesan</a:t>
            </a:r>
            <a:r>
              <a:rPr lang="en-US" sz="1050" b="0">
                <a:solidFill>
                  <a:schemeClr val="tx1"/>
                </a:solidFill>
              </a:rPr>
              <a:t>, and </a:t>
            </a:r>
            <a:r>
              <a:rPr lang="en-US" sz="1050" b="0" err="1">
                <a:solidFill>
                  <a:schemeClr val="tx1"/>
                </a:solidFill>
              </a:rPr>
              <a:t>Staubli</a:t>
            </a:r>
            <a:r>
              <a:rPr lang="en-US" sz="1050" b="0">
                <a:solidFill>
                  <a:schemeClr val="tx1"/>
                </a:solidFill>
              </a:rPr>
              <a:t> (2017)</a:t>
            </a:r>
          </a:p>
        </p:txBody>
      </p:sp>
      <p:sp>
        <p:nvSpPr>
          <p:cNvPr id="4" name="Title 3"/>
          <p:cNvSpPr>
            <a:spLocks noGrp="1"/>
          </p:cNvSpPr>
          <p:nvPr>
            <p:ph type="title"/>
          </p:nvPr>
        </p:nvSpPr>
        <p:spPr>
          <a:xfrm>
            <a:off x="76200" y="76200"/>
            <a:ext cx="7848600" cy="1066800"/>
          </a:xfrm>
        </p:spPr>
        <p:txBody>
          <a:bodyPr anchor="ctr"/>
          <a:lstStyle/>
          <a:p>
            <a:r>
              <a:rPr lang="en-US"/>
              <a:t>Delaying claiming seems to sustain levels of annual benefits</a:t>
            </a:r>
          </a:p>
        </p:txBody>
      </p:sp>
      <p:pic>
        <p:nvPicPr>
          <p:cNvPr id="6" name="Picture 5"/>
          <p:cNvPicPr>
            <a:picLocks noChangeAspect="1"/>
          </p:cNvPicPr>
          <p:nvPr/>
        </p:nvPicPr>
        <p:blipFill rotWithShape="1">
          <a:blip r:embed="rId3"/>
          <a:srcRect t="37295" r="4307" b="31594"/>
          <a:stretch/>
        </p:blipFill>
        <p:spPr>
          <a:xfrm>
            <a:off x="370812" y="1936784"/>
            <a:ext cx="8354341" cy="3429000"/>
          </a:xfrm>
          <a:prstGeom prst="rect">
            <a:avLst/>
          </a:prstGeom>
        </p:spPr>
      </p:pic>
      <p:sp>
        <p:nvSpPr>
          <p:cNvPr id="5" name="Slide Number Placeholder 4"/>
          <p:cNvSpPr>
            <a:spLocks noGrp="1"/>
          </p:cNvSpPr>
          <p:nvPr>
            <p:ph type="sldNum" sz="quarter" idx="12"/>
          </p:nvPr>
        </p:nvSpPr>
        <p:spPr/>
        <p:txBody>
          <a:bodyPr/>
          <a:lstStyle/>
          <a:p>
            <a:fld id="{E5BD8EE1-AEF9-476D-8DBF-1CF14A2C9B73}" type="slidenum">
              <a:rPr lang="en-US" smtClean="0">
                <a:solidFill>
                  <a:srgbClr val="FF0000"/>
                </a:solidFill>
              </a:rPr>
              <a:pPr/>
              <a:t>6</a:t>
            </a:fld>
            <a:endParaRPr lang="en-US">
              <a:solidFill>
                <a:srgbClr val="FF0000"/>
              </a:solidFill>
            </a:endParaRPr>
          </a:p>
        </p:txBody>
      </p:sp>
    </p:spTree>
    <p:extLst>
      <p:ext uri="{BB962C8B-B14F-4D97-AF65-F5344CB8AC3E}">
        <p14:creationId xmlns:p14="http://schemas.microsoft.com/office/powerpoint/2010/main" val="2311550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6766" y="1600200"/>
            <a:ext cx="8582434" cy="44195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6766" y="6129089"/>
            <a:ext cx="5233633" cy="253916"/>
          </a:xfrm>
          <a:prstGeom prst="rect">
            <a:avLst/>
          </a:prstGeom>
          <a:noFill/>
        </p:spPr>
        <p:txBody>
          <a:bodyPr wrap="square" rtlCol="0">
            <a:spAutoFit/>
          </a:bodyPr>
          <a:lstStyle/>
          <a:p>
            <a:r>
              <a:rPr lang="en-US" sz="1050" b="0">
                <a:solidFill>
                  <a:schemeClr val="tx1"/>
                </a:solidFill>
              </a:rPr>
              <a:t>Sources: </a:t>
            </a:r>
            <a:r>
              <a:rPr lang="en-US" sz="1050" b="0" err="1">
                <a:solidFill>
                  <a:schemeClr val="tx1"/>
                </a:solidFill>
              </a:rPr>
              <a:t>Lalive</a:t>
            </a:r>
            <a:r>
              <a:rPr lang="en-US" sz="1050" b="0">
                <a:solidFill>
                  <a:schemeClr val="tx1"/>
                </a:solidFill>
              </a:rPr>
              <a:t>, </a:t>
            </a:r>
            <a:r>
              <a:rPr lang="en-US" sz="1050" b="0" err="1">
                <a:solidFill>
                  <a:schemeClr val="tx1"/>
                </a:solidFill>
              </a:rPr>
              <a:t>Magesan</a:t>
            </a:r>
            <a:r>
              <a:rPr lang="en-US" sz="1050" b="0">
                <a:solidFill>
                  <a:schemeClr val="tx1"/>
                </a:solidFill>
              </a:rPr>
              <a:t>, and </a:t>
            </a:r>
            <a:r>
              <a:rPr lang="en-US" sz="1050" b="0" err="1">
                <a:solidFill>
                  <a:schemeClr val="tx1"/>
                </a:solidFill>
              </a:rPr>
              <a:t>Staubli</a:t>
            </a:r>
            <a:r>
              <a:rPr lang="en-US" sz="1050" b="0">
                <a:solidFill>
                  <a:schemeClr val="tx1"/>
                </a:solidFill>
              </a:rPr>
              <a:t> (2017)</a:t>
            </a:r>
          </a:p>
        </p:txBody>
      </p:sp>
      <p:sp>
        <p:nvSpPr>
          <p:cNvPr id="4" name="Title 3"/>
          <p:cNvSpPr>
            <a:spLocks noGrp="1"/>
          </p:cNvSpPr>
          <p:nvPr>
            <p:ph type="title"/>
          </p:nvPr>
        </p:nvSpPr>
        <p:spPr>
          <a:xfrm>
            <a:off x="76200" y="76200"/>
            <a:ext cx="7848600" cy="1066800"/>
          </a:xfrm>
        </p:spPr>
        <p:txBody>
          <a:bodyPr anchor="ctr"/>
          <a:lstStyle/>
          <a:p>
            <a:r>
              <a:rPr lang="en-US"/>
              <a:t>With lower social security wealth</a:t>
            </a:r>
          </a:p>
        </p:txBody>
      </p:sp>
      <p:pic>
        <p:nvPicPr>
          <p:cNvPr id="6" name="Picture 5"/>
          <p:cNvPicPr>
            <a:picLocks noChangeAspect="1"/>
          </p:cNvPicPr>
          <p:nvPr/>
        </p:nvPicPr>
        <p:blipFill rotWithShape="1">
          <a:blip r:embed="rId3"/>
          <a:srcRect l="2152" t="65556" r="4784" b="2560"/>
          <a:stretch/>
        </p:blipFill>
        <p:spPr>
          <a:xfrm>
            <a:off x="354226" y="2279918"/>
            <a:ext cx="8381992" cy="2782371"/>
          </a:xfrm>
          <a:prstGeom prst="rect">
            <a:avLst/>
          </a:prstGeom>
        </p:spPr>
      </p:pic>
      <p:sp>
        <p:nvSpPr>
          <p:cNvPr id="5" name="Slide Number Placeholder 4"/>
          <p:cNvSpPr>
            <a:spLocks noGrp="1"/>
          </p:cNvSpPr>
          <p:nvPr>
            <p:ph type="sldNum" sz="quarter" idx="12"/>
          </p:nvPr>
        </p:nvSpPr>
        <p:spPr/>
        <p:txBody>
          <a:bodyPr/>
          <a:lstStyle/>
          <a:p>
            <a:fld id="{E5BD8EE1-AEF9-476D-8DBF-1CF14A2C9B73}" type="slidenum">
              <a:rPr lang="en-US" smtClean="0">
                <a:solidFill>
                  <a:srgbClr val="FF0000"/>
                </a:solidFill>
              </a:rPr>
              <a:pPr/>
              <a:t>7</a:t>
            </a:fld>
            <a:endParaRPr lang="en-US">
              <a:solidFill>
                <a:srgbClr val="FF0000"/>
              </a:solidFill>
            </a:endParaRPr>
          </a:p>
        </p:txBody>
      </p:sp>
    </p:spTree>
    <p:extLst>
      <p:ext uri="{BB962C8B-B14F-4D97-AF65-F5344CB8AC3E}">
        <p14:creationId xmlns:p14="http://schemas.microsoft.com/office/powerpoint/2010/main" val="222503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6766" y="1600200"/>
            <a:ext cx="8582434" cy="44195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6766" y="6129089"/>
            <a:ext cx="5233633" cy="253916"/>
          </a:xfrm>
          <a:prstGeom prst="rect">
            <a:avLst/>
          </a:prstGeom>
          <a:noFill/>
        </p:spPr>
        <p:txBody>
          <a:bodyPr wrap="square" rtlCol="0">
            <a:spAutoFit/>
          </a:bodyPr>
          <a:lstStyle/>
          <a:p>
            <a:r>
              <a:rPr lang="en-US" sz="1050" b="0">
                <a:solidFill>
                  <a:schemeClr val="tx1"/>
                </a:solidFill>
              </a:rPr>
              <a:t>Sources: Song and Manchester (2007)</a:t>
            </a:r>
          </a:p>
        </p:txBody>
      </p:sp>
      <p:sp>
        <p:nvSpPr>
          <p:cNvPr id="17" name="TextBox 16"/>
          <p:cNvSpPr txBox="1"/>
          <p:nvPr/>
        </p:nvSpPr>
        <p:spPr>
          <a:xfrm>
            <a:off x="354226" y="1604319"/>
            <a:ext cx="8462295" cy="307777"/>
          </a:xfrm>
          <a:prstGeom prst="rect">
            <a:avLst/>
          </a:prstGeom>
          <a:noFill/>
        </p:spPr>
        <p:txBody>
          <a:bodyPr wrap="square" rtlCol="0">
            <a:spAutoFit/>
          </a:bodyPr>
          <a:lstStyle/>
          <a:p>
            <a:pPr algn="ctr"/>
            <a:r>
              <a:rPr lang="en-US" sz="1400">
                <a:solidFill>
                  <a:schemeClr val="tx1"/>
                </a:solidFill>
              </a:rPr>
              <a:t>Entitlement Age Distribution, Men, by Birth Year</a:t>
            </a:r>
            <a:endParaRPr lang="en-US" sz="1400" b="0">
              <a:solidFill>
                <a:schemeClr val="tx1"/>
              </a:solidFill>
            </a:endParaRPr>
          </a:p>
        </p:txBody>
      </p:sp>
      <p:sp>
        <p:nvSpPr>
          <p:cNvPr id="4" name="Title 3"/>
          <p:cNvSpPr>
            <a:spLocks noGrp="1"/>
          </p:cNvSpPr>
          <p:nvPr>
            <p:ph type="title"/>
          </p:nvPr>
        </p:nvSpPr>
        <p:spPr>
          <a:xfrm>
            <a:off x="76200" y="76200"/>
            <a:ext cx="7848600" cy="1066800"/>
          </a:xfrm>
        </p:spPr>
        <p:txBody>
          <a:bodyPr anchor="ctr"/>
          <a:lstStyle/>
          <a:p>
            <a:r>
              <a:rPr lang="en-US"/>
              <a:t>Findings are consistent with experience in raising FRA in the United States</a:t>
            </a:r>
          </a:p>
        </p:txBody>
      </p:sp>
      <p:pic>
        <p:nvPicPr>
          <p:cNvPr id="6" name="Picture 5"/>
          <p:cNvPicPr>
            <a:picLocks noChangeAspect="1"/>
          </p:cNvPicPr>
          <p:nvPr/>
        </p:nvPicPr>
        <p:blipFill rotWithShape="1">
          <a:blip r:embed="rId3"/>
          <a:srcRect t="14471"/>
          <a:stretch/>
        </p:blipFill>
        <p:spPr>
          <a:xfrm>
            <a:off x="354226" y="2048783"/>
            <a:ext cx="8377876" cy="3834328"/>
          </a:xfrm>
          <a:prstGeom prst="rect">
            <a:avLst/>
          </a:prstGeom>
        </p:spPr>
      </p:pic>
      <p:sp>
        <p:nvSpPr>
          <p:cNvPr id="5" name="Slide Number Placeholder 4"/>
          <p:cNvSpPr>
            <a:spLocks noGrp="1"/>
          </p:cNvSpPr>
          <p:nvPr>
            <p:ph type="sldNum" sz="quarter" idx="12"/>
          </p:nvPr>
        </p:nvSpPr>
        <p:spPr/>
        <p:txBody>
          <a:bodyPr/>
          <a:lstStyle/>
          <a:p>
            <a:fld id="{E5BD8EE1-AEF9-476D-8DBF-1CF14A2C9B73}" type="slidenum">
              <a:rPr lang="en-US" smtClean="0">
                <a:solidFill>
                  <a:srgbClr val="FF0000"/>
                </a:solidFill>
              </a:rPr>
              <a:pPr/>
              <a:t>8</a:t>
            </a:fld>
            <a:endParaRPr lang="en-US">
              <a:solidFill>
                <a:srgbClr val="FF0000"/>
              </a:solidFill>
            </a:endParaRPr>
          </a:p>
        </p:txBody>
      </p:sp>
    </p:spTree>
    <p:extLst>
      <p:ext uri="{BB962C8B-B14F-4D97-AF65-F5344CB8AC3E}">
        <p14:creationId xmlns:p14="http://schemas.microsoft.com/office/powerpoint/2010/main" val="90689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6766" y="1600200"/>
            <a:ext cx="8582434" cy="44195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6766" y="6129089"/>
            <a:ext cx="5233633" cy="253916"/>
          </a:xfrm>
          <a:prstGeom prst="rect">
            <a:avLst/>
          </a:prstGeom>
          <a:noFill/>
        </p:spPr>
        <p:txBody>
          <a:bodyPr wrap="square" rtlCol="0">
            <a:spAutoFit/>
          </a:bodyPr>
          <a:lstStyle/>
          <a:p>
            <a:r>
              <a:rPr lang="en-US" sz="1050" b="0">
                <a:solidFill>
                  <a:schemeClr val="tx1"/>
                </a:solidFill>
              </a:rPr>
              <a:t>Sources: </a:t>
            </a:r>
            <a:r>
              <a:rPr lang="en-US" sz="1050" b="0" err="1">
                <a:solidFill>
                  <a:schemeClr val="tx1"/>
                </a:solidFill>
              </a:rPr>
              <a:t>Behaghel</a:t>
            </a:r>
            <a:r>
              <a:rPr lang="en-US" sz="1050" b="0">
                <a:solidFill>
                  <a:schemeClr val="tx1"/>
                </a:solidFill>
              </a:rPr>
              <a:t> and </a:t>
            </a:r>
            <a:r>
              <a:rPr lang="en-US" sz="1050" b="0" err="1">
                <a:solidFill>
                  <a:schemeClr val="tx1"/>
                </a:solidFill>
              </a:rPr>
              <a:t>Blau</a:t>
            </a:r>
            <a:r>
              <a:rPr lang="en-US" sz="1050" b="0">
                <a:solidFill>
                  <a:schemeClr val="tx1"/>
                </a:solidFill>
              </a:rPr>
              <a:t> (2014).</a:t>
            </a:r>
          </a:p>
        </p:txBody>
      </p:sp>
      <p:sp>
        <p:nvSpPr>
          <p:cNvPr id="17" name="TextBox 16"/>
          <p:cNvSpPr txBox="1"/>
          <p:nvPr/>
        </p:nvSpPr>
        <p:spPr>
          <a:xfrm>
            <a:off x="354226" y="1604319"/>
            <a:ext cx="8462295" cy="307777"/>
          </a:xfrm>
          <a:prstGeom prst="rect">
            <a:avLst/>
          </a:prstGeom>
          <a:noFill/>
        </p:spPr>
        <p:txBody>
          <a:bodyPr wrap="square" rtlCol="0">
            <a:spAutoFit/>
          </a:bodyPr>
          <a:lstStyle/>
          <a:p>
            <a:pPr algn="ctr"/>
            <a:r>
              <a:rPr lang="en-US" sz="1400">
                <a:solidFill>
                  <a:schemeClr val="tx1"/>
                </a:solidFill>
              </a:rPr>
              <a:t>Social Security Benefit Claiming Hazard</a:t>
            </a:r>
            <a:endParaRPr lang="en-US" sz="1400" b="0">
              <a:solidFill>
                <a:schemeClr val="tx1"/>
              </a:solidFill>
            </a:endParaRPr>
          </a:p>
        </p:txBody>
      </p:sp>
      <p:sp>
        <p:nvSpPr>
          <p:cNvPr id="4" name="Title 3"/>
          <p:cNvSpPr>
            <a:spLocks noGrp="1"/>
          </p:cNvSpPr>
          <p:nvPr>
            <p:ph type="title"/>
          </p:nvPr>
        </p:nvSpPr>
        <p:spPr>
          <a:xfrm>
            <a:off x="76200" y="76200"/>
            <a:ext cx="7848600" cy="1066800"/>
          </a:xfrm>
        </p:spPr>
        <p:txBody>
          <a:bodyPr anchor="ctr"/>
          <a:lstStyle/>
          <a:p>
            <a:r>
              <a:rPr lang="en-US"/>
              <a:t>Findings are consistent with experience in raising FRA in the United States (2)</a:t>
            </a:r>
          </a:p>
        </p:txBody>
      </p:sp>
      <p:pic>
        <p:nvPicPr>
          <p:cNvPr id="2" name="Picture 1"/>
          <p:cNvPicPr>
            <a:picLocks noChangeAspect="1"/>
          </p:cNvPicPr>
          <p:nvPr/>
        </p:nvPicPr>
        <p:blipFill>
          <a:blip r:embed="rId3"/>
          <a:stretch>
            <a:fillRect/>
          </a:stretch>
        </p:blipFill>
        <p:spPr>
          <a:xfrm>
            <a:off x="2513057" y="2021386"/>
            <a:ext cx="4144631" cy="3733800"/>
          </a:xfrm>
          <a:prstGeom prst="rect">
            <a:avLst/>
          </a:prstGeom>
        </p:spPr>
      </p:pic>
      <p:sp>
        <p:nvSpPr>
          <p:cNvPr id="6" name="Slide Number Placeholder 5"/>
          <p:cNvSpPr>
            <a:spLocks noGrp="1"/>
          </p:cNvSpPr>
          <p:nvPr>
            <p:ph type="sldNum" sz="quarter" idx="12"/>
          </p:nvPr>
        </p:nvSpPr>
        <p:spPr/>
        <p:txBody>
          <a:bodyPr/>
          <a:lstStyle/>
          <a:p>
            <a:fld id="{E5BD8EE1-AEF9-476D-8DBF-1CF14A2C9B73}" type="slidenum">
              <a:rPr lang="en-US" smtClean="0">
                <a:solidFill>
                  <a:srgbClr val="FF0000"/>
                </a:solidFill>
              </a:rPr>
              <a:pPr/>
              <a:t>9</a:t>
            </a:fld>
            <a:endParaRPr lang="en-US">
              <a:solidFill>
                <a:srgbClr val="FF0000"/>
              </a:solidFill>
            </a:endParaRPr>
          </a:p>
        </p:txBody>
      </p:sp>
    </p:spTree>
    <p:extLst>
      <p:ext uri="{BB962C8B-B14F-4D97-AF65-F5344CB8AC3E}">
        <p14:creationId xmlns:p14="http://schemas.microsoft.com/office/powerpoint/2010/main" val="200189538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35028</TotalTime>
  <Words>800</Words>
  <Application>Microsoft Macintosh PowerPoint</Application>
  <PresentationFormat>On-screen Show (4:3)</PresentationFormat>
  <Paragraphs>90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Berlin Sans FB</vt:lpstr>
      <vt:lpstr>Segoe UI</vt:lpstr>
      <vt:lpstr>Arial</vt:lpstr>
      <vt:lpstr>Default Design</vt:lpstr>
      <vt:lpstr> Retirement Research Consortium August 2017  How do Pension Wealth Shocks affect Working and Claiming? Lalive, Magesan, and Staubli (LMS)     </vt:lpstr>
      <vt:lpstr>AHV/IV plays a similar role as OASDI in the provision of retirement security</vt:lpstr>
      <vt:lpstr>Lalive, Magesan, and Staubli examine the reaction of households to FRA increases</vt:lpstr>
      <vt:lpstr>Main finding: claiming age seems to move in line with increases in FRA</vt:lpstr>
      <vt:lpstr>Using regression discontinuity, authors find robust results for increasing claiming age</vt:lpstr>
      <vt:lpstr>Delaying claiming seems to sustain levels of annual benefits</vt:lpstr>
      <vt:lpstr>With lower social security wealth</vt:lpstr>
      <vt:lpstr>Findings are consistent with experience in raising FRA in the United States</vt:lpstr>
      <vt:lpstr>Findings are consistent with experience in raising FRA in the United States (2)</vt:lpstr>
      <vt:lpstr>A few suggestions</vt:lpstr>
      <vt:lpstr>What do results imply for 2017 reform proposal?</vt:lpstr>
      <vt:lpstr>PowerPoint Presentation</vt:lpstr>
      <vt:lpstr>APP1: Global trend to increase statutory retirement ages in public pension systems</vt:lpstr>
      <vt:lpstr>APP2: Lalive, Magesan, and Staubli examine the reaction of households to FRA increases</vt:lpstr>
    </vt:vector>
  </TitlesOfParts>
  <Company>International Monetary Fund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FAD is implementing the MTS - Presentation for Mr. Lipsky's visit to FAD</dc:title>
  <dc:creator>Ter-Minassian, Teresa</dc:creator>
  <cp:keywords>2007-04-19</cp:keywords>
  <cp:lastModifiedBy>MSOTO</cp:lastModifiedBy>
  <cp:revision>878</cp:revision>
  <cp:lastPrinted>2017-08-04T03:06:32Z</cp:lastPrinted>
  <dcterms:created xsi:type="dcterms:W3CDTF">2005-10-27T19:06:44Z</dcterms:created>
  <dcterms:modified xsi:type="dcterms:W3CDTF">2017-08-04T11:52:12Z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639488452</vt:i4>
  </property>
  <property fmtid="{D5CDD505-2E9C-101B-9397-08002B2CF9AE}" pid="4" name="_EmailSubject">
    <vt:lpwstr>SOTO ABRIL/MAURICIO 26JUL2017 IAD BOG</vt:lpwstr>
  </property>
  <property fmtid="{D5CDD505-2E9C-101B-9397-08002B2CF9AE}" pid="5" name="_AuthorEmail">
    <vt:lpwstr>MSoto@imf.org</vt:lpwstr>
  </property>
  <property fmtid="{D5CDD505-2E9C-101B-9397-08002B2CF9AE}" pid="6" name="_AuthorEmailDisplayName">
    <vt:lpwstr>Soto, Mauricio</vt:lpwstr>
  </property>
</Properties>
</file>