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62" r:id="rId3"/>
  </p:sldMasterIdLst>
  <p:notesMasterIdLst>
    <p:notesMasterId r:id="rId23"/>
  </p:notesMasterIdLst>
  <p:handoutMasterIdLst>
    <p:handoutMasterId r:id="rId24"/>
  </p:handoutMasterIdLst>
  <p:sldIdLst>
    <p:sldId id="256" r:id="rId4"/>
    <p:sldId id="266" r:id="rId5"/>
    <p:sldId id="263" r:id="rId6"/>
    <p:sldId id="267" r:id="rId7"/>
    <p:sldId id="268" r:id="rId8"/>
    <p:sldId id="269" r:id="rId9"/>
    <p:sldId id="281" r:id="rId10"/>
    <p:sldId id="282" r:id="rId11"/>
    <p:sldId id="283" r:id="rId12"/>
    <p:sldId id="284" r:id="rId13"/>
    <p:sldId id="288" r:id="rId14"/>
    <p:sldId id="289" r:id="rId15"/>
    <p:sldId id="290" r:id="rId16"/>
    <p:sldId id="285" r:id="rId17"/>
    <p:sldId id="291" r:id="rId18"/>
    <p:sldId id="270" r:id="rId19"/>
    <p:sldId id="293" r:id="rId20"/>
    <p:sldId id="271" r:id="rId21"/>
    <p:sldId id="29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ine Tassot" initials="" lastIdx="4" clrIdx="0"/>
  <p:cmAuthor id="1" name="Marco Angrisani" initials="MA" lastIdx="0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FFCCFF"/>
    <a:srgbClr val="990000"/>
    <a:srgbClr val="000000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55" autoAdjust="0"/>
    <p:restoredTop sz="93716" autoAdjust="0"/>
  </p:normalViewPr>
  <p:slideViewPr>
    <p:cSldViewPr snapToGrid="0" snapToObjects="1">
      <p:cViewPr varScale="1">
        <p:scale>
          <a:sx n="116" d="100"/>
          <a:sy n="116" d="100"/>
        </p:scale>
        <p:origin x="159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commentAuthors" Target="commentAuthors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4DA84-A9F1-7448-A440-EE6A3958A832}" type="datetimeFigureOut">
              <a:rPr lang="en-US" smtClean="0"/>
              <a:t>8/2/17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4E9B7-1FE9-2347-BDA0-2B86279CE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53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FE951-E395-9D4C-91D3-307E9FBA8A8F}" type="datetimeFigureOut">
              <a:rPr lang="en-US" smtClean="0"/>
              <a:t>8/2/17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CADC4-B7C4-5D46-A191-332967639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71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CADC4-B7C4-5D46-A191-3329676395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52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CADC4-B7C4-5D46-A191-3329676395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36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CADC4-B7C4-5D46-A191-3329676395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09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CADC4-B7C4-5D46-A191-3329676395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12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CADC4-B7C4-5D46-A191-3329676395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270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CADC4-B7C4-5D46-A191-33296763958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890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CADC4-B7C4-5D46-A191-33296763958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16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CADC4-B7C4-5D46-A191-33296763958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764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CADC4-B7C4-5D46-A191-33296763958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549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CADC4-B7C4-5D46-A191-33296763958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836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CADC4-B7C4-5D46-A191-33296763958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6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CADC4-B7C4-5D46-A191-3329676395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29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CADC4-B7C4-5D46-A191-3329676395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64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CADC4-B7C4-5D46-A191-3329676395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83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CADC4-B7C4-5D46-A191-3329676395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28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CADC4-B7C4-5D46-A191-3329676395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91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CADC4-B7C4-5D46-A191-3329676395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30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CADC4-B7C4-5D46-A191-3329676395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20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CADC4-B7C4-5D46-A191-3329676395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83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701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Relationship Id="rId3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66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1-lineWordmark_GoldOnCard_NoBG.eps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97700" y="6512823"/>
            <a:ext cx="1822126" cy="154821"/>
          </a:xfrm>
          <a:prstGeom prst="rect">
            <a:avLst/>
          </a:prstGeom>
        </p:spPr>
      </p:pic>
      <p:pic>
        <p:nvPicPr>
          <p:cNvPr id="11" name="Picture 10" descr="Small Use Shield_GoldOnTrans.eps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01027" y="238127"/>
            <a:ext cx="748239" cy="74823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67" y="6000028"/>
            <a:ext cx="2052465" cy="7132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803900"/>
            <a:ext cx="9144000" cy="10527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1-lineWordmark_GoldOnCard_NoBG.eps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97700" y="6512823"/>
            <a:ext cx="1822126" cy="154821"/>
          </a:xfrm>
          <a:prstGeom prst="rect">
            <a:avLst/>
          </a:prstGeom>
        </p:spPr>
      </p:pic>
      <p:pic>
        <p:nvPicPr>
          <p:cNvPr id="11" name="Picture 10" descr="Small Use Shield_GoldOnTrans.eps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01027" y="238127"/>
            <a:ext cx="748239" cy="74823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2" y="6001000"/>
            <a:ext cx="2052467" cy="7132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mall Use Shield_GoldOnTrans.eps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01027" y="238127"/>
            <a:ext cx="748239" cy="74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21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slide" Target="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4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/>
          <p:cNvSpPr txBox="1">
            <a:spLocks/>
          </p:cNvSpPr>
          <p:nvPr/>
        </p:nvSpPr>
        <p:spPr>
          <a:xfrm>
            <a:off x="7351" y="116554"/>
            <a:ext cx="9129299" cy="3433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solidFill>
                  <a:schemeClr val="bg2"/>
                </a:solidFill>
                <a:latin typeface="Tahoma"/>
                <a:cs typeface="Tahoma"/>
              </a:rPr>
              <a:t>Work-Life Balance and Labor Force Attachment at Older Ages</a:t>
            </a:r>
          </a:p>
          <a:p>
            <a:pPr lvl="0" algn="ctr">
              <a:spcBef>
                <a:spcPct val="0"/>
              </a:spcBef>
              <a:defRPr/>
            </a:pPr>
            <a:endParaRPr kumimoji="0" lang="en-US" sz="400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52" name="Subtitle 2"/>
          <p:cNvSpPr txBox="1">
            <a:spLocks/>
          </p:cNvSpPr>
          <p:nvPr/>
        </p:nvSpPr>
        <p:spPr>
          <a:xfrm>
            <a:off x="7349" y="3390899"/>
            <a:ext cx="9129299" cy="749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i="1" u="none" strike="noStrike" kern="1200" cap="none" spc="0" normalizeH="0" baseline="0" noProof="0" dirty="0" smtClean="0">
              <a:solidFill>
                <a:schemeClr val="bg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9500" y="2017059"/>
            <a:ext cx="8885000" cy="2284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endParaRPr kumimoji="0" lang="en-US" sz="400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3000" dirty="0" smtClean="0">
                <a:solidFill>
                  <a:schemeClr val="bg2"/>
                </a:solidFill>
                <a:latin typeface="Tahoma"/>
                <a:ea typeface="+mj-ea"/>
                <a:cs typeface="Tahoma"/>
              </a:rPr>
              <a:t>Marco </a:t>
            </a:r>
            <a:r>
              <a:rPr lang="en-US" sz="3000" dirty="0" err="1" smtClean="0">
                <a:solidFill>
                  <a:schemeClr val="bg2"/>
                </a:solidFill>
                <a:latin typeface="Tahoma"/>
                <a:ea typeface="+mj-ea"/>
                <a:cs typeface="Tahoma"/>
              </a:rPr>
              <a:t>Angrisani</a:t>
            </a:r>
            <a:endParaRPr lang="en-US" sz="3000" dirty="0" smtClean="0">
              <a:solidFill>
                <a:schemeClr val="bg2"/>
              </a:solidFill>
              <a:latin typeface="Tahoma"/>
              <a:ea typeface="+mj-ea"/>
              <a:cs typeface="Tahoma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2600" i="1" dirty="0">
                <a:solidFill>
                  <a:schemeClr val="bg2"/>
                </a:solidFill>
                <a:latin typeface="Tahoma"/>
                <a:cs typeface="Tahoma"/>
              </a:rPr>
              <a:t>(USC, Center for Economic and Social Research</a:t>
            </a:r>
            <a:r>
              <a:rPr lang="en-US" sz="3200" i="1" dirty="0">
                <a:solidFill>
                  <a:schemeClr val="bg2"/>
                </a:solidFill>
                <a:latin typeface="Tahoma"/>
                <a:cs typeface="Tahoma"/>
              </a:rPr>
              <a:t>)</a:t>
            </a:r>
          </a:p>
          <a:p>
            <a:pPr lvl="0" algn="ctr">
              <a:spcBef>
                <a:spcPct val="0"/>
              </a:spcBef>
              <a:defRPr/>
            </a:pPr>
            <a:endParaRPr lang="en-US" sz="3000" dirty="0" smtClean="0">
              <a:solidFill>
                <a:schemeClr val="bg2"/>
              </a:solidFill>
              <a:latin typeface="Tahoma"/>
              <a:ea typeface="+mj-ea"/>
              <a:cs typeface="Tahoma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3100" dirty="0" smtClean="0">
                <a:solidFill>
                  <a:schemeClr val="bg2"/>
                </a:solidFill>
                <a:latin typeface="Tahoma"/>
                <a:cs typeface="Tahoma"/>
              </a:rPr>
              <a:t>Maria Casanova</a:t>
            </a:r>
            <a:endParaRPr lang="en-US" sz="3100" dirty="0">
              <a:solidFill>
                <a:schemeClr val="bg2"/>
              </a:solidFill>
              <a:latin typeface="Tahoma"/>
              <a:cs typeface="Tahoma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2600" i="1" dirty="0" smtClean="0">
                <a:solidFill>
                  <a:schemeClr val="bg2"/>
                </a:solidFill>
                <a:latin typeface="Tahoma"/>
                <a:cs typeface="Tahoma"/>
              </a:rPr>
              <a:t>(California State University, Fullerton and USC-CESR)</a:t>
            </a:r>
            <a:endParaRPr lang="en-US" sz="2600" i="1" dirty="0">
              <a:solidFill>
                <a:schemeClr val="bg2"/>
              </a:solidFill>
              <a:latin typeface="Tahoma"/>
              <a:cs typeface="Tahoma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3000" dirty="0" smtClean="0">
              <a:solidFill>
                <a:schemeClr val="bg2"/>
              </a:solidFill>
              <a:latin typeface="Tahoma"/>
              <a:ea typeface="+mj-ea"/>
              <a:cs typeface="Tahoma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3100" dirty="0" smtClean="0">
                <a:solidFill>
                  <a:schemeClr val="bg2"/>
                </a:solidFill>
                <a:latin typeface="Tahoma"/>
                <a:cs typeface="Tahoma"/>
              </a:rPr>
              <a:t>Erik Meijer</a:t>
            </a:r>
            <a:endParaRPr lang="en-US" sz="3100" dirty="0">
              <a:solidFill>
                <a:schemeClr val="bg2"/>
              </a:solidFill>
              <a:latin typeface="Tahoma"/>
              <a:cs typeface="Tahoma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2600" i="1" dirty="0">
                <a:solidFill>
                  <a:schemeClr val="bg2"/>
                </a:solidFill>
                <a:latin typeface="Tahoma"/>
                <a:cs typeface="Tahoma"/>
              </a:rPr>
              <a:t>(USC, Center for Economic and Social Research</a:t>
            </a:r>
            <a:r>
              <a:rPr lang="en-US" sz="2600" i="1" dirty="0" smtClean="0">
                <a:solidFill>
                  <a:schemeClr val="bg2"/>
                </a:solidFill>
                <a:latin typeface="Tahoma"/>
                <a:cs typeface="Tahoma"/>
              </a:rPr>
              <a:t>)</a:t>
            </a:r>
            <a:endParaRPr lang="en-US" sz="2600" i="1" dirty="0">
              <a:solidFill>
                <a:schemeClr val="bg2"/>
              </a:solidFill>
              <a:latin typeface="Tahoma"/>
              <a:cs typeface="Tahom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73931" y="4639235"/>
            <a:ext cx="7596138" cy="10292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endParaRPr kumimoji="0" lang="en-US" sz="400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lvl="0" algn="ctr">
              <a:spcBef>
                <a:spcPct val="0"/>
              </a:spcBef>
              <a:defRPr/>
            </a:pPr>
            <a:r>
              <a:rPr kumimoji="0" lang="en-US" sz="260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19</a:t>
            </a:r>
            <a:r>
              <a:rPr kumimoji="0" lang="en-US" sz="2600" u="none" strike="noStrike" kern="1200" cap="none" spc="0" normalizeH="0" baseline="3000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th</a:t>
            </a:r>
            <a:r>
              <a:rPr kumimoji="0" lang="en-US" sz="260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Annual Meeting of the Retirement</a:t>
            </a:r>
            <a:r>
              <a:rPr kumimoji="0" lang="en-US" sz="260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Research Consortium</a:t>
            </a:r>
            <a:endParaRPr kumimoji="0" lang="en-US" sz="260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600" dirty="0" smtClean="0">
                <a:solidFill>
                  <a:schemeClr val="bg2"/>
                </a:solidFill>
                <a:latin typeface="Tahoma"/>
                <a:ea typeface="+mj-ea"/>
                <a:cs typeface="Tahoma"/>
              </a:rPr>
              <a:t>Washington DC, August 3-4, 2017</a:t>
            </a:r>
            <a:endParaRPr kumimoji="0" lang="en-US" sz="260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5153" y="44825"/>
            <a:ext cx="6400800" cy="663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600" b="1" dirty="0" smtClean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Results (II)</a:t>
            </a:r>
            <a:r>
              <a:rPr lang="en-US" sz="2600" b="1" dirty="0">
                <a:solidFill>
                  <a:srgbClr val="990000"/>
                </a:solidFill>
                <a:latin typeface="Arial"/>
                <a:cs typeface="Arial"/>
              </a:rPr>
              <a:t> ─ </a:t>
            </a:r>
            <a:r>
              <a:rPr lang="en-US" sz="2600" b="1" dirty="0" smtClean="0">
                <a:solidFill>
                  <a:srgbClr val="990000"/>
                </a:solidFill>
                <a:latin typeface="Arial"/>
                <a:cs typeface="Arial"/>
              </a:rPr>
              <a:t>Full-Time Male Workers</a:t>
            </a:r>
            <a:r>
              <a:rPr lang="en-US" sz="2600" b="1" dirty="0" smtClean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51012" y="663388"/>
            <a:ext cx="72614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15153" y="771487"/>
            <a:ext cx="86061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200" b="1" dirty="0" smtClean="0">
                <a:solidFill>
                  <a:schemeClr val="tx1">
                    <a:lumMod val="50000"/>
                  </a:schemeClr>
                </a:solidFill>
              </a:rPr>
              <a:t>Effect of a Spouse’s Health Shock on: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" y="1097280"/>
            <a:ext cx="817245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44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5153" y="44825"/>
            <a:ext cx="6400800" cy="663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600" b="1" dirty="0" smtClean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Results (II)</a:t>
            </a:r>
            <a:r>
              <a:rPr lang="en-US" sz="2600" b="1" dirty="0">
                <a:solidFill>
                  <a:srgbClr val="990000"/>
                </a:solidFill>
                <a:latin typeface="Arial"/>
                <a:cs typeface="Arial"/>
              </a:rPr>
              <a:t> ─ </a:t>
            </a:r>
            <a:r>
              <a:rPr lang="en-US" sz="2600" b="1" dirty="0" smtClean="0">
                <a:solidFill>
                  <a:srgbClr val="990000"/>
                </a:solidFill>
                <a:latin typeface="Arial"/>
                <a:cs typeface="Arial"/>
              </a:rPr>
              <a:t>Part-Time Male Workers</a:t>
            </a:r>
            <a:r>
              <a:rPr lang="en-US" sz="2600" b="1" dirty="0" smtClean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51012" y="663388"/>
            <a:ext cx="72614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15153" y="771487"/>
            <a:ext cx="86061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200" b="1" dirty="0" smtClean="0">
                <a:solidFill>
                  <a:schemeClr val="tx1">
                    <a:lumMod val="50000"/>
                  </a:schemeClr>
                </a:solidFill>
              </a:rPr>
              <a:t>Effect of a Spouse’s Health Shock on: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" y="1097280"/>
            <a:ext cx="817245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61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5153" y="44825"/>
            <a:ext cx="7624482" cy="663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600" b="1" dirty="0" smtClean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Results (II)</a:t>
            </a:r>
            <a:r>
              <a:rPr lang="en-US" sz="2600" b="1" dirty="0">
                <a:solidFill>
                  <a:srgbClr val="990000"/>
                </a:solidFill>
                <a:latin typeface="Arial"/>
                <a:cs typeface="Arial"/>
              </a:rPr>
              <a:t> ─ </a:t>
            </a:r>
            <a:r>
              <a:rPr lang="en-US" sz="2600" b="1" dirty="0" smtClean="0">
                <a:solidFill>
                  <a:srgbClr val="990000"/>
                </a:solidFill>
                <a:latin typeface="Arial"/>
                <a:cs typeface="Arial"/>
              </a:rPr>
              <a:t>Full-Time Female Workers</a:t>
            </a:r>
            <a:r>
              <a:rPr lang="en-US" sz="2600" b="1" dirty="0" smtClean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51012" y="663388"/>
            <a:ext cx="72614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15153" y="771487"/>
            <a:ext cx="86061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200" b="1" dirty="0" smtClean="0">
                <a:solidFill>
                  <a:schemeClr val="tx1">
                    <a:lumMod val="50000"/>
                  </a:schemeClr>
                </a:solidFill>
              </a:rPr>
              <a:t>Effect of a Spouse’s Health Shock on: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" y="1097280"/>
            <a:ext cx="817245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5153" y="44825"/>
            <a:ext cx="7624482" cy="663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600" b="1" dirty="0" smtClean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Results (II)</a:t>
            </a:r>
            <a:r>
              <a:rPr lang="en-US" sz="2600" b="1" dirty="0">
                <a:solidFill>
                  <a:srgbClr val="990000"/>
                </a:solidFill>
                <a:latin typeface="Arial"/>
                <a:cs typeface="Arial"/>
              </a:rPr>
              <a:t> ─ </a:t>
            </a:r>
            <a:r>
              <a:rPr lang="en-US" sz="2600" b="1" dirty="0" smtClean="0">
                <a:solidFill>
                  <a:srgbClr val="990000"/>
                </a:solidFill>
                <a:latin typeface="Arial"/>
                <a:cs typeface="Arial"/>
              </a:rPr>
              <a:t>Part-Time Female Workers</a:t>
            </a:r>
            <a:r>
              <a:rPr lang="en-US" sz="2600" b="1" dirty="0" smtClean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51012" y="663388"/>
            <a:ext cx="72614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15153" y="771487"/>
            <a:ext cx="86061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200" b="1" dirty="0" smtClean="0">
                <a:solidFill>
                  <a:schemeClr val="tx1">
                    <a:lumMod val="50000"/>
                  </a:schemeClr>
                </a:solidFill>
              </a:rPr>
              <a:t>Effect of a Spouse’s Health Shock on: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" y="1097280"/>
            <a:ext cx="817245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55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5153" y="44825"/>
            <a:ext cx="5486400" cy="663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 smtClean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Summary (I)</a:t>
            </a:r>
          </a:p>
        </p:txBody>
      </p:sp>
      <p:sp>
        <p:nvSpPr>
          <p:cNvPr id="2" name="Rectangle 1"/>
          <p:cNvSpPr/>
          <p:nvPr/>
        </p:nvSpPr>
        <p:spPr>
          <a:xfrm>
            <a:off x="192742" y="986120"/>
            <a:ext cx="8758517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WLB is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significantly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associated with employment transitions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marL="349250">
              <a:spcAft>
                <a:spcPts val="1200"/>
              </a:spcAft>
            </a:pP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Such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association is mainly driven by WLI, whereas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LWI correlates only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weakly with labor supply decisions of older workers.</a:t>
            </a:r>
          </a:p>
          <a:p>
            <a:pPr marL="349250">
              <a:spcAft>
                <a:spcPts val="2400"/>
              </a:spcAft>
            </a:pP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There exists great heterogeneity in the response to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perceived WLB by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gender and employment status at baseline.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A one standard deviation increase in WLI increases the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retirement probability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by: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5.9 p.p.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or 27% relative to sample average for male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part-timers.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2.2 p.p.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or 16% relative to sample average for female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full-timers.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4.6 p.p. or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26% relative to sample average for female part-timers.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51012" y="663388"/>
            <a:ext cx="72614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98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5153" y="44825"/>
            <a:ext cx="5486400" cy="663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 smtClean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Summary (II)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012" y="1039908"/>
            <a:ext cx="864197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WLB moderates labor supply responses to a spouse's health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shock, and differentially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so for men and women.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For each one standard deviation increase in WLI: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The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probability that male full-timers remain in full-time after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a spouse's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health shock decreases by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4.2 p.p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The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probability that female full-timers switch to part-time after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a spouse's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health shock increases by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4 p.p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The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probability that female part-timers retire after a spouse's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health shock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increases by 8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p.p.</a:t>
            </a:r>
            <a:endParaRPr lang="en-US" sz="2300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51012" y="663388"/>
            <a:ext cx="72614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18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5153" y="44825"/>
            <a:ext cx="5486400" cy="663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 smtClean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Concluding Remarks</a:t>
            </a:r>
          </a:p>
        </p:txBody>
      </p:sp>
      <p:sp>
        <p:nvSpPr>
          <p:cNvPr id="2" name="Rectangle 1"/>
          <p:cNvSpPr/>
          <p:nvPr/>
        </p:nvSpPr>
        <p:spPr>
          <a:xfrm>
            <a:off x="374277" y="1160931"/>
            <a:ext cx="8395447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Despite controlling for a wide array of variables that may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affect both WLB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and employment transitions, we cannot completely rule out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that other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, unobservable factors may drive our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findings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>
              <a:spcAft>
                <a:spcPts val="2400"/>
              </a:spcAft>
            </a:pP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We argue that the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influence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of unobservable factors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affecting selection into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jobs with certain characteristics and levels of WLB as well as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taste for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work versus leisure would bias our estimates downward.</a:t>
            </a:r>
          </a:p>
          <a:p>
            <a:pPr>
              <a:spcAft>
                <a:spcPts val="2400"/>
              </a:spcAft>
            </a:pP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Thus, we interpret our results as suggestive of a causal, positive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relation between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WLB and prolonged attachment to the labor force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en-US" sz="2300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51012" y="663388"/>
            <a:ext cx="72614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17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5153" y="44825"/>
            <a:ext cx="5486400" cy="663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 smtClean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Concluding Remarks</a:t>
            </a:r>
          </a:p>
        </p:txBody>
      </p:sp>
      <p:sp>
        <p:nvSpPr>
          <p:cNvPr id="2" name="Rectangle 1"/>
          <p:cNvSpPr/>
          <p:nvPr/>
        </p:nvSpPr>
        <p:spPr>
          <a:xfrm>
            <a:off x="320489" y="1443318"/>
            <a:ext cx="850302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In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future research, we plan to exploit policy changes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affecting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the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work flexibility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across states (e.g., recent paid family leave insurance laws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in CA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, NJ, RI and WA) to further assess the causal relationship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between WLB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and employment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transitions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51012" y="663388"/>
            <a:ext cx="72614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18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5153" y="44825"/>
            <a:ext cx="5486400" cy="663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 smtClean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Work-Life Interference Questions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51012" y="663388"/>
            <a:ext cx="72614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747346"/>
              </p:ext>
            </p:extLst>
          </p:nvPr>
        </p:nvGraphicFramePr>
        <p:xfrm>
          <a:off x="398925" y="980143"/>
          <a:ext cx="8139957" cy="402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71418"/>
                <a:gridCol w="63685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Question</a:t>
                      </a:r>
                      <a:r>
                        <a:rPr lang="en-US" sz="2100" b="1" baseline="0" dirty="0" smtClean="0"/>
                        <a:t> No.</a:t>
                      </a:r>
                      <a:endParaRPr lang="en-US" sz="2100" b="1" dirty="0"/>
                    </a:p>
                  </a:txBody>
                  <a:tcP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Question Text</a:t>
                      </a:r>
                      <a:endParaRPr lang="en-US" sz="2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LB048A</a:t>
                      </a:r>
                      <a:endParaRPr lang="en-US" sz="21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My work schedule makes it difficult to fulfill personal responsibilities</a:t>
                      </a:r>
                      <a:endParaRPr lang="en-US" sz="2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LB048B</a:t>
                      </a:r>
                      <a:endParaRPr lang="en-US" sz="21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Because of my job, I don't have the energy to do things with my family or other important people in my life</a:t>
                      </a:r>
                      <a:endParaRPr lang="en-US" sz="2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LB048C</a:t>
                      </a:r>
                      <a:endParaRPr lang="en-US" sz="21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Job worries or problems distract me when I am not at work</a:t>
                      </a:r>
                      <a:endParaRPr lang="en-US" sz="2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LB048G</a:t>
                      </a:r>
                      <a:endParaRPr lang="en-US" sz="21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 work leaves me enough time to attend to my personal</a:t>
                      </a:r>
                    </a:p>
                    <a:p>
                      <a:pPr marL="0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responsibilities</a:t>
                      </a:r>
                      <a:endParaRPr lang="en-US" sz="2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LB048H</a:t>
                      </a:r>
                      <a:endParaRPr lang="en-US" sz="21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 work gives me energy to do things with my family and other important people in my life</a:t>
                      </a:r>
                      <a:endParaRPr lang="en-US" sz="2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LB048I</a:t>
                      </a:r>
                      <a:endParaRPr lang="en-US" sz="21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Because of my job, I am in a better mood at home</a:t>
                      </a:r>
                      <a:endParaRPr lang="en-US" sz="2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19948" y="5084190"/>
            <a:ext cx="8606117" cy="654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700" dirty="0">
                <a:solidFill>
                  <a:schemeClr val="tx1">
                    <a:lumMod val="50000"/>
                  </a:schemeClr>
                </a:solidFill>
              </a:rPr>
              <a:t>Questions are answered using the </a:t>
            </a:r>
            <a:r>
              <a:rPr lang="en-US" sz="1700" dirty="0" smtClean="0">
                <a:solidFill>
                  <a:schemeClr val="tx1">
                    <a:lumMod val="50000"/>
                  </a:schemeClr>
                </a:solidFill>
              </a:rPr>
              <a:t>following 4-point </a:t>
            </a:r>
            <a:r>
              <a:rPr lang="en-US" sz="1700" dirty="0">
                <a:solidFill>
                  <a:schemeClr val="tx1">
                    <a:lumMod val="50000"/>
                  </a:schemeClr>
                </a:solidFill>
              </a:rPr>
              <a:t>scale:</a:t>
            </a:r>
          </a:p>
          <a:p>
            <a:pPr>
              <a:spcAft>
                <a:spcPts val="1200"/>
              </a:spcAft>
            </a:pPr>
            <a:r>
              <a:rPr lang="en-US" sz="1700" dirty="0">
                <a:solidFill>
                  <a:schemeClr val="tx1">
                    <a:lumMod val="50000"/>
                  </a:schemeClr>
                </a:solidFill>
              </a:rPr>
              <a:t>1 = Rarely, 2 = Some times, 3 = Often, 4 = Most of the time.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09965" y="5226536"/>
            <a:ext cx="1631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0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5153" y="44825"/>
            <a:ext cx="5486400" cy="663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 smtClean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Life-Work Interference Questions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51012" y="663388"/>
            <a:ext cx="72614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990295"/>
              </p:ext>
            </p:extLst>
          </p:nvPr>
        </p:nvGraphicFramePr>
        <p:xfrm>
          <a:off x="398925" y="980143"/>
          <a:ext cx="8139957" cy="402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71418"/>
                <a:gridCol w="63685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Question</a:t>
                      </a:r>
                      <a:r>
                        <a:rPr lang="en-US" sz="2100" b="1" baseline="0" dirty="0" smtClean="0"/>
                        <a:t> No.</a:t>
                      </a:r>
                      <a:endParaRPr lang="en-US" sz="2100" b="1" dirty="0"/>
                    </a:p>
                  </a:txBody>
                  <a:tcP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Question Text</a:t>
                      </a:r>
                      <a:endParaRPr lang="en-US" sz="2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LB048D</a:t>
                      </a:r>
                      <a:endParaRPr lang="en-US" sz="21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 home life keeps me from getting work done</a:t>
                      </a:r>
                    </a:p>
                    <a:p>
                      <a:pPr marL="0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time on my job</a:t>
                      </a:r>
                      <a:endParaRPr lang="en-US" sz="2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LB048E</a:t>
                      </a:r>
                      <a:endParaRPr lang="en-US" sz="21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 family or personal life drains me of the energy</a:t>
                      </a:r>
                    </a:p>
                    <a:p>
                      <a:pPr marL="0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need to do my job</a:t>
                      </a:r>
                      <a:endParaRPr lang="en-US" sz="2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LB048F</a:t>
                      </a:r>
                      <a:endParaRPr lang="en-US" sz="21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am preoccupied with personal responsibilities while</a:t>
                      </a:r>
                      <a:r>
                        <a:rPr lang="en-US" sz="21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am at work</a:t>
                      </a:r>
                      <a:endParaRPr lang="en-US" sz="2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LB048J</a:t>
                      </a:r>
                      <a:endParaRPr lang="en-US" sz="21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 personal responsibilities leave me enough time to do my job</a:t>
                      </a:r>
                      <a:endParaRPr lang="en-US" sz="2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LB048K </a:t>
                      </a:r>
                      <a:endParaRPr lang="en-US" sz="21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 family or personal life gives me energy to do my job</a:t>
                      </a:r>
                      <a:endParaRPr lang="en-US" sz="2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LB048L</a:t>
                      </a:r>
                      <a:endParaRPr lang="en-US" sz="21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am in a better mood at work because of my family</a:t>
                      </a:r>
                    </a:p>
                    <a:p>
                      <a:pPr marL="0" marR="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personal life</a:t>
                      </a:r>
                      <a:endParaRPr lang="en-US" sz="2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19948" y="5084190"/>
            <a:ext cx="8606117" cy="654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700" dirty="0">
                <a:solidFill>
                  <a:schemeClr val="tx1">
                    <a:lumMod val="50000"/>
                  </a:schemeClr>
                </a:solidFill>
              </a:rPr>
              <a:t>Questions are answered using the </a:t>
            </a:r>
            <a:r>
              <a:rPr lang="en-US" sz="1700" dirty="0" smtClean="0">
                <a:solidFill>
                  <a:schemeClr val="tx1">
                    <a:lumMod val="50000"/>
                  </a:schemeClr>
                </a:solidFill>
              </a:rPr>
              <a:t>following 4-point </a:t>
            </a:r>
            <a:r>
              <a:rPr lang="en-US" sz="1700" dirty="0">
                <a:solidFill>
                  <a:schemeClr val="tx1">
                    <a:lumMod val="50000"/>
                  </a:schemeClr>
                </a:solidFill>
              </a:rPr>
              <a:t>scale:</a:t>
            </a:r>
          </a:p>
          <a:p>
            <a:pPr>
              <a:spcAft>
                <a:spcPts val="1200"/>
              </a:spcAft>
            </a:pPr>
            <a:r>
              <a:rPr lang="en-US" sz="1700" dirty="0">
                <a:solidFill>
                  <a:schemeClr val="tx1">
                    <a:lumMod val="50000"/>
                  </a:schemeClr>
                </a:solidFill>
              </a:rPr>
              <a:t>1 = Rarely, 2 = Some times, 3 = Often, 4 = Most of the time.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09965" y="5226536"/>
            <a:ext cx="1631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68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5153" y="44825"/>
            <a:ext cx="5486400" cy="663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 smtClean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Introduction and Motivation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420929" y="998031"/>
            <a:ext cx="821663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Recent demographic trends have raised concerns about the 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long-term sustainability </a:t>
            </a:r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of Social Security programs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endParaRPr lang="en-US" sz="23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As a result, increasing older workers' attachment to the labor force is 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at the </a:t>
            </a:r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top of policy makers' agenda in most developed 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economies.</a:t>
            </a:r>
          </a:p>
          <a:p>
            <a:endParaRPr lang="en-US" sz="23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In this scenario, it is of critical importance to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</a:p>
          <a:p>
            <a:endParaRPr lang="en-US" sz="2300" dirty="0">
              <a:solidFill>
                <a:schemeClr val="bg2">
                  <a:lumMod val="1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Study labor supply decisions at older ages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300" dirty="0">
              <a:solidFill>
                <a:schemeClr val="bg2">
                  <a:lumMod val="1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Identify what shapes observed retirement paths.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51012" y="663388"/>
            <a:ext cx="72614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4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5153" y="44825"/>
            <a:ext cx="5486400" cy="663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 smtClean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Introduction and Motivation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268942" y="1281952"/>
            <a:ext cx="8606117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Work-life balance (WLB) is 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defined </a:t>
            </a:r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as the absence of 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conflict between work </a:t>
            </a:r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and non-work activities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endParaRPr lang="en-US" sz="23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A growing literature has 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identified </a:t>
            </a:r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in WLB a key determinant of 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workers' evaluation </a:t>
            </a:r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of the relative attractiveness of work versus leisure, 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particularly at </a:t>
            </a:r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older ages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endParaRPr lang="en-US" sz="23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Yet, the extent to which the degree of perceived WLB 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influences labor supply </a:t>
            </a:r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decisions remains to be established and 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quantified</a:t>
            </a:r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51012" y="663388"/>
            <a:ext cx="72614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20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5153" y="44825"/>
            <a:ext cx="5486400" cy="663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 smtClean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Aims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012" y="986119"/>
            <a:ext cx="860611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We aim to 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fill </a:t>
            </a:r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this gap by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</a:p>
          <a:p>
            <a:endParaRPr lang="en-US" sz="2300" dirty="0">
              <a:solidFill>
                <a:schemeClr val="bg2">
                  <a:lumMod val="1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Estimating the 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effect </a:t>
            </a:r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of WLB on older workers' 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employment transitions.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300" dirty="0">
              <a:solidFill>
                <a:schemeClr val="bg2">
                  <a:lumMod val="1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Investigating to what extent WLB moderates labor supply 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responses to </a:t>
            </a:r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spousal health shocks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3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A better understanding of the 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effect </a:t>
            </a:r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of WLB on retirement behavior, 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and of </a:t>
            </a:r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the 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specific </a:t>
            </a:r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life circumstances during which WLB becomes valuable 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to individuals</a:t>
            </a:r>
            <a:r>
              <a:rPr lang="en-US" sz="2300" dirty="0">
                <a:solidFill>
                  <a:schemeClr val="bg2">
                    <a:lumMod val="10000"/>
                  </a:schemeClr>
                </a:solidFill>
              </a:rPr>
              <a:t>, provides a policy handle to promote working at older ages.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51012" y="663388"/>
            <a:ext cx="72614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1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5153" y="44825"/>
            <a:ext cx="5486400" cy="663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 smtClean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Analysis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012" y="824756"/>
            <a:ext cx="8606117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</a:rPr>
              <a:t>We use HRS data over the period 2006-2014</a:t>
            </a: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en-US" sz="22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</a:rPr>
              <a:t>We consider workers age 50-79 (excluding those self-employed, disabled</a:t>
            </a: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</a:rPr>
              <a:t>, unemployed 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</a:rPr>
              <a:t>and out of the labor force</a:t>
            </a: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</a:rPr>
              <a:t>).</a:t>
            </a:r>
            <a:endParaRPr lang="en-US" sz="22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</a:rPr>
              <a:t>To approximate the variety of retirement paths observed among </a:t>
            </a: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</a:rPr>
              <a:t>older American 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</a:rPr>
              <a:t>workers in recent years, we estimate separate </a:t>
            </a: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</a:rPr>
              <a:t>multinomial discrete 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</a:rPr>
              <a:t>choice models for the following wave-to-wave </a:t>
            </a: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</a:rPr>
              <a:t>transitions:</a:t>
            </a:r>
            <a:endParaRPr lang="en-US" sz="2200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51012" y="663388"/>
            <a:ext cx="72614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61494" y="4634756"/>
            <a:ext cx="860611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bg2">
                    <a:lumMod val="10000"/>
                  </a:schemeClr>
                </a:solidFill>
              </a:rPr>
              <a:t>Recognizing the existence of potential gender </a:t>
            </a: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</a:rPr>
              <a:t>differences 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</a:rPr>
              <a:t>in the</a:t>
            </a:r>
          </a:p>
          <a:p>
            <a:r>
              <a:rPr lang="en-US" sz="2200" dirty="0">
                <a:solidFill>
                  <a:schemeClr val="bg2">
                    <a:lumMod val="10000"/>
                  </a:schemeClr>
                </a:solidFill>
              </a:rPr>
              <a:t>preference for work versus leisure, as well as in the perception of WLB</a:t>
            </a: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</a:rPr>
              <a:t>, we 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</a:rPr>
              <a:t>separately estimate our models for men and women.</a:t>
            </a:r>
          </a:p>
        </p:txBody>
      </p:sp>
      <p:sp>
        <p:nvSpPr>
          <p:cNvPr id="7" name="Rectangle 6"/>
          <p:cNvSpPr/>
          <p:nvPr/>
        </p:nvSpPr>
        <p:spPr>
          <a:xfrm>
            <a:off x="261494" y="3348524"/>
            <a:ext cx="86061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                           </a:t>
            </a:r>
            <a:r>
              <a:rPr lang="en-US" sz="2200" b="1" dirty="0" smtClean="0"/>
              <a:t>FT</a:t>
            </a:r>
            <a:r>
              <a:rPr lang="en-US" sz="2200" dirty="0" smtClean="0"/>
              <a:t>               PT                         </a:t>
            </a:r>
            <a:r>
              <a:rPr lang="en-US" sz="2200" b="1" dirty="0" err="1" smtClean="0"/>
              <a:t>PT</a:t>
            </a:r>
            <a:r>
              <a:rPr lang="en-US" sz="2200" dirty="0" smtClean="0"/>
              <a:t>               FT                           </a:t>
            </a:r>
            <a:endParaRPr lang="en-US" sz="2200" dirty="0"/>
          </a:p>
        </p:txBody>
      </p:sp>
      <p:sp>
        <p:nvSpPr>
          <p:cNvPr id="8" name="Rectangle 7"/>
          <p:cNvSpPr/>
          <p:nvPr/>
        </p:nvSpPr>
        <p:spPr>
          <a:xfrm>
            <a:off x="259146" y="4232443"/>
            <a:ext cx="86061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                           FT               Ret                        PT               Ret                           </a:t>
            </a:r>
            <a:endParaRPr lang="en-US" sz="2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518117" y="3563967"/>
            <a:ext cx="64711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582539" y="3561622"/>
            <a:ext cx="64711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938422" y="3979551"/>
            <a:ext cx="5029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5045035" y="3977203"/>
            <a:ext cx="5029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423376" y="3725742"/>
            <a:ext cx="768096" cy="4559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582539" y="3730752"/>
            <a:ext cx="768096" cy="4559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71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5153" y="44825"/>
            <a:ext cx="5486400" cy="663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 smtClean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Analysis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012" y="1039908"/>
            <a:ext cx="860611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The potential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conflict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between work and life is bi-directional and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better captured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by subjective perceptions rather than by objective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indicators (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e.g., number of hours worked, work loads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).</a:t>
            </a:r>
            <a:endParaRPr lang="en-US" sz="23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spcAft>
                <a:spcPts val="1800"/>
              </a:spcAft>
            </a:pP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We jointly account for individual self-reported measures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of: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Work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strains that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affect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private life negatively:</a:t>
            </a:r>
          </a:p>
          <a:p>
            <a:pPr lvl="1">
              <a:spcAft>
                <a:spcPts val="1800"/>
              </a:spcAft>
            </a:pPr>
            <a:r>
              <a:rPr lang="en-US" sz="2300" dirty="0" smtClean="0"/>
              <a:t>		</a:t>
            </a:r>
            <a:r>
              <a:rPr lang="en-US" sz="2300" b="1" dirty="0" smtClean="0"/>
              <a:t>Work-Life </a:t>
            </a:r>
            <a:r>
              <a:rPr lang="en-US" sz="2300" b="1" dirty="0"/>
              <a:t>Interference or WLI </a:t>
            </a:r>
            <a:r>
              <a:rPr lang="en-US" sz="2300" dirty="0" smtClean="0"/>
              <a:t>(</a:t>
            </a:r>
            <a:r>
              <a:rPr lang="en-US" sz="2300" dirty="0" smtClean="0">
                <a:hlinkClick r:id="rId3" action="ppaction://hlinksldjump"/>
              </a:rPr>
              <a:t>questions</a:t>
            </a:r>
            <a:r>
              <a:rPr lang="en-US" sz="2300" dirty="0" smtClean="0"/>
              <a:t>)</a:t>
            </a:r>
            <a:endParaRPr lang="en-US" sz="2300" dirty="0"/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Aspects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of private life that negatively impact productivity or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work (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dis)utility:</a:t>
            </a:r>
          </a:p>
          <a:p>
            <a:pPr>
              <a:spcAft>
                <a:spcPts val="1800"/>
              </a:spcAft>
            </a:pPr>
            <a:r>
              <a:rPr lang="en-US" sz="2300" dirty="0" smtClean="0"/>
              <a:t>			</a:t>
            </a:r>
            <a:r>
              <a:rPr lang="en-US" sz="2300" b="1" dirty="0" smtClean="0"/>
              <a:t>Life-Work </a:t>
            </a:r>
            <a:r>
              <a:rPr lang="en-US" sz="2300" b="1" dirty="0"/>
              <a:t>Interference or LWI </a:t>
            </a:r>
            <a:r>
              <a:rPr lang="en-US" sz="2300" dirty="0" smtClean="0"/>
              <a:t>(</a:t>
            </a:r>
            <a:r>
              <a:rPr lang="en-US" sz="2300" dirty="0" smtClean="0">
                <a:hlinkClick r:id="rId4" action="ppaction://hlinksldjump"/>
              </a:rPr>
              <a:t>questions</a:t>
            </a:r>
            <a:r>
              <a:rPr lang="en-US" sz="2300" dirty="0" smtClean="0"/>
              <a:t>)</a:t>
            </a:r>
            <a:endParaRPr lang="en-US" sz="23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51012" y="663388"/>
            <a:ext cx="72614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7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5153" y="44825"/>
            <a:ext cx="5486400" cy="663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 smtClean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Results (I) ─ Male Workers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012" y="824756"/>
            <a:ext cx="86061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b="1" dirty="0" smtClean="0">
                <a:solidFill>
                  <a:schemeClr val="tx1">
                    <a:lumMod val="50000"/>
                  </a:schemeClr>
                </a:solidFill>
              </a:rPr>
              <a:t>Observed transitions:</a:t>
            </a:r>
            <a:endParaRPr lang="en-US" sz="2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51012" y="663388"/>
            <a:ext cx="72614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61494" y="1465937"/>
            <a:ext cx="86061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                           </a:t>
            </a:r>
            <a:r>
              <a:rPr lang="en-US" sz="2200" b="1" dirty="0" smtClean="0"/>
              <a:t>FT</a:t>
            </a:r>
            <a:r>
              <a:rPr lang="en-US" sz="2200" dirty="0" smtClean="0"/>
              <a:t>                PT                         </a:t>
            </a:r>
            <a:r>
              <a:rPr lang="en-US" sz="2200" b="1" dirty="0" err="1" smtClean="0"/>
              <a:t>PT</a:t>
            </a:r>
            <a:r>
              <a:rPr lang="en-US" sz="2200" dirty="0" smtClean="0"/>
              <a:t>                FT                           </a:t>
            </a:r>
            <a:endParaRPr lang="en-US" sz="2200" dirty="0"/>
          </a:p>
        </p:txBody>
      </p:sp>
      <p:sp>
        <p:nvSpPr>
          <p:cNvPr id="8" name="Rectangle 7"/>
          <p:cNvSpPr/>
          <p:nvPr/>
        </p:nvSpPr>
        <p:spPr>
          <a:xfrm>
            <a:off x="259146" y="2484326"/>
            <a:ext cx="86061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                           FT                Ret                        PT                Ret                           </a:t>
            </a:r>
            <a:endParaRPr lang="en-US" sz="2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518116" y="1681380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582538" y="1679035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869842" y="2165544"/>
            <a:ext cx="6400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976455" y="2163196"/>
            <a:ext cx="6400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423376" y="1843155"/>
            <a:ext cx="822960" cy="6140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61494" y="3022808"/>
            <a:ext cx="86061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b="1" dirty="0" smtClean="0">
                <a:solidFill>
                  <a:schemeClr val="tx1">
                    <a:lumMod val="50000"/>
                  </a:schemeClr>
                </a:solidFill>
              </a:rPr>
              <a:t>Effect of WLB on Employment Transitions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464563"/>
              </p:ext>
            </p:extLst>
          </p:nvPr>
        </p:nvGraphicFramePr>
        <p:xfrm>
          <a:off x="347832" y="3521937"/>
          <a:ext cx="8412476" cy="180794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84412"/>
                <a:gridCol w="1271344"/>
                <a:gridCol w="1271344"/>
                <a:gridCol w="1271344"/>
                <a:gridCol w="1271344"/>
                <a:gridCol w="1271344"/>
                <a:gridCol w="1271344"/>
              </a:tblGrid>
              <a:tr h="464900">
                <a:tc>
                  <a:txBody>
                    <a:bodyPr/>
                    <a:lstStyle/>
                    <a:p>
                      <a:endParaRPr lang="en-US" sz="21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Transition from</a:t>
                      </a:r>
                      <a:r>
                        <a:rPr lang="en-US" sz="2100" b="1" baseline="0" dirty="0" smtClean="0"/>
                        <a:t> FT To:</a:t>
                      </a:r>
                      <a:endParaRPr lang="en-US" sz="21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dirty="0" smtClean="0"/>
                        <a:t>Transition from</a:t>
                      </a:r>
                      <a:r>
                        <a:rPr lang="en-US" sz="2100" b="1" baseline="0" dirty="0" smtClean="0"/>
                        <a:t> PT To:</a:t>
                      </a:r>
                      <a:endParaRPr lang="en-US" sz="21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1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100" b="1" dirty="0"/>
                    </a:p>
                  </a:txBody>
                  <a:tcPr/>
                </a:tc>
              </a:tr>
              <a:tr h="464900">
                <a:tc>
                  <a:txBody>
                    <a:bodyPr/>
                    <a:lstStyle/>
                    <a:p>
                      <a:endParaRPr lang="en-US" sz="2100" b="1" dirty="0"/>
                    </a:p>
                  </a:txBody>
                  <a:tcP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en-US" sz="2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2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PT</a:t>
                      </a:r>
                      <a:endParaRPr lang="en-US" sz="2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chemeClr val="bg1"/>
                          </a:solidFill>
                        </a:rPr>
                        <a:t>Ret</a:t>
                      </a:r>
                      <a:endParaRPr lang="en-US" sz="2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en-US" sz="2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2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PT</a:t>
                      </a:r>
                      <a:endParaRPr lang="en-US" sz="2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chemeClr val="bg1"/>
                          </a:solidFill>
                        </a:rPr>
                        <a:t>Ret</a:t>
                      </a:r>
                      <a:endParaRPr lang="en-US" sz="2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0000"/>
                    </a:solidFill>
                  </a:tcPr>
                </a:tc>
              </a:tr>
              <a:tr h="447681">
                <a:tc>
                  <a:txBody>
                    <a:bodyPr/>
                    <a:lstStyle/>
                    <a:p>
                      <a:pPr marL="0" algn="l"/>
                      <a:r>
                        <a:rPr lang="en-US" sz="2000" b="1" dirty="0" smtClean="0"/>
                        <a:t>WLI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-0.013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0.012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-0.071*** 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0.059***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30462">
                <a:tc>
                  <a:txBody>
                    <a:bodyPr/>
                    <a:lstStyle/>
                    <a:p>
                      <a:pPr marL="0" algn="l"/>
                      <a:r>
                        <a:rPr lang="en-US" sz="1900" b="1" dirty="0" smtClean="0"/>
                        <a:t>LWI</a:t>
                      </a:r>
                      <a:endParaRPr lang="en-US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-0.007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0.007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-0.022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0.046*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-0.024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438440" y="2012091"/>
            <a:ext cx="86061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                           80%                                          64%                           </a:t>
            </a:r>
            <a:endParaRPr lang="en-US" sz="22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587916" y="1847638"/>
            <a:ext cx="822960" cy="6140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59781" y="1250157"/>
            <a:ext cx="86061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                           7%                                          14%                           </a:t>
            </a:r>
            <a:endParaRPr lang="en-US" sz="2200" dirty="0"/>
          </a:p>
        </p:txBody>
      </p:sp>
      <p:sp>
        <p:nvSpPr>
          <p:cNvPr id="21" name="Rectangle 20"/>
          <p:cNvSpPr/>
          <p:nvPr/>
        </p:nvSpPr>
        <p:spPr>
          <a:xfrm>
            <a:off x="1279479" y="1845840"/>
            <a:ext cx="86061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                          13%                                          22%                          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7644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5153" y="44825"/>
            <a:ext cx="5486400" cy="663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 smtClean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Results (I) ─ Female Workers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012" y="824756"/>
            <a:ext cx="86061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b="1" dirty="0" smtClean="0">
                <a:solidFill>
                  <a:schemeClr val="tx1">
                    <a:lumMod val="50000"/>
                  </a:schemeClr>
                </a:solidFill>
              </a:rPr>
              <a:t>Observed transitions:</a:t>
            </a:r>
            <a:endParaRPr lang="en-US" sz="2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51012" y="663388"/>
            <a:ext cx="72614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61494" y="1465937"/>
            <a:ext cx="86061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                           </a:t>
            </a:r>
            <a:r>
              <a:rPr lang="en-US" sz="2200" b="1" dirty="0" smtClean="0"/>
              <a:t>FT</a:t>
            </a:r>
            <a:r>
              <a:rPr lang="en-US" sz="2200" dirty="0" smtClean="0"/>
              <a:t>                PT                         </a:t>
            </a:r>
            <a:r>
              <a:rPr lang="en-US" sz="2200" b="1" dirty="0" err="1" smtClean="0"/>
              <a:t>PT</a:t>
            </a:r>
            <a:r>
              <a:rPr lang="en-US" sz="2200" dirty="0" smtClean="0"/>
              <a:t>                FT                           </a:t>
            </a:r>
            <a:endParaRPr lang="en-US" sz="2200" dirty="0"/>
          </a:p>
        </p:txBody>
      </p:sp>
      <p:sp>
        <p:nvSpPr>
          <p:cNvPr id="8" name="Rectangle 7"/>
          <p:cNvSpPr/>
          <p:nvPr/>
        </p:nvSpPr>
        <p:spPr>
          <a:xfrm>
            <a:off x="259146" y="2484326"/>
            <a:ext cx="86061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                           FT                Ret                        PT                Ret                           </a:t>
            </a:r>
            <a:endParaRPr lang="en-US" sz="2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518116" y="1681380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582538" y="1679035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869842" y="2165544"/>
            <a:ext cx="6400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976455" y="2163196"/>
            <a:ext cx="6400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423376" y="1843155"/>
            <a:ext cx="822960" cy="6140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61494" y="3022808"/>
            <a:ext cx="86061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b="1" dirty="0" smtClean="0">
                <a:solidFill>
                  <a:schemeClr val="tx1">
                    <a:lumMod val="50000"/>
                  </a:schemeClr>
                </a:solidFill>
              </a:rPr>
              <a:t>Effect of WLB on Employment Transitions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294368"/>
              </p:ext>
            </p:extLst>
          </p:nvPr>
        </p:nvGraphicFramePr>
        <p:xfrm>
          <a:off x="347832" y="3521937"/>
          <a:ext cx="8412476" cy="180794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84412"/>
                <a:gridCol w="1271344"/>
                <a:gridCol w="1271344"/>
                <a:gridCol w="1271344"/>
                <a:gridCol w="1271344"/>
                <a:gridCol w="1271344"/>
                <a:gridCol w="1271344"/>
              </a:tblGrid>
              <a:tr h="464900">
                <a:tc>
                  <a:txBody>
                    <a:bodyPr/>
                    <a:lstStyle/>
                    <a:p>
                      <a:endParaRPr lang="en-US" sz="21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Transition from</a:t>
                      </a:r>
                      <a:r>
                        <a:rPr lang="en-US" sz="2100" b="1" baseline="0" dirty="0" smtClean="0"/>
                        <a:t> FT To:</a:t>
                      </a:r>
                      <a:endParaRPr lang="en-US" sz="21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dirty="0" smtClean="0"/>
                        <a:t>Transition from</a:t>
                      </a:r>
                      <a:r>
                        <a:rPr lang="en-US" sz="2100" b="1" baseline="0" dirty="0" smtClean="0"/>
                        <a:t> PT To:</a:t>
                      </a:r>
                      <a:endParaRPr lang="en-US" sz="21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1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100" b="1" dirty="0"/>
                    </a:p>
                  </a:txBody>
                  <a:tcPr/>
                </a:tc>
              </a:tr>
              <a:tr h="464900">
                <a:tc>
                  <a:txBody>
                    <a:bodyPr/>
                    <a:lstStyle/>
                    <a:p>
                      <a:endParaRPr lang="en-US" sz="2100" b="1" dirty="0"/>
                    </a:p>
                  </a:txBody>
                  <a:tcP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en-US" sz="2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2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PT</a:t>
                      </a:r>
                      <a:endParaRPr lang="en-US" sz="2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chemeClr val="bg1"/>
                          </a:solidFill>
                        </a:rPr>
                        <a:t>Ret</a:t>
                      </a:r>
                      <a:endParaRPr lang="en-US" sz="2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en-US" sz="2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2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PT</a:t>
                      </a:r>
                      <a:endParaRPr lang="en-US" sz="2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chemeClr val="bg1"/>
                          </a:solidFill>
                        </a:rPr>
                        <a:t>Ret</a:t>
                      </a:r>
                      <a:endParaRPr lang="en-US" sz="2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0000"/>
                    </a:solidFill>
                  </a:tcPr>
                </a:tc>
              </a:tr>
              <a:tr h="447681">
                <a:tc>
                  <a:txBody>
                    <a:bodyPr/>
                    <a:lstStyle/>
                    <a:p>
                      <a:pPr marL="0" algn="l"/>
                      <a:r>
                        <a:rPr lang="en-US" sz="2000" b="1" dirty="0" smtClean="0"/>
                        <a:t>WLI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-0.020**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-0.002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0.022***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0.003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-0.049*** 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0.046***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30462">
                <a:tc>
                  <a:txBody>
                    <a:bodyPr/>
                    <a:lstStyle/>
                    <a:p>
                      <a:pPr marL="0" algn="l"/>
                      <a:r>
                        <a:rPr lang="en-US" sz="1900" b="1" dirty="0" smtClean="0"/>
                        <a:t>LWI</a:t>
                      </a:r>
                      <a:endParaRPr lang="en-US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-0.009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0.008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-0.014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0.030*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88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-0.016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438440" y="2012091"/>
            <a:ext cx="86061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                           76%                                          68%                           </a:t>
            </a:r>
            <a:endParaRPr lang="en-US" sz="22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587916" y="1847638"/>
            <a:ext cx="822960" cy="6140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59781" y="1250157"/>
            <a:ext cx="86061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                           10%                                          12%                           </a:t>
            </a:r>
            <a:endParaRPr lang="en-US" sz="2200" dirty="0"/>
          </a:p>
        </p:txBody>
      </p:sp>
      <p:sp>
        <p:nvSpPr>
          <p:cNvPr id="21" name="Rectangle 20"/>
          <p:cNvSpPr/>
          <p:nvPr/>
        </p:nvSpPr>
        <p:spPr>
          <a:xfrm>
            <a:off x="1279479" y="1845840"/>
            <a:ext cx="86061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                          14%                                          20%                          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5748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5153" y="44825"/>
            <a:ext cx="5486400" cy="663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 smtClean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Results (II)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012" y="1039908"/>
            <a:ext cx="860611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A prime example of a situation in which WLB may tip the scales in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favor of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continued employment or retirement is when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an individual's spouse experiences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a health shock.</a:t>
            </a:r>
          </a:p>
          <a:p>
            <a:pPr>
              <a:spcAft>
                <a:spcPts val="2400"/>
              </a:spcAft>
            </a:pP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We investigate to what extent labor supply responses to a spouse's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health shock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vary with the level of perceived WLB.</a:t>
            </a:r>
          </a:p>
          <a:p>
            <a:pPr>
              <a:spcAft>
                <a:spcPts val="2400"/>
              </a:spcAft>
            </a:pP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We focus on the WLI index interacted with an indicator for whether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the spouse suffers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an acute health issue (health problems, stroke, cancer)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or is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newly diagnosed with a chronic condition (lung disease, diabetes,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high blood 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pressure, arthritis, psychological problems) across two </a:t>
            </a:r>
            <a:r>
              <a:rPr lang="en-US" sz="2300" dirty="0" smtClean="0">
                <a:solidFill>
                  <a:schemeClr val="tx1">
                    <a:lumMod val="50000"/>
                  </a:schemeClr>
                </a:solidFill>
              </a:rPr>
              <a:t>consecutive waves</a:t>
            </a:r>
            <a:r>
              <a:rPr lang="en-US" sz="2300" dirty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51012" y="663388"/>
            <a:ext cx="72614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56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2">
      <a:dk1>
        <a:srgbClr val="990000"/>
      </a:dk1>
      <a:lt1>
        <a:srgbClr val="FFCC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23">
      <a:dk1>
        <a:srgbClr val="99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Custom 23">
      <a:dk1>
        <a:srgbClr val="99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4005</TotalTime>
  <Words>1365</Words>
  <Application>Microsoft Macintosh PowerPoint</Application>
  <PresentationFormat>On-screen Show (4:3)</PresentationFormat>
  <Paragraphs>203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Tahoma</vt:lpstr>
      <vt:lpstr>Times New Roman</vt:lpstr>
      <vt:lpstr>Wingdings</vt:lpstr>
      <vt:lpstr>Office Theme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uscadmin</dc:creator>
  <cp:lastModifiedBy>Microsoft Office User</cp:lastModifiedBy>
  <cp:revision>265</cp:revision>
  <cp:lastPrinted>2014-11-04T22:03:18Z</cp:lastPrinted>
  <dcterms:created xsi:type="dcterms:W3CDTF">2012-02-08T18:35:15Z</dcterms:created>
  <dcterms:modified xsi:type="dcterms:W3CDTF">2017-08-02T12:04:06Z</dcterms:modified>
</cp:coreProperties>
</file>