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18"/>
  </p:notesMasterIdLst>
  <p:handoutMasterIdLst>
    <p:handoutMasterId r:id="rId19"/>
  </p:handoutMasterIdLst>
  <p:sldIdLst>
    <p:sldId id="339" r:id="rId2"/>
    <p:sldId id="286" r:id="rId3"/>
    <p:sldId id="340" r:id="rId4"/>
    <p:sldId id="341" r:id="rId5"/>
    <p:sldId id="342" r:id="rId6"/>
    <p:sldId id="343" r:id="rId7"/>
    <p:sldId id="344" r:id="rId8"/>
    <p:sldId id="354" r:id="rId9"/>
    <p:sldId id="345" r:id="rId10"/>
    <p:sldId id="346" r:id="rId11"/>
    <p:sldId id="348" r:id="rId12"/>
    <p:sldId id="350" r:id="rId13"/>
    <p:sldId id="349" r:id="rId14"/>
    <p:sldId id="351" r:id="rId15"/>
    <p:sldId id="352" r:id="rId16"/>
    <p:sldId id="353" r:id="rId1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Scala-Regular" charset="0"/>
        <a:ea typeface="+mn-ea"/>
        <a:cs typeface="+mn-cs"/>
      </a:defRPr>
    </a:lvl1pPr>
    <a:lvl2pPr marL="457200" algn="l" rtl="0" fontAlgn="base">
      <a:spcBef>
        <a:spcPct val="0"/>
      </a:spcBef>
      <a:spcAft>
        <a:spcPct val="0"/>
      </a:spcAft>
      <a:defRPr sz="2400" kern="1200">
        <a:solidFill>
          <a:schemeClr val="tx1"/>
        </a:solidFill>
        <a:latin typeface="Scala-Regular" charset="0"/>
        <a:ea typeface="+mn-ea"/>
        <a:cs typeface="+mn-cs"/>
      </a:defRPr>
    </a:lvl2pPr>
    <a:lvl3pPr marL="914400" algn="l" rtl="0" fontAlgn="base">
      <a:spcBef>
        <a:spcPct val="0"/>
      </a:spcBef>
      <a:spcAft>
        <a:spcPct val="0"/>
      </a:spcAft>
      <a:defRPr sz="2400" kern="1200">
        <a:solidFill>
          <a:schemeClr val="tx1"/>
        </a:solidFill>
        <a:latin typeface="Scala-Regular" charset="0"/>
        <a:ea typeface="+mn-ea"/>
        <a:cs typeface="+mn-cs"/>
      </a:defRPr>
    </a:lvl3pPr>
    <a:lvl4pPr marL="1371600" algn="l" rtl="0" fontAlgn="base">
      <a:spcBef>
        <a:spcPct val="0"/>
      </a:spcBef>
      <a:spcAft>
        <a:spcPct val="0"/>
      </a:spcAft>
      <a:defRPr sz="2400" kern="1200">
        <a:solidFill>
          <a:schemeClr val="tx1"/>
        </a:solidFill>
        <a:latin typeface="Scala-Regular" charset="0"/>
        <a:ea typeface="+mn-ea"/>
        <a:cs typeface="+mn-cs"/>
      </a:defRPr>
    </a:lvl4pPr>
    <a:lvl5pPr marL="1828800" algn="l" rtl="0" fontAlgn="base">
      <a:spcBef>
        <a:spcPct val="0"/>
      </a:spcBef>
      <a:spcAft>
        <a:spcPct val="0"/>
      </a:spcAft>
      <a:defRPr sz="2400" kern="1200">
        <a:solidFill>
          <a:schemeClr val="tx1"/>
        </a:solidFill>
        <a:latin typeface="Scala-Regular" charset="0"/>
        <a:ea typeface="+mn-ea"/>
        <a:cs typeface="+mn-cs"/>
      </a:defRPr>
    </a:lvl5pPr>
    <a:lvl6pPr marL="2286000" algn="l" defTabSz="457200" rtl="0" eaLnBrk="1" latinLnBrk="0" hangingPunct="1">
      <a:defRPr sz="2400" kern="1200">
        <a:solidFill>
          <a:schemeClr val="tx1"/>
        </a:solidFill>
        <a:latin typeface="Scala-Regular" charset="0"/>
        <a:ea typeface="+mn-ea"/>
        <a:cs typeface="+mn-cs"/>
      </a:defRPr>
    </a:lvl6pPr>
    <a:lvl7pPr marL="2743200" algn="l" defTabSz="457200" rtl="0" eaLnBrk="1" latinLnBrk="0" hangingPunct="1">
      <a:defRPr sz="2400" kern="1200">
        <a:solidFill>
          <a:schemeClr val="tx1"/>
        </a:solidFill>
        <a:latin typeface="Scala-Regular" charset="0"/>
        <a:ea typeface="+mn-ea"/>
        <a:cs typeface="+mn-cs"/>
      </a:defRPr>
    </a:lvl7pPr>
    <a:lvl8pPr marL="3200400" algn="l" defTabSz="457200" rtl="0" eaLnBrk="1" latinLnBrk="0" hangingPunct="1">
      <a:defRPr sz="2400" kern="1200">
        <a:solidFill>
          <a:schemeClr val="tx1"/>
        </a:solidFill>
        <a:latin typeface="Scala-Regular" charset="0"/>
        <a:ea typeface="+mn-ea"/>
        <a:cs typeface="+mn-cs"/>
      </a:defRPr>
    </a:lvl8pPr>
    <a:lvl9pPr marL="3657600" algn="l" defTabSz="457200" rtl="0" eaLnBrk="1" latinLnBrk="0" hangingPunct="1">
      <a:defRPr sz="2400" kern="1200">
        <a:solidFill>
          <a:schemeClr val="tx1"/>
        </a:solidFill>
        <a:latin typeface="Scala-Regular"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Walters" initials="AW" lastIdx="1" clrIdx="0">
    <p:extLst>
      <p:ext uri="{19B8F6BF-5375-455C-9EA6-DF929625EA0E}">
        <p15:presenceInfo xmlns:p15="http://schemas.microsoft.com/office/powerpoint/2012/main" userId="Abigail Wal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669B"/>
    <a:srgbClr val="3384AE"/>
    <a:srgbClr val="E86025"/>
    <a:srgbClr val="DBD3CB"/>
    <a:srgbClr val="84D2E6"/>
    <a:srgbClr val="2B3175"/>
    <a:srgbClr val="000000"/>
    <a:srgbClr val="2B3471"/>
    <a:srgbClr val="FFFFEB"/>
    <a:srgbClr val="FCF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5" autoAdjust="0"/>
    <p:restoredTop sz="94674"/>
  </p:normalViewPr>
  <p:slideViewPr>
    <p:cSldViewPr snapToGrid="0">
      <p:cViewPr varScale="1">
        <p:scale>
          <a:sx n="105" d="100"/>
          <a:sy n="105" d="100"/>
        </p:scale>
        <p:origin x="22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Administration\Executive\CRR\Dissemination-Outreach\Remarks%20-%20PowerPoint%20Presentations\2018\Alicia%20and%20Abby%20-%20Working%20Group%20-%20August\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urageous\Administration\Executive\CRR\Dissemination-Outreach\Remarks%20-%20PowerPoint%20Presentations\2018\Alicia%20and%20Abby%20-%20Working%20Group%20-%20August\Figur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7304364732187"/>
          <c:y val="0"/>
          <c:w val="0.7770343637600855"/>
          <c:h val="0.87685478558208108"/>
        </c:manualLayout>
      </c:layout>
      <c:barChart>
        <c:barDir val="bar"/>
        <c:grouping val="clustered"/>
        <c:varyColors val="0"/>
        <c:ser>
          <c:idx val="0"/>
          <c:order val="0"/>
          <c:spPr>
            <a:solidFill>
              <a:srgbClr val="59669B"/>
            </a:solidFill>
            <a:ln w="3175">
              <a:solidFill>
                <a:schemeClr val="tx1"/>
              </a:solidFill>
            </a:ln>
            <a:effectLst/>
          </c:spPr>
          <c:invertIfNegative val="0"/>
          <c:dLbls>
            <c:dLbl>
              <c:idx val="3"/>
              <c:layout>
                <c:manualLayout>
                  <c:x val="-5.4794520547945197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532-47F1-947D-0C3925B20855}"/>
                </c:ext>
              </c:extLst>
            </c:dLbl>
            <c:dLbl>
              <c:idx val="4"/>
              <c:layout>
                <c:manualLayout>
                  <c:x val="-5.4794520547945197E-3"/>
                  <c:y val="-5.39209457280847E-1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532-47F1-947D-0C3925B20855}"/>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figure!$A$2:$A$6</c:f>
              <c:numCache>
                <c:formatCode>General</c:formatCode>
                <c:ptCount val="5"/>
                <c:pt idx="0">
                  <c:v>95</c:v>
                </c:pt>
                <c:pt idx="1">
                  <c:v>90</c:v>
                </c:pt>
                <c:pt idx="2">
                  <c:v>85</c:v>
                </c:pt>
                <c:pt idx="3">
                  <c:v>80</c:v>
                </c:pt>
                <c:pt idx="4">
                  <c:v>75</c:v>
                </c:pt>
              </c:numCache>
            </c:numRef>
          </c:cat>
          <c:val>
            <c:numRef>
              <c:f>figure!$B$2:$B$6</c:f>
              <c:numCache>
                <c:formatCode>0%</c:formatCode>
                <c:ptCount val="5"/>
                <c:pt idx="0">
                  <c:v>0.249239517334506</c:v>
                </c:pt>
                <c:pt idx="1">
                  <c:v>0.53973295521005804</c:v>
                </c:pt>
                <c:pt idx="2">
                  <c:v>0.784727554374963</c:v>
                </c:pt>
                <c:pt idx="3">
                  <c:v>0.91481017228932904</c:v>
                </c:pt>
                <c:pt idx="4">
                  <c:v>0.97274985370239397</c:v>
                </c:pt>
              </c:numCache>
            </c:numRef>
          </c:val>
          <c:extLst>
            <c:ext xmlns:c16="http://schemas.microsoft.com/office/drawing/2014/chart" uri="{C3380CC4-5D6E-409C-BE32-E72D297353CC}">
              <c16:uniqueId val="{00000002-6532-47F1-947D-0C3925B20855}"/>
            </c:ext>
          </c:extLst>
        </c:ser>
        <c:dLbls>
          <c:dLblPos val="inEnd"/>
          <c:showLegendKey val="0"/>
          <c:showVal val="1"/>
          <c:showCatName val="0"/>
          <c:showSerName val="0"/>
          <c:showPercent val="0"/>
          <c:showBubbleSize val="0"/>
        </c:dLbls>
        <c:gapWidth val="182"/>
        <c:axId val="1003302864"/>
        <c:axId val="1003305184"/>
      </c:barChart>
      <c:catAx>
        <c:axId val="100330286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smtClean="0"/>
                  <a:t>Age</a:t>
                </a:r>
                <a:endParaRPr lang="en-US" dirty="0" smtClean="0"/>
              </a:p>
            </c:rich>
          </c:tx>
          <c:layout>
            <c:manualLayout>
              <c:xMode val="edge"/>
              <c:yMode val="edge"/>
              <c:x val="0"/>
              <c:y val="0.3800109797032343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03305184"/>
        <c:crosses val="autoZero"/>
        <c:auto val="1"/>
        <c:lblAlgn val="ctr"/>
        <c:lblOffset val="100"/>
        <c:noMultiLvlLbl val="0"/>
      </c:catAx>
      <c:valAx>
        <c:axId val="1003305184"/>
        <c:scaling>
          <c:orientation val="minMax"/>
          <c:max val="1"/>
        </c:scaling>
        <c:delete val="0"/>
        <c:axPos val="b"/>
        <c:majorGridlines>
          <c:spPr>
            <a:ln w="3175" cap="flat" cmpd="sng" algn="ctr">
              <a:solidFill>
                <a:schemeClr val="bg1">
                  <a:lumMod val="50000"/>
                </a:schemeClr>
              </a:solidFill>
              <a:round/>
            </a:ln>
            <a:effectLst/>
          </c:spPr>
        </c:majorGridlines>
        <c:numFmt formatCode="0%" sourceLinked="1"/>
        <c:majorTickMark val="out"/>
        <c:minorTickMark val="none"/>
        <c:tickLblPos val="nextTo"/>
        <c:spPr>
          <a:noFill/>
          <a:ln w="3175">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03302864"/>
        <c:crosses val="autoZero"/>
        <c:crossBetween val="between"/>
      </c:valAx>
      <c:spPr>
        <a:noFill/>
        <a:ln w="3175">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61511340933097E-2"/>
          <c:y val="0.12594582111129099"/>
          <c:w val="0.91327618401304"/>
          <c:h val="0.87027719291931405"/>
        </c:manualLayout>
      </c:layout>
      <c:barChart>
        <c:barDir val="col"/>
        <c:grouping val="stacked"/>
        <c:varyColors val="0"/>
        <c:ser>
          <c:idx val="0"/>
          <c:order val="0"/>
          <c:tx>
            <c:strRef>
              <c:f>'Sheet1 (2)'!$E$7</c:f>
              <c:strCache>
                <c:ptCount val="1"/>
                <c:pt idx="0">
                  <c:v>Working years</c:v>
                </c:pt>
              </c:strCache>
            </c:strRef>
          </c:tx>
          <c:spPr>
            <a:solidFill>
              <a:srgbClr val="59669B"/>
            </a:solidFill>
            <a:ln w="3175">
              <a:solidFill>
                <a:schemeClr val="tx1"/>
              </a:solidFill>
            </a:ln>
            <a:effectLst/>
          </c:spPr>
          <c:invertIfNegative val="0"/>
          <c:cat>
            <c:strRef>
              <c:f>'Sheet1 (2)'!$B$8:$B$10</c:f>
              <c:strCache>
                <c:ptCount val="3"/>
                <c:pt idx="0">
                  <c:v>1940: Retire at 65</c:v>
                </c:pt>
                <c:pt idx="1">
                  <c:v>1980: Retire at 68</c:v>
                </c:pt>
                <c:pt idx="2">
                  <c:v>2020: Retire at 70</c:v>
                </c:pt>
              </c:strCache>
            </c:strRef>
          </c:cat>
          <c:val>
            <c:numRef>
              <c:f>'Sheet1 (2)'!$C$8:$C$10</c:f>
              <c:numCache>
                <c:formatCode>General</c:formatCode>
                <c:ptCount val="3"/>
                <c:pt idx="0">
                  <c:v>65</c:v>
                </c:pt>
                <c:pt idx="1">
                  <c:v>68</c:v>
                </c:pt>
                <c:pt idx="2">
                  <c:v>70</c:v>
                </c:pt>
              </c:numCache>
            </c:numRef>
          </c:val>
          <c:extLst>
            <c:ext xmlns:c16="http://schemas.microsoft.com/office/drawing/2014/chart" uri="{C3380CC4-5D6E-409C-BE32-E72D297353CC}">
              <c16:uniqueId val="{00000000-C452-447A-A69B-6DC6AB63064B}"/>
            </c:ext>
          </c:extLst>
        </c:ser>
        <c:ser>
          <c:idx val="1"/>
          <c:order val="1"/>
          <c:tx>
            <c:strRef>
              <c:f>'Sheet1 (2)'!$F$7</c:f>
              <c:strCache>
                <c:ptCount val="1"/>
                <c:pt idx="0">
                  <c:v>Retirement years</c:v>
                </c:pt>
              </c:strCache>
            </c:strRef>
          </c:tx>
          <c:spPr>
            <a:solidFill>
              <a:srgbClr val="E86025"/>
            </a:solidFill>
            <a:ln w="3175">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(2)'!$B$8:$B$10</c:f>
              <c:strCache>
                <c:ptCount val="3"/>
                <c:pt idx="0">
                  <c:v>1940: Retire at 65</c:v>
                </c:pt>
                <c:pt idx="1">
                  <c:v>1980: Retire at 68</c:v>
                </c:pt>
                <c:pt idx="2">
                  <c:v>2020: Retire at 70</c:v>
                </c:pt>
              </c:strCache>
            </c:strRef>
          </c:cat>
          <c:val>
            <c:numRef>
              <c:f>'Sheet1 (2)'!$F$8:$F$10</c:f>
              <c:numCache>
                <c:formatCode>0</c:formatCode>
                <c:ptCount val="3"/>
                <c:pt idx="0">
                  <c:v>13.1</c:v>
                </c:pt>
                <c:pt idx="1">
                  <c:v>14.1</c:v>
                </c:pt>
                <c:pt idx="2">
                  <c:v>16.099999999999991</c:v>
                </c:pt>
              </c:numCache>
            </c:numRef>
          </c:val>
          <c:extLst>
            <c:ext xmlns:c16="http://schemas.microsoft.com/office/drawing/2014/chart" uri="{C3380CC4-5D6E-409C-BE32-E72D297353CC}">
              <c16:uniqueId val="{00000001-C452-447A-A69B-6DC6AB63064B}"/>
            </c:ext>
          </c:extLst>
        </c:ser>
        <c:dLbls>
          <c:showLegendKey val="0"/>
          <c:showVal val="0"/>
          <c:showCatName val="0"/>
          <c:showSerName val="0"/>
          <c:showPercent val="0"/>
          <c:showBubbleSize val="0"/>
        </c:dLbls>
        <c:gapWidth val="150"/>
        <c:overlap val="100"/>
        <c:axId val="1111227040"/>
        <c:axId val="1111229792"/>
      </c:barChart>
      <c:catAx>
        <c:axId val="1111227040"/>
        <c:scaling>
          <c:orientation val="minMax"/>
        </c:scaling>
        <c:delete val="1"/>
        <c:axPos val="b"/>
        <c:numFmt formatCode="General" sourceLinked="1"/>
        <c:majorTickMark val="none"/>
        <c:minorTickMark val="none"/>
        <c:tickLblPos val="nextTo"/>
        <c:crossAx val="1111229792"/>
        <c:crosses val="autoZero"/>
        <c:auto val="1"/>
        <c:lblAlgn val="ctr"/>
        <c:lblOffset val="100"/>
        <c:noMultiLvlLbl val="0"/>
      </c:catAx>
      <c:valAx>
        <c:axId val="1111229792"/>
        <c:scaling>
          <c:orientation val="minMax"/>
          <c:min val="20"/>
        </c:scaling>
        <c:delete val="1"/>
        <c:axPos val="l"/>
        <c:numFmt formatCode="General" sourceLinked="1"/>
        <c:majorTickMark val="none"/>
        <c:minorTickMark val="none"/>
        <c:tickLblPos val="nextTo"/>
        <c:crossAx val="1111227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0.03789</cdr:x>
      <cdr:y>0.11291</cdr:y>
    </cdr:from>
    <cdr:to>
      <cdr:x>0.32707</cdr:x>
      <cdr:y>0.26872</cdr:y>
    </cdr:to>
    <cdr:sp macro="" textlink="">
      <cdr:nvSpPr>
        <cdr:cNvPr id="2" name="TextBox 1"/>
        <cdr:cNvSpPr txBox="1"/>
      </cdr:nvSpPr>
      <cdr:spPr>
        <a:xfrm xmlns:a="http://schemas.openxmlformats.org/drawingml/2006/main">
          <a:off x="182034" y="376444"/>
          <a:ext cx="1389160" cy="519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Times New Roman" panose="02020603050405020304" pitchFamily="18" charset="0"/>
              <a:cs typeface="Times New Roman" panose="02020603050405020304" pitchFamily="18" charset="0"/>
            </a:rPr>
            <a:t>1940 </a:t>
          </a:r>
        </a:p>
        <a:p xmlns:a="http://schemas.openxmlformats.org/drawingml/2006/main">
          <a:pPr algn="ctr"/>
          <a:r>
            <a:rPr lang="en-US" sz="1400" dirty="0" smtClean="0">
              <a:latin typeface="Times New Roman" panose="02020603050405020304" pitchFamily="18" charset="0"/>
              <a:cs typeface="Times New Roman" panose="02020603050405020304" pitchFamily="18" charset="0"/>
            </a:rPr>
            <a:t>Retire </a:t>
          </a:r>
          <a:r>
            <a:rPr lang="en-US" sz="1400" dirty="0">
              <a:latin typeface="Times New Roman" panose="02020603050405020304" pitchFamily="18" charset="0"/>
              <a:cs typeface="Times New Roman" panose="02020603050405020304" pitchFamily="18" charset="0"/>
            </a:rPr>
            <a:t>at 65</a:t>
          </a:r>
        </a:p>
      </cdr:txBody>
    </cdr:sp>
  </cdr:relSizeAnchor>
  <cdr:relSizeAnchor xmlns:cdr="http://schemas.openxmlformats.org/drawingml/2006/chartDrawing">
    <cdr:from>
      <cdr:x>0.35541</cdr:x>
      <cdr:y>0.05878</cdr:y>
    </cdr:from>
    <cdr:to>
      <cdr:x>0.64459</cdr:x>
      <cdr:y>0.21458</cdr:y>
    </cdr:to>
    <cdr:sp macro="" textlink="">
      <cdr:nvSpPr>
        <cdr:cNvPr id="3" name="TextBox 1"/>
        <cdr:cNvSpPr txBox="1"/>
      </cdr:nvSpPr>
      <cdr:spPr>
        <a:xfrm xmlns:a="http://schemas.openxmlformats.org/drawingml/2006/main">
          <a:off x="1707315" y="195980"/>
          <a:ext cx="1389160" cy="519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latin typeface="Times New Roman" panose="02020603050405020304" pitchFamily="18" charset="0"/>
              <a:cs typeface="Times New Roman" panose="02020603050405020304" pitchFamily="18" charset="0"/>
            </a:rPr>
            <a:t>1980 </a:t>
          </a:r>
        </a:p>
        <a:p xmlns:a="http://schemas.openxmlformats.org/drawingml/2006/main">
          <a:pPr algn="ctr"/>
          <a:r>
            <a:rPr lang="en-US" sz="1400" dirty="0" smtClean="0">
              <a:latin typeface="Times New Roman" panose="02020603050405020304" pitchFamily="18" charset="0"/>
              <a:cs typeface="Times New Roman" panose="02020603050405020304" pitchFamily="18" charset="0"/>
            </a:rPr>
            <a:t>Retire </a:t>
          </a:r>
          <a:r>
            <a:rPr lang="en-US" sz="1400" dirty="0">
              <a:latin typeface="Times New Roman" panose="02020603050405020304" pitchFamily="18" charset="0"/>
              <a:cs typeface="Times New Roman" panose="02020603050405020304" pitchFamily="18" charset="0"/>
            </a:rPr>
            <a:t>at 68</a:t>
          </a:r>
        </a:p>
      </cdr:txBody>
    </cdr:sp>
  </cdr:relSizeAnchor>
  <cdr:relSizeAnchor xmlns:cdr="http://schemas.openxmlformats.org/drawingml/2006/chartDrawing">
    <cdr:from>
      <cdr:x>0.66035</cdr:x>
      <cdr:y>0.01751</cdr:y>
    </cdr:from>
    <cdr:to>
      <cdr:x>0.94953</cdr:x>
      <cdr:y>0.17331</cdr:y>
    </cdr:to>
    <cdr:sp macro="" textlink="">
      <cdr:nvSpPr>
        <cdr:cNvPr id="5" name="TextBox 1"/>
        <cdr:cNvSpPr txBox="1"/>
      </cdr:nvSpPr>
      <cdr:spPr>
        <a:xfrm xmlns:a="http://schemas.openxmlformats.org/drawingml/2006/main">
          <a:off x="3172179" y="58366"/>
          <a:ext cx="1389160" cy="519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latin typeface="Times New Roman" panose="02020603050405020304" pitchFamily="18" charset="0"/>
              <a:cs typeface="Times New Roman" panose="02020603050405020304" pitchFamily="18" charset="0"/>
            </a:rPr>
            <a:t>2020 </a:t>
          </a:r>
        </a:p>
        <a:p xmlns:a="http://schemas.openxmlformats.org/drawingml/2006/main">
          <a:pPr algn="ctr"/>
          <a:r>
            <a:rPr lang="en-US" sz="1400" dirty="0" smtClean="0">
              <a:latin typeface="Times New Roman" panose="02020603050405020304" pitchFamily="18" charset="0"/>
              <a:cs typeface="Times New Roman" panose="02020603050405020304" pitchFamily="18" charset="0"/>
            </a:rPr>
            <a:t>Retire </a:t>
          </a:r>
          <a:r>
            <a:rPr lang="en-US" sz="1400" dirty="0">
              <a:latin typeface="Times New Roman" panose="02020603050405020304" pitchFamily="18" charset="0"/>
              <a:cs typeface="Times New Roman" panose="02020603050405020304" pitchFamily="18" charset="0"/>
            </a:rPr>
            <a:t>at </a:t>
          </a:r>
          <a:r>
            <a:rPr lang="en-US" sz="1400" dirty="0" smtClean="0">
              <a:latin typeface="Times New Roman" panose="02020603050405020304" pitchFamily="18" charset="0"/>
              <a:cs typeface="Times New Roman" panose="02020603050405020304" pitchFamily="18" charset="0"/>
            </a:rPr>
            <a:t>70</a:t>
          </a:r>
          <a:endParaRPr lang="en-US" sz="1400"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eaLnBrk="0" hangingPunct="0">
              <a:defRPr sz="1200">
                <a:latin typeface="Scala-Regular" pitchFamily="-110" charset="0"/>
                <a:ea typeface="ＭＳ Ｐゴシック" pitchFamily="-110" charset="-128"/>
                <a:cs typeface="ＭＳ Ｐゴシック" pitchFamily="-110" charset="-128"/>
              </a:defRPr>
            </a:lvl1pPr>
          </a:lstStyle>
          <a:p>
            <a:pPr>
              <a:defRPr/>
            </a:pPr>
            <a:endParaRPr lang="en-US" dirty="0"/>
          </a:p>
        </p:txBody>
      </p:sp>
      <p:sp>
        <p:nvSpPr>
          <p:cNvPr id="76803" name="Rectangle 3"/>
          <p:cNvSpPr>
            <a:spLocks noGrp="1" noChangeArrowheads="1"/>
          </p:cNvSpPr>
          <p:nvPr>
            <p:ph type="dt" sz="quarter" idx="1"/>
          </p:nvPr>
        </p:nvSpPr>
        <p:spPr bwMode="auto">
          <a:xfrm>
            <a:off x="3971183" y="0"/>
            <a:ext cx="3037628" cy="4641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0" hangingPunct="0">
              <a:defRPr sz="1200">
                <a:latin typeface="Scala-Regular" pitchFamily="-110" charset="0"/>
                <a:ea typeface="ＭＳ Ｐゴシック" charset="-128"/>
                <a:cs typeface="ＭＳ Ｐゴシック" charset="-128"/>
              </a:defRPr>
            </a:lvl1pPr>
          </a:lstStyle>
          <a:p>
            <a:pPr>
              <a:defRPr/>
            </a:pPr>
            <a:fld id="{9298EBCF-06EF-EE45-A22A-3DC3B94C45FC}" type="datetime1">
              <a:rPr lang="en-US"/>
              <a:pPr>
                <a:defRPr/>
              </a:pPr>
              <a:t>2/5/2019</a:t>
            </a:fld>
            <a:endParaRPr lang="en-US" dirty="0"/>
          </a:p>
        </p:txBody>
      </p:sp>
      <p:sp>
        <p:nvSpPr>
          <p:cNvPr id="76804" name="Rectangle 4"/>
          <p:cNvSpPr>
            <a:spLocks noGrp="1" noChangeArrowheads="1"/>
          </p:cNvSpPr>
          <p:nvPr>
            <p:ph type="ftr" sz="quarter" idx="2"/>
          </p:nvPr>
        </p:nvSpPr>
        <p:spPr bwMode="auto">
          <a:xfrm>
            <a:off x="0" y="8830627"/>
            <a:ext cx="3037628" cy="46418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eaLnBrk="0" hangingPunct="0">
              <a:defRPr sz="1200">
                <a:latin typeface="Scala-Regular" pitchFamily="-110" charset="0"/>
                <a:ea typeface="ＭＳ Ｐゴシック" pitchFamily="-110" charset="-128"/>
                <a:cs typeface="ＭＳ Ｐゴシック" pitchFamily="-110" charset="-128"/>
              </a:defRPr>
            </a:lvl1pPr>
          </a:lstStyle>
          <a:p>
            <a:pPr>
              <a:defRPr/>
            </a:pPr>
            <a:endParaRPr lang="en-US" dirty="0"/>
          </a:p>
        </p:txBody>
      </p:sp>
      <p:sp>
        <p:nvSpPr>
          <p:cNvPr id="76805" name="Rectangle 5"/>
          <p:cNvSpPr>
            <a:spLocks noGrp="1" noChangeArrowheads="1"/>
          </p:cNvSpPr>
          <p:nvPr>
            <p:ph type="sldNum" sz="quarter" idx="3"/>
          </p:nvPr>
        </p:nvSpPr>
        <p:spPr bwMode="auto">
          <a:xfrm>
            <a:off x="3971183" y="8830627"/>
            <a:ext cx="3037628" cy="46418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0" hangingPunct="0">
              <a:defRPr sz="1200">
                <a:latin typeface="Scala-Regular" pitchFamily="-110" charset="0"/>
                <a:ea typeface="ＭＳ Ｐゴシック" charset="-128"/>
                <a:cs typeface="ＭＳ Ｐゴシック" charset="-128"/>
              </a:defRPr>
            </a:lvl1pPr>
          </a:lstStyle>
          <a:p>
            <a:pPr>
              <a:defRPr/>
            </a:pPr>
            <a:fld id="{D46B7666-8565-8C49-B7EB-884A848A6BCA}" type="slidenum">
              <a:rPr lang="en-US"/>
              <a:pPr>
                <a:defRPr/>
              </a:pPr>
              <a:t>‹#›</a:t>
            </a:fld>
            <a:endParaRPr lang="en-US" dirty="0"/>
          </a:p>
        </p:txBody>
      </p:sp>
    </p:spTree>
    <p:extLst>
      <p:ext uri="{BB962C8B-B14F-4D97-AF65-F5344CB8AC3E}">
        <p14:creationId xmlns:p14="http://schemas.microsoft.com/office/powerpoint/2010/main" val="187279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628" cy="464184"/>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931670"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3075" name="Rectangle 3"/>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931670"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144" y="4416108"/>
            <a:ext cx="5140112" cy="4182427"/>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2216"/>
            <a:ext cx="3037628" cy="464184"/>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931670"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3079" name="Rectangle 7"/>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931670" eaLnBrk="0" hangingPunct="0">
              <a:defRPr sz="1200">
                <a:latin typeface="Arial" charset="0"/>
                <a:ea typeface="ＭＳ Ｐゴシック" charset="-128"/>
                <a:cs typeface="ＭＳ Ｐゴシック" charset="-128"/>
              </a:defRPr>
            </a:lvl1pPr>
          </a:lstStyle>
          <a:p>
            <a:pPr>
              <a:defRPr/>
            </a:pPr>
            <a:fld id="{242E2EB5-BCF2-B24A-BC18-C70BAA4270FD}" type="slidenum">
              <a:rPr lang="en-US"/>
              <a:pPr>
                <a:defRPr/>
              </a:pPr>
              <a:t>‹#›</a:t>
            </a:fld>
            <a:endParaRPr lang="en-US" dirty="0"/>
          </a:p>
        </p:txBody>
      </p:sp>
    </p:spTree>
    <p:extLst>
      <p:ext uri="{BB962C8B-B14F-4D97-AF65-F5344CB8AC3E}">
        <p14:creationId xmlns:p14="http://schemas.microsoft.com/office/powerpoint/2010/main" val="2178012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A3E9042-8441-304B-8EF7-977FF1A35729}" type="slidenum">
              <a:rPr lang="en-US"/>
              <a:pPr/>
              <a:t>0</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28458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9</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
        <p:nvSpPr>
          <p:cNvPr id="5" name="Rectangle 4"/>
          <p:cNvSpPr/>
          <p:nvPr/>
        </p:nvSpPr>
        <p:spPr>
          <a:xfrm>
            <a:off x="1182688" y="4428809"/>
            <a:ext cx="4646612" cy="830997"/>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A simple example: if you claim at age 62, when you die your spouse would receive a $1,000 monthly benefit.  But if you waited to claim your Social Security benefit at age 70, your spouse could receive $1,600, unless her own worker benefit is higher.</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14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10</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79429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11</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
        <p:nvSpPr>
          <p:cNvPr id="5" name="Rectangle 4"/>
          <p:cNvSpPr/>
          <p:nvPr/>
        </p:nvSpPr>
        <p:spPr>
          <a:xfrm>
            <a:off x="1182688" y="4416109"/>
            <a:ext cx="4646612" cy="461665"/>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This growth in 401(k) balance assumes that you keep contributing and that you do not spend any of your 401(k) savings.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871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12</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69877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13</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 In presentation, go over company-specific HR policies to help people work longer. </a:t>
            </a: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37020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14</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8456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15</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None/>
            </a:pPr>
            <a:r>
              <a:rPr lang="en-US" dirty="0" smtClean="0">
                <a:latin typeface="Times New Roman" charset="0"/>
                <a:ea typeface="ＭＳ Ｐゴシック" charset="-128"/>
                <a:cs typeface="ＭＳ Ｐゴシック" charset="-128"/>
              </a:rPr>
              <a:t>*Make last bullet relevant to company</a:t>
            </a: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14147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1</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r>
              <a:rPr lang="en-US" sz="1200" b="0" i="0" kern="1200" dirty="0" smtClean="0">
                <a:solidFill>
                  <a:schemeClr val="tx1"/>
                </a:solidFill>
                <a:effectLst/>
                <a:latin typeface="Times New Roman" panose="02020603050405020304" pitchFamily="18" charset="0"/>
                <a:cs typeface="Times New Roman" panose="02020603050405020304" pitchFamily="18" charset="0"/>
              </a:rPr>
              <a:t>Chances that at least one person in a married couple will lead a long life are even higher.</a:t>
            </a:r>
            <a:br>
              <a:rPr lang="en-US" sz="1200" b="0" i="0" kern="1200" dirty="0" smtClean="0">
                <a:solidFill>
                  <a:schemeClr val="tx1"/>
                </a:solidFill>
                <a:effectLst/>
                <a:latin typeface="Times New Roman" panose="02020603050405020304" pitchFamily="18" charset="0"/>
                <a:cs typeface="Times New Roman" panose="02020603050405020304" pitchFamily="18" charset="0"/>
              </a:rPr>
            </a:br>
            <a:endParaRPr lang="en-US" sz="1200" b="0" i="0" kern="1200" dirty="0" smtClean="0">
              <a:solidFill>
                <a:schemeClr val="tx1"/>
              </a:solidFill>
              <a:effectLst/>
              <a:latin typeface="Times New Roman" panose="02020603050405020304" pitchFamily="18" charset="0"/>
              <a:cs typeface="Times New Roman" panose="02020603050405020304" pitchFamily="18" charset="0"/>
            </a:endParaRPr>
          </a:p>
          <a:p>
            <a:r>
              <a:rPr lang="en-US" sz="1200" b="0" i="0" kern="1200" dirty="0" smtClean="0">
                <a:solidFill>
                  <a:schemeClr val="tx1"/>
                </a:solidFill>
                <a:effectLst/>
                <a:latin typeface="Times New Roman" panose="02020603050405020304" pitchFamily="18" charset="0"/>
                <a:cs typeface="Times New Roman" panose="02020603050405020304" pitchFamily="18" charset="0"/>
              </a:rPr>
              <a:t>Out of 100 married couples at age 65:</a:t>
            </a:r>
            <a:br>
              <a:rPr lang="en-US" sz="1200" b="0" i="0" kern="1200" dirty="0" smtClean="0">
                <a:solidFill>
                  <a:schemeClr val="tx1"/>
                </a:solidFill>
                <a:effectLst/>
                <a:latin typeface="Times New Roman" panose="02020603050405020304" pitchFamily="18" charset="0"/>
                <a:cs typeface="Times New Roman" panose="02020603050405020304" pitchFamily="18" charset="0"/>
              </a:rPr>
            </a:br>
            <a:endParaRPr lang="en-US" sz="1200" b="0" i="0" kern="1200" dirty="0" smtClean="0">
              <a:solidFill>
                <a:schemeClr val="tx1"/>
              </a:solidFill>
              <a:effectLst/>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cs typeface="Times New Roman" panose="02020603050405020304" pitchFamily="18" charset="0"/>
              </a:rPr>
              <a:t>91 will have at least one member alive at age 80;</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cs typeface="Times New Roman" panose="02020603050405020304" pitchFamily="18" charset="0"/>
              </a:rPr>
              <a:t>78 will have at least one member alive at age 85;</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cs typeface="Times New Roman" panose="02020603050405020304" pitchFamily="18" charset="0"/>
              </a:rPr>
              <a:t>54 will have at least one member alive at age 90; and</a:t>
            </a:r>
          </a:p>
          <a:p>
            <a:pPr marL="171450" indent="-171450">
              <a:buFont typeface="Arial" panose="020B0604020202020204" pitchFamily="34" charset="0"/>
              <a:buChar char="•"/>
            </a:pPr>
            <a:r>
              <a:rPr lang="en-US" sz="1200" b="0" i="0" kern="1200" dirty="0" smtClean="0">
                <a:solidFill>
                  <a:schemeClr val="tx1"/>
                </a:solidFill>
                <a:effectLst/>
                <a:latin typeface="Times New Roman" panose="02020603050405020304" pitchFamily="18" charset="0"/>
                <a:cs typeface="Times New Roman" panose="02020603050405020304" pitchFamily="18" charset="0"/>
              </a:rPr>
              <a:t>25 will have at least one member alive at age 95.</a:t>
            </a: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21995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2</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920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3</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r>
              <a:rPr lang="en-US" dirty="0" smtClean="0">
                <a:latin typeface="Times New Roman" charset="0"/>
                <a:ea typeface="ＭＳ Ｐゴシック" charset="-128"/>
                <a:cs typeface="ＭＳ Ｐゴシック" charset="-128"/>
              </a:rPr>
              <a:t>You can claim your Social Security benefit as early as age 62 or as late as age 70.  </a:t>
            </a:r>
            <a:endParaRPr lang="en-US" dirty="0">
              <a:latin typeface="Times New Roman" charset="0"/>
              <a:ea typeface="ＭＳ Ｐゴシック" charset="-128"/>
              <a:cs typeface="ＭＳ Ｐゴシック" charset="-128"/>
            </a:endParaRPr>
          </a:p>
          <a:p>
            <a:pPr eaLnBrk="1" hangingPunct="1"/>
            <a:r>
              <a:rPr lang="en-US" dirty="0" smtClean="0">
                <a:latin typeface="Times New Roman" charset="0"/>
                <a:ea typeface="ＭＳ Ｐゴシック" charset="-128"/>
                <a:cs typeface="ＭＳ Ｐゴシック" charset="-128"/>
              </a:rPr>
              <a:t>Your Full Retirement Age (FRA) is based on the year you were born.  If you were born between 1943 and 1959, your FRA is 66 (with a gradual increase toward 67 for those born between 1955 and 1959).   If you were born in 1960 or later, your FRA is 67. </a:t>
            </a:r>
          </a:p>
          <a:p>
            <a:pPr eaLnBrk="1" hangingPunct="1">
              <a:buFontTx/>
              <a:buChar char="•"/>
            </a:pPr>
            <a:endParaRPr lang="en-US" dirty="0">
              <a:latin typeface="Times New Roman" charset="0"/>
              <a:ea typeface="ＭＳ Ｐゴシック" charset="-128"/>
              <a:cs typeface="ＭＳ Ｐゴシック" charset="-128"/>
            </a:endParaRPr>
          </a:p>
          <a:p>
            <a:pPr eaLnBrk="1" hangingPunct="1"/>
            <a:r>
              <a:rPr lang="en-US" dirty="0" smtClean="0">
                <a:latin typeface="Times New Roman" charset="0"/>
                <a:ea typeface="ＭＳ Ｐゴシック" charset="-128"/>
                <a:cs typeface="ＭＳ Ｐゴシック" charset="-128"/>
              </a:rPr>
              <a:t>If you claim at your FRA, you receive your full monthly benefit. </a:t>
            </a:r>
          </a:p>
          <a:p>
            <a:pPr eaLnBrk="1" hangingPunct="1">
              <a:buFontTx/>
              <a:buChar char="•"/>
            </a:pPr>
            <a:endParaRPr lang="en-US" dirty="0">
              <a:latin typeface="Times New Roman" charset="0"/>
              <a:ea typeface="ＭＳ Ｐゴシック" charset="-128"/>
              <a:cs typeface="ＭＳ Ｐゴシック" charset="-128"/>
            </a:endParaRPr>
          </a:p>
          <a:p>
            <a:pPr eaLnBrk="1" hangingPunct="1"/>
            <a:r>
              <a:rPr lang="en-US" dirty="0" smtClean="0">
                <a:latin typeface="Times New Roman" charset="0"/>
                <a:ea typeface="ＭＳ Ｐゴシック" charset="-128"/>
                <a:cs typeface="ＭＳ Ｐゴシック" charset="-128"/>
              </a:rPr>
              <a:t>If you claim before your FRA, your monthly benefits are reduced based on how early you claim. </a:t>
            </a:r>
          </a:p>
          <a:p>
            <a:pPr eaLnBrk="1" hangingPunct="1">
              <a:buFontTx/>
              <a:buChar char="•"/>
            </a:pPr>
            <a:endParaRPr lang="en-US" dirty="0">
              <a:latin typeface="Times New Roman" charset="0"/>
              <a:ea typeface="ＭＳ Ｐゴシック" charset="-128"/>
              <a:cs typeface="ＭＳ Ｐゴシック" charset="-128"/>
            </a:endParaRPr>
          </a:p>
          <a:p>
            <a:pPr eaLnBrk="1" hangingPunct="1"/>
            <a:r>
              <a:rPr lang="en-US" dirty="0" smtClean="0">
                <a:latin typeface="Times New Roman" charset="0"/>
                <a:ea typeface="ＭＳ Ｐゴシック" charset="-128"/>
                <a:cs typeface="ＭＳ Ｐゴシック" charset="-128"/>
              </a:rPr>
              <a:t>If you claim after your FRA, your monthly benefits are increased based on how late you claim. </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945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4</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The first step in deciding when to retire is to figure out how much you need to maintain your standard of living. </a:t>
            </a:r>
          </a:p>
          <a:p>
            <a:pPr eaLnBrk="1" hangingPunct="1"/>
            <a:endParaRPr lang="en-US" dirty="0" smtClean="0">
              <a:latin typeface="Times New Roman" charset="0"/>
              <a:ea typeface="ＭＳ Ｐゴシック" charset="-128"/>
              <a:cs typeface="ＭＳ Ｐゴシック" charset="-128"/>
            </a:endParaRPr>
          </a:p>
          <a:p>
            <a:pPr eaLnBrk="1" hangingPunct="1"/>
            <a:r>
              <a:rPr lang="en-US" dirty="0" smtClean="0">
                <a:latin typeface="Times New Roman" charset="0"/>
                <a:ea typeface="ＭＳ Ｐゴシック" charset="-128"/>
                <a:cs typeface="ＭＳ Ｐゴシック" charset="-128"/>
              </a:rPr>
              <a:t>Of course, this target is a rule of thumb.  When figuring out how much you need, it is important to consider the cost of living in your area, health expenses, and how much money you have at the end of the month.</a:t>
            </a: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5419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5</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Char char="•"/>
            </a:pPr>
            <a:endParaRPr lang="en-US" dirty="0" smtClean="0">
              <a:latin typeface="Times New Roman" charset="0"/>
              <a:ea typeface="ＭＳ Ｐゴシック" charset="-128"/>
              <a:cs typeface="ＭＳ Ｐゴシック" charset="-128"/>
            </a:endParaRPr>
          </a:p>
          <a:p>
            <a:pPr eaLnBrk="1" hangingPunct="1">
              <a:buFontTx/>
              <a:buNone/>
            </a:pPr>
            <a:r>
              <a:rPr lang="en-US" dirty="0" smtClean="0">
                <a:latin typeface="Times New Roman" charset="0"/>
                <a:ea typeface="ＭＳ Ｐゴシック" charset="-128"/>
                <a:cs typeface="ＭＳ Ｐゴシック" charset="-128"/>
              </a:rPr>
              <a:t>Even if your spouse has never worked, they may qualify for benefits based on your Social Security benefit.  Your spouse will receive these benefits while you are alive and after you die. </a:t>
            </a:r>
            <a:endParaRPr lang="en-US" baseline="0" dirty="0" smtClean="0">
              <a:latin typeface="Times New Roman" charset="0"/>
              <a:ea typeface="ＭＳ Ｐゴシック" charset="-128"/>
              <a:cs typeface="ＭＳ Ｐゴシック" charset="-128"/>
            </a:endParaRPr>
          </a:p>
          <a:p>
            <a:pPr eaLnBrk="1" hangingPunct="1">
              <a:buFontTx/>
              <a:buNone/>
            </a:pPr>
            <a:endParaRPr lang="en-US" baseline="0" dirty="0" smtClean="0">
              <a:latin typeface="Times New Roman" charset="0"/>
              <a:ea typeface="ＭＳ Ｐゴシック" charset="-128"/>
              <a:cs typeface="ＭＳ Ｐゴシック" charset="-128"/>
            </a:endParaRPr>
          </a:p>
          <a:p>
            <a:pPr eaLnBrk="1" hangingPunct="1">
              <a:buFontTx/>
              <a:buNone/>
            </a:pPr>
            <a:r>
              <a:rPr lang="en-US" baseline="0" dirty="0" smtClean="0">
                <a:latin typeface="Times New Roman" charset="0"/>
                <a:ea typeface="ＭＳ Ｐゴシック" charset="-128"/>
                <a:cs typeface="ＭＳ Ｐゴシック" charset="-128"/>
              </a:rPr>
              <a:t>To create a My Social Security account you will need: </a:t>
            </a:r>
          </a:p>
          <a:p>
            <a:pPr marL="171450" indent="-171450" eaLnBrk="1" hangingPunct="1">
              <a:buFont typeface="Arial" panose="020B0604020202020204" pitchFamily="34" charset="0"/>
              <a:buChar char="•"/>
            </a:pPr>
            <a:r>
              <a:rPr lang="en-US" dirty="0">
                <a:latin typeface="Times New Roman" charset="0"/>
                <a:ea typeface="ＭＳ Ｐゴシック" charset="-128"/>
                <a:cs typeface="ＭＳ Ｐゴシック" charset="-128"/>
              </a:rPr>
              <a:t>a</a:t>
            </a:r>
            <a:r>
              <a:rPr lang="en-US" baseline="0" dirty="0" smtClean="0">
                <a:latin typeface="Times New Roman" charset="0"/>
                <a:ea typeface="ＭＳ Ｐゴシック" charset="-128"/>
                <a:cs typeface="ＭＳ Ｐゴシック" charset="-128"/>
              </a:rPr>
              <a:t> valid email address, </a:t>
            </a:r>
          </a:p>
          <a:p>
            <a:pPr marL="171450" indent="-171450" eaLnBrk="1" hangingPunct="1">
              <a:buFont typeface="Arial" panose="020B0604020202020204" pitchFamily="34" charset="0"/>
              <a:buChar char="•"/>
            </a:pPr>
            <a:r>
              <a:rPr lang="en-US" dirty="0">
                <a:latin typeface="Times New Roman" charset="0"/>
                <a:ea typeface="ＭＳ Ｐゴシック" charset="-128"/>
                <a:cs typeface="ＭＳ Ｐゴシック" charset="-128"/>
              </a:rPr>
              <a:t>y</a:t>
            </a:r>
            <a:r>
              <a:rPr lang="en-US" baseline="0" dirty="0" smtClean="0">
                <a:latin typeface="Times New Roman" charset="0"/>
                <a:ea typeface="ＭＳ Ｐゴシック" charset="-128"/>
                <a:cs typeface="ＭＳ Ｐゴシック" charset="-128"/>
              </a:rPr>
              <a:t>our Social Security number, </a:t>
            </a:r>
          </a:p>
          <a:p>
            <a:pPr marL="171450" indent="-171450" eaLnBrk="1" hangingPunct="1">
              <a:buFont typeface="Arial" panose="020B0604020202020204" pitchFamily="34" charset="0"/>
              <a:buChar char="•"/>
            </a:pPr>
            <a:r>
              <a:rPr lang="en-US" dirty="0">
                <a:latin typeface="Times New Roman" charset="0"/>
                <a:ea typeface="ＭＳ Ｐゴシック" charset="-128"/>
                <a:cs typeface="ＭＳ Ｐゴシック" charset="-128"/>
              </a:rPr>
              <a:t>a</a:t>
            </a:r>
            <a:r>
              <a:rPr lang="en-US" baseline="0" dirty="0" smtClean="0">
                <a:latin typeface="Times New Roman" charset="0"/>
                <a:ea typeface="ＭＳ Ｐゴシック" charset="-128"/>
                <a:cs typeface="ＭＳ Ｐゴシック" charset="-128"/>
              </a:rPr>
              <a:t> U.S. mailing address, and </a:t>
            </a:r>
          </a:p>
          <a:p>
            <a:pPr marL="171450" indent="-171450" eaLnBrk="1" hangingPunct="1">
              <a:buFont typeface="Arial" panose="020B0604020202020204" pitchFamily="34" charset="0"/>
              <a:buChar char="•"/>
            </a:pPr>
            <a:r>
              <a:rPr lang="en-US" dirty="0">
                <a:latin typeface="Times New Roman" charset="0"/>
                <a:ea typeface="ＭＳ Ｐゴシック" charset="-128"/>
                <a:cs typeface="ＭＳ Ｐゴシック" charset="-128"/>
              </a:rPr>
              <a:t>t</a:t>
            </a:r>
            <a:r>
              <a:rPr lang="en-US" dirty="0" smtClean="0">
                <a:latin typeface="Times New Roman" charset="0"/>
                <a:ea typeface="ＭＳ Ｐゴシック" charset="-128"/>
                <a:cs typeface="ＭＳ Ｐゴシック" charset="-128"/>
              </a:rPr>
              <a:t>o be </a:t>
            </a:r>
            <a:r>
              <a:rPr lang="en-US" baseline="0" dirty="0" smtClean="0">
                <a:latin typeface="Times New Roman" charset="0"/>
                <a:ea typeface="ＭＳ Ｐゴシック" charset="-128"/>
                <a:cs typeface="ＭＳ Ｐゴシック" charset="-128"/>
              </a:rPr>
              <a:t>at least 18 years of age. </a:t>
            </a: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7294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6</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None/>
            </a:pPr>
            <a:r>
              <a:rPr lang="en-US" dirty="0" smtClean="0">
                <a:latin typeface="Times New Roman" charset="0"/>
                <a:ea typeface="ＭＳ Ｐゴシック" charset="-128"/>
                <a:cs typeface="ＭＳ Ｐゴシック" charset="-128"/>
              </a:rPr>
              <a:t>Defined-benefit pensions</a:t>
            </a:r>
            <a:r>
              <a:rPr lang="en-US" baseline="0" dirty="0" smtClean="0">
                <a:latin typeface="Times New Roman" charset="0"/>
                <a:ea typeface="ＭＳ Ｐゴシック" charset="-128"/>
                <a:cs typeface="ＭＳ Ｐゴシック" charset="-128"/>
              </a:rPr>
              <a:t> are not inflation-proof, and fewer people have them. </a:t>
            </a: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55181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226DDD23-38D4-1A4F-B94C-9ACB1D64FC25}" type="slidenum">
              <a:rPr kumimoji="0" lang="en-US" b="0" i="0" u="none" strike="noStrike" kern="1200" cap="none" spc="0" normalizeH="0" baseline="0" noProof="0">
                <a:ln>
                  <a:noFill/>
                </a:ln>
                <a:solidFill>
                  <a:srgbClr val="000000"/>
                </a:solidFill>
                <a:effectLst/>
                <a:uLnTx/>
                <a:uFillTx/>
                <a:latin typeface="Arial" charset="0"/>
                <a:ea typeface="ＭＳ Ｐゴシック" charset="-128"/>
              </a:rPr>
              <a:pPr marL="0" marR="0" lvl="0" indent="0" algn="r" defTabSz="931670" rtl="0" eaLnBrk="0" fontAlgn="base" latinLnBrk="0" hangingPunct="0">
                <a:lnSpc>
                  <a:spcPct val="100000"/>
                </a:lnSpc>
                <a:spcBef>
                  <a:spcPct val="0"/>
                </a:spcBef>
                <a:spcAft>
                  <a:spcPct val="0"/>
                </a:spcAft>
                <a:buClrTx/>
                <a:buSzTx/>
                <a:buFontTx/>
                <a:buNone/>
                <a:tabLst/>
                <a:defRPr/>
              </a:pPr>
              <a:t>7</a:t>
            </a:fld>
            <a:endParaRPr kumimoji="0" lang="en-US"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2" name="Notes Placeholder 1"/>
          <p:cNvSpPr>
            <a:spLocks noGrp="1"/>
          </p:cNvSpPr>
          <p:nvPr>
            <p:ph type="body" sz="quarter" idx="10"/>
          </p:nvPr>
        </p:nvSpPr>
        <p:spPr>
          <a:xfrm>
            <a:off x="1182688" y="4507517"/>
            <a:ext cx="5140112" cy="4182427"/>
          </a:xfrm>
        </p:spPr>
        <p:txBody>
          <a:bodyPr/>
          <a:lstStyle/>
          <a:p>
            <a:r>
              <a:rPr lang="en-US" dirty="0">
                <a:latin typeface="Times New Roman" panose="02020603050405020304" pitchFamily="18" charset="0"/>
                <a:cs typeface="Times New Roman" panose="02020603050405020304" pitchFamily="18" charset="0"/>
              </a:rPr>
              <a:t>Social Security is designed to give you the same </a:t>
            </a:r>
            <a:r>
              <a:rPr lang="en-US" i="1" dirty="0">
                <a:latin typeface="Times New Roman" panose="02020603050405020304" pitchFamily="18" charset="0"/>
                <a:cs typeface="Times New Roman" panose="02020603050405020304" pitchFamily="18" charset="0"/>
              </a:rPr>
              <a:t>lifetime</a:t>
            </a:r>
            <a:r>
              <a:rPr lang="en-US" dirty="0">
                <a:latin typeface="Times New Roman" panose="02020603050405020304" pitchFamily="18" charset="0"/>
                <a:cs typeface="Times New Roman" panose="02020603050405020304" pitchFamily="18" charset="0"/>
              </a:rPr>
              <a:t> benefits regardless of when you claim.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you claim before your Full Retirement Age, you get a smaller monthly benefit for a longer period of time.  If you claim past your full retirement age, you get a larger monthly benefit for a shorter period of time.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you are likely to die young, claiming Social Security benefits early gives you more </a:t>
            </a:r>
            <a:r>
              <a:rPr lang="en-US" i="1" dirty="0">
                <a:latin typeface="Times New Roman" panose="02020603050405020304" pitchFamily="18" charset="0"/>
                <a:cs typeface="Times New Roman" panose="02020603050405020304" pitchFamily="18" charset="0"/>
              </a:rPr>
              <a:t>lifetime </a:t>
            </a:r>
            <a:r>
              <a:rPr lang="en-US" dirty="0">
                <a:latin typeface="Times New Roman" panose="02020603050405020304" pitchFamily="18" charset="0"/>
                <a:cs typeface="Times New Roman" panose="02020603050405020304" pitchFamily="18" charset="0"/>
              </a:rPr>
              <a:t>benefits.  If you’re likely to live longer, delaying claiming Social Security makes all the more sense. </a:t>
            </a:r>
          </a:p>
          <a:p>
            <a:endParaRPr lang="en-US" dirty="0"/>
          </a:p>
        </p:txBody>
      </p:sp>
    </p:spTree>
    <p:extLst>
      <p:ext uri="{BB962C8B-B14F-4D97-AF65-F5344CB8AC3E}">
        <p14:creationId xmlns:p14="http://schemas.microsoft.com/office/powerpoint/2010/main" val="78079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26DDD23-38D4-1A4F-B94C-9ACB1D64FC25}" type="slidenum">
              <a:rPr lang="en-US"/>
              <a:pPr/>
              <a:t>8</a:t>
            </a:fld>
            <a:endParaRPr lang="en-US" dirty="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4"/>
          <p:cNvSpPr>
            <a:spLocks noGrp="1" noChangeArrowheads="1"/>
          </p:cNvSpPr>
          <p:nvPr>
            <p:ph type="body" idx="1"/>
          </p:nvPr>
        </p:nvSpPr>
        <p:spPr>
          <a:noFill/>
          <a:ln/>
        </p:spPr>
        <p:txBody>
          <a:bodyPr/>
          <a:lstStyle/>
          <a:p>
            <a:pPr eaLnBrk="1" hangingPunct="1">
              <a:buFontTx/>
              <a:buNone/>
            </a:pPr>
            <a:r>
              <a:rPr lang="en-US" dirty="0" smtClean="0">
                <a:latin typeface="Times New Roman" charset="0"/>
                <a:ea typeface="ＭＳ Ｐゴシック" charset="-128"/>
                <a:cs typeface="ＭＳ Ｐゴシック" charset="-128"/>
              </a:rPr>
              <a:t>Note the benefit amount in the example is illustrative,  you</a:t>
            </a:r>
            <a:r>
              <a:rPr lang="en-US" baseline="0" dirty="0" smtClean="0">
                <a:latin typeface="Times New Roman" charset="0"/>
                <a:ea typeface="ＭＳ Ｐゴシック" charset="-128"/>
                <a:cs typeface="ＭＳ Ｐゴシック" charset="-128"/>
              </a:rPr>
              <a:t> may receive a lot less than $1,000 a month if you claim at age 62. </a:t>
            </a:r>
            <a:endParaRPr lang="en-US" dirty="0" smtClean="0">
              <a:latin typeface="Times New Roman" charset="0"/>
              <a:ea typeface="ＭＳ Ｐゴシック" charset="-128"/>
              <a:cs typeface="ＭＳ Ｐゴシック" charset="-128"/>
            </a:endParaRPr>
          </a:p>
          <a:p>
            <a:pPr eaLnBrk="1" hangingPunct="1">
              <a:buFontTx/>
              <a:buChar char="•"/>
            </a:pPr>
            <a:endParaRPr lang="en-US" dirty="0" smtClean="0">
              <a:latin typeface="Times New Roman" charset="0"/>
              <a:ea typeface="ＭＳ Ｐゴシック" charset="-128"/>
              <a:cs typeface="ＭＳ Ｐゴシック" charset="-128"/>
            </a:endParaRPr>
          </a:p>
          <a:p>
            <a:pPr eaLnBrk="1" hangingPunct="1"/>
            <a:endParaRPr lang="en-US" dirty="0" smtClean="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6930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4CA04D-6744-A146-9576-C2908935E5F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8FFF44-FF3A-6D47-A4AF-76C29B40ADF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C5E7FE-F47E-0D46-B5E7-434F98F83A1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CFF2E6-5B62-B143-BA37-FFE3EFD9CE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9E7584-EC03-B94A-935D-9D3F4AB776D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FFDF2E-C2C5-CA46-97B8-B6306069E62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37479DD-8E4D-DE48-BDD2-42E96B0D52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51C00F-66AC-B24A-8A6B-9D1C3FE085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EB0F10-61CD-B740-A244-B9EFBF04B9A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0E8A905-C195-C241-B53A-46689F98F34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59F8B9-49DD-9844-977A-A8D5D278DE8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7A5090-3A55-D146-8C27-6721BF50435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10"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10"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1CBF9300-967D-8A4E-B248-39FA6C606F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0" y="4034175"/>
            <a:ext cx="9144000" cy="2209800"/>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endParaRPr lang="en-US" sz="1600" dirty="0">
              <a:solidFill>
                <a:srgbClr val="000000"/>
              </a:solidFill>
              <a:latin typeface="Times New Roman"/>
              <a:cs typeface="Times New Roman"/>
            </a:endParaRPr>
          </a:p>
          <a:p>
            <a:pPr algn="ctr">
              <a:lnSpc>
                <a:spcPct val="80000"/>
              </a:lnSpc>
              <a:spcBef>
                <a:spcPct val="20000"/>
              </a:spcBef>
            </a:pPr>
            <a:r>
              <a:rPr lang="en-US" sz="1600" dirty="0" smtClean="0">
                <a:latin typeface="Times New Roman"/>
                <a:cs typeface="Times New Roman"/>
              </a:rPr>
              <a:t>Presenter</a:t>
            </a:r>
            <a:endParaRPr lang="en-US" sz="1600" dirty="0">
              <a:latin typeface="Times New Roman"/>
              <a:cs typeface="Times New Roman"/>
            </a:endParaRPr>
          </a:p>
          <a:p>
            <a:pPr algn="ctr" eaLnBrk="0" hangingPunct="0">
              <a:lnSpc>
                <a:spcPct val="80000"/>
              </a:lnSpc>
              <a:spcBef>
                <a:spcPct val="20000"/>
              </a:spcBef>
            </a:pPr>
            <a:r>
              <a:rPr lang="en-US" sz="1600" dirty="0" smtClean="0">
                <a:latin typeface="Times New Roman" pitchFamily="18" charset="0"/>
                <a:cs typeface="Times New Roman" pitchFamily="18" charset="0"/>
              </a:rPr>
              <a:t>Title</a:t>
            </a:r>
          </a:p>
          <a:p>
            <a:pPr algn="ctr" eaLnBrk="0" hangingPunct="0">
              <a:lnSpc>
                <a:spcPct val="80000"/>
              </a:lnSpc>
              <a:spcBef>
                <a:spcPct val="20000"/>
              </a:spcBef>
            </a:pPr>
            <a:r>
              <a:rPr lang="en-US" sz="1600" dirty="0" smtClean="0">
                <a:latin typeface="Times New Roman" pitchFamily="18" charset="0"/>
                <a:cs typeface="Times New Roman" pitchFamily="18" charset="0"/>
              </a:rPr>
              <a:t>Organization</a:t>
            </a:r>
            <a:endParaRPr lang="en-US" sz="1600" dirty="0" smtClean="0">
              <a:latin typeface="Times New Roman"/>
              <a:cs typeface="Times New Roman"/>
            </a:endParaRPr>
          </a:p>
          <a:p>
            <a:pPr algn="ctr">
              <a:lnSpc>
                <a:spcPct val="80000"/>
              </a:lnSpc>
              <a:spcBef>
                <a:spcPct val="20000"/>
              </a:spcBef>
            </a:pPr>
            <a:endParaRPr lang="en-US" sz="1600" dirty="0">
              <a:latin typeface="Times New Roman"/>
              <a:cs typeface="Times New Roman"/>
            </a:endParaRPr>
          </a:p>
          <a:p>
            <a:pPr algn="ctr">
              <a:lnSpc>
                <a:spcPct val="80000"/>
              </a:lnSpc>
              <a:spcBef>
                <a:spcPct val="20000"/>
              </a:spcBef>
            </a:pPr>
            <a:r>
              <a:rPr lang="en-US" sz="1600" dirty="0" smtClean="0">
                <a:latin typeface="Times New Roman" pitchFamily="18" charset="0"/>
                <a:cs typeface="Times New Roman" pitchFamily="18" charset="0"/>
              </a:rPr>
              <a:t>Conference Title</a:t>
            </a:r>
          </a:p>
          <a:p>
            <a:pPr algn="ctr">
              <a:lnSpc>
                <a:spcPct val="80000"/>
              </a:lnSpc>
              <a:spcBef>
                <a:spcPct val="20000"/>
              </a:spcBef>
            </a:pPr>
            <a:r>
              <a:rPr lang="en-US" sz="1600" dirty="0" smtClean="0">
                <a:latin typeface="Times New Roman"/>
                <a:cs typeface="Times New Roman"/>
              </a:rPr>
              <a:t>City, State</a:t>
            </a:r>
            <a:endParaRPr lang="en-US" sz="1600" dirty="0">
              <a:latin typeface="Times New Roman"/>
              <a:cs typeface="Times New Roman"/>
            </a:endParaRPr>
          </a:p>
          <a:p>
            <a:pPr algn="ctr">
              <a:lnSpc>
                <a:spcPct val="80000"/>
              </a:lnSpc>
              <a:spcBef>
                <a:spcPct val="20000"/>
              </a:spcBef>
            </a:pPr>
            <a:r>
              <a:rPr lang="en-US" sz="1600" dirty="0" smtClean="0">
                <a:latin typeface="Times New Roman"/>
                <a:cs typeface="Times New Roman"/>
              </a:rPr>
              <a:t>Month Day, </a:t>
            </a:r>
            <a:r>
              <a:rPr lang="en-US" sz="1600" dirty="0" smtClean="0">
                <a:latin typeface="Times New Roman"/>
                <a:cs typeface="Times New Roman"/>
              </a:rPr>
              <a:t>Year</a:t>
            </a:r>
            <a:endParaRPr lang="en-US" sz="1600" dirty="0">
              <a:latin typeface="Times New Roman"/>
              <a:cs typeface="Times New Roman"/>
            </a:endParaRPr>
          </a:p>
          <a:p>
            <a:pPr algn="ctr">
              <a:lnSpc>
                <a:spcPct val="80000"/>
              </a:lnSpc>
              <a:spcBef>
                <a:spcPct val="20000"/>
              </a:spcBef>
            </a:pPr>
            <a:endParaRPr lang="en-US" sz="1200" dirty="0">
              <a:latin typeface="Times New Roman"/>
              <a:cs typeface="Times New Roman"/>
            </a:endParaRPr>
          </a:p>
        </p:txBody>
      </p:sp>
      <p:sp>
        <p:nvSpPr>
          <p:cNvPr id="16390" name="Rectangle 4"/>
          <p:cNvSpPr>
            <a:spLocks noChangeArrowheads="1"/>
          </p:cNvSpPr>
          <p:nvPr/>
        </p:nvSpPr>
        <p:spPr bwMode="auto">
          <a:xfrm>
            <a:off x="0" y="2223549"/>
            <a:ext cx="9144000" cy="1143000"/>
          </a:xfrm>
          <a:prstGeom prst="rect">
            <a:avLst/>
          </a:prstGeom>
          <a:noFill/>
          <a:ln w="9525">
            <a:noFill/>
            <a:miter lim="800000"/>
            <a:headEnd/>
            <a:tailEnd/>
          </a:ln>
        </p:spPr>
        <p:txBody>
          <a:bodyPr anchor="ctr">
            <a:prstTxWarp prst="textNoShape">
              <a:avLst/>
            </a:prstTxWarp>
          </a:bodyPr>
          <a:lstStyle/>
          <a:p>
            <a:pPr algn="ctr"/>
            <a:r>
              <a:rPr lang="en-US" sz="4400" i="1" dirty="0" smtClean="0">
                <a:latin typeface="Times New Roman" panose="02020603050405020304" pitchFamily="18" charset="0"/>
                <a:cs typeface="Times New Roman" panose="02020603050405020304" pitchFamily="18" charset="0"/>
              </a:rPr>
              <a:t>How Long Should You Work?</a:t>
            </a:r>
          </a:p>
          <a:p>
            <a:pPr algn="ctr"/>
            <a:r>
              <a:rPr lang="en-US" sz="4400" i="1" dirty="0" smtClean="0">
                <a:latin typeface="Times New Roman" panose="02020603050405020304" pitchFamily="18" charset="0"/>
                <a:cs typeface="Times New Roman" panose="02020603050405020304" pitchFamily="18" charset="0"/>
              </a:rPr>
              <a:t>Planning for a Secure Retirement </a:t>
            </a:r>
          </a:p>
        </p:txBody>
      </p:sp>
      <p:sp>
        <p:nvSpPr>
          <p:cNvPr id="3" name="Rectangle 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5" name="Straight Connector 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Tree>
    <p:extLst>
      <p:ext uri="{BB962C8B-B14F-4D97-AF65-F5344CB8AC3E}">
        <p14:creationId xmlns:p14="http://schemas.microsoft.com/office/powerpoint/2010/main" val="3198132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9</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134212"/>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Delaying also means more for your spouse.</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35390" y="2755188"/>
            <a:ext cx="3832972" cy="1692771"/>
          </a:xfrm>
          <a:prstGeom prst="rect">
            <a:avLst/>
          </a:prstGeom>
        </p:spPr>
        <p:txBody>
          <a:bodyPr wrap="square">
            <a:spAutoFit/>
          </a:bodyPr>
          <a:lstStyle/>
          <a:p>
            <a:r>
              <a:rPr lang="en-US" sz="2600" dirty="0" smtClean="0">
                <a:latin typeface="Times New Roman" panose="02020603050405020304" pitchFamily="18" charset="0"/>
                <a:cs typeface="Times New Roman" panose="02020603050405020304" pitchFamily="18" charset="0"/>
              </a:rPr>
              <a:t>The survivor </a:t>
            </a:r>
            <a:r>
              <a:rPr lang="en-US" sz="2600" dirty="0">
                <a:latin typeface="Times New Roman" panose="02020603050405020304" pitchFamily="18" charset="0"/>
                <a:cs typeface="Times New Roman" panose="02020603050405020304" pitchFamily="18" charset="0"/>
              </a:rPr>
              <a:t>benefit </a:t>
            </a:r>
            <a:r>
              <a:rPr lang="en-US" sz="2600" dirty="0" smtClean="0">
                <a:latin typeface="Times New Roman" panose="02020603050405020304" pitchFamily="18" charset="0"/>
                <a:cs typeface="Times New Roman" panose="02020603050405020304" pitchFamily="18" charset="0"/>
              </a:rPr>
              <a:t>is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60 </a:t>
            </a:r>
            <a:r>
              <a:rPr lang="en-US" sz="2600" dirty="0">
                <a:latin typeface="Times New Roman" panose="02020603050405020304" pitchFamily="18" charset="0"/>
                <a:cs typeface="Times New Roman" panose="02020603050405020304" pitchFamily="18" charset="0"/>
              </a:rPr>
              <a:t>percent </a:t>
            </a:r>
            <a:r>
              <a:rPr lang="en-US" sz="2600" dirty="0" smtClean="0">
                <a:latin typeface="Times New Roman" panose="02020603050405020304" pitchFamily="18" charset="0"/>
                <a:cs typeface="Times New Roman" panose="02020603050405020304" pitchFamily="18" charset="0"/>
              </a:rPr>
              <a:t>higher if </a:t>
            </a:r>
            <a:r>
              <a:rPr lang="en-US" sz="2600" dirty="0">
                <a:latin typeface="Times New Roman" panose="02020603050405020304" pitchFamily="18" charset="0"/>
                <a:cs typeface="Times New Roman" panose="02020603050405020304" pitchFamily="18" charset="0"/>
              </a:rPr>
              <a:t>you claim at </a:t>
            </a:r>
            <a:r>
              <a:rPr lang="en-US" sz="2600" dirty="0" smtClean="0">
                <a:latin typeface="Times New Roman" panose="02020603050405020304" pitchFamily="18" charset="0"/>
                <a:cs typeface="Times New Roman" panose="02020603050405020304" pitchFamily="18" charset="0"/>
              </a:rPr>
              <a:t>age 70 </a:t>
            </a:r>
            <a:r>
              <a:rPr lang="en-US" sz="2600" dirty="0" smtClean="0">
                <a:latin typeface="Times New Roman" panose="02020603050405020304" pitchFamily="18" charset="0"/>
                <a:cs typeface="Times New Roman" panose="02020603050405020304" pitchFamily="18" charset="0"/>
              </a:rPr>
              <a:t>rather </a:t>
            </a:r>
          </a:p>
          <a:p>
            <a:r>
              <a:rPr lang="en-US" sz="2600" dirty="0" smtClean="0">
                <a:latin typeface="Times New Roman" panose="02020603050405020304" pitchFamily="18" charset="0"/>
                <a:cs typeface="Times New Roman" panose="02020603050405020304" pitchFamily="18" charset="0"/>
              </a:rPr>
              <a:t>than </a:t>
            </a:r>
            <a:r>
              <a:rPr lang="en-US" sz="2600" dirty="0" smtClean="0">
                <a:latin typeface="Times New Roman" panose="02020603050405020304" pitchFamily="18" charset="0"/>
                <a:cs typeface="Times New Roman" panose="02020603050405020304" pitchFamily="18" charset="0"/>
              </a:rPr>
              <a:t>62.</a:t>
            </a:r>
            <a:endParaRPr 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042" r="40109" b="23037"/>
          <a:stretch/>
        </p:blipFill>
        <p:spPr>
          <a:xfrm>
            <a:off x="4068362" y="1572017"/>
            <a:ext cx="4478812" cy="4068291"/>
          </a:xfrm>
          <a:prstGeom prst="rect">
            <a:avLst/>
          </a:prstGeom>
        </p:spPr>
      </p:pic>
    </p:spTree>
    <p:extLst>
      <p:ext uri="{BB962C8B-B14F-4D97-AF65-F5344CB8AC3E}">
        <p14:creationId xmlns:p14="http://schemas.microsoft.com/office/powerpoint/2010/main" val="36180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10</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388438"/>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Yes, you might get less over your lifetime if you claim later.</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35390" y="1587532"/>
            <a:ext cx="8908610" cy="2492990"/>
          </a:xfrm>
          <a:prstGeom prst="rect">
            <a:avLst/>
          </a:prstGeom>
        </p:spPr>
        <p:txBody>
          <a:bodyPr wrap="square">
            <a:spAutoFit/>
          </a:bodyPr>
          <a:lstStyle/>
          <a:p>
            <a:pPr marL="344488" lvl="0" indent="-344488">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But even many unhealthy people still outlive the </a:t>
            </a:r>
            <a:r>
              <a:rPr lang="en-US" sz="2600" dirty="0" smtClean="0">
                <a:latin typeface="Times New Roman" panose="02020603050405020304" pitchFamily="18" charset="0"/>
                <a:cs typeface="Times New Roman" panose="02020603050405020304" pitchFamily="18" charset="0"/>
              </a:rPr>
              <a:t>average.</a:t>
            </a:r>
          </a:p>
          <a:p>
            <a:pPr marL="344488" lvl="0" indent="-344488">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4488" lvl="0" indent="-344488">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And it’s costly to get stuck with </a:t>
            </a:r>
            <a:r>
              <a:rPr lang="en-US" sz="2600" dirty="0">
                <a:latin typeface="Times New Roman" panose="02020603050405020304" pitchFamily="18" charset="0"/>
                <a:cs typeface="Times New Roman" panose="02020603050405020304" pitchFamily="18" charset="0"/>
              </a:rPr>
              <a:t>low monthly benefits </a:t>
            </a:r>
            <a:r>
              <a:rPr lang="en-US" sz="2600" dirty="0" smtClean="0">
                <a:latin typeface="Times New Roman" panose="02020603050405020304" pitchFamily="18" charset="0"/>
                <a:cs typeface="Times New Roman" panose="02020603050405020304" pitchFamily="18" charset="0"/>
              </a:rPr>
              <a:t>forever.</a:t>
            </a:r>
          </a:p>
          <a:p>
            <a:pPr marL="344488" lvl="0" indent="-344488">
              <a:buFont typeface="Arial" panose="020B0604020202020204" pitchFamily="34" charset="0"/>
              <a:buChar char="•"/>
            </a:pPr>
            <a:endParaRPr lang="en-US" sz="2600" dirty="0" smtClean="0">
              <a:latin typeface="Times New Roman" panose="02020603050405020304" pitchFamily="18" charset="0"/>
              <a:cs typeface="Times New Roman" panose="02020603050405020304" pitchFamily="18" charset="0"/>
            </a:endParaRPr>
          </a:p>
          <a:p>
            <a:pPr marL="344488" lvl="0" indent="-344488">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If you outlive your other assets, having a large Social Security Benefit will be all the more crucial. </a:t>
            </a:r>
            <a:endParaRPr lang="en-US" sz="2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338" y="4234547"/>
            <a:ext cx="3617502" cy="1868484"/>
          </a:xfrm>
          <a:prstGeom prst="rect">
            <a:avLst/>
          </a:prstGeom>
        </p:spPr>
      </p:pic>
    </p:spTree>
    <p:extLst>
      <p:ext uri="{BB962C8B-B14F-4D97-AF65-F5344CB8AC3E}">
        <p14:creationId xmlns:p14="http://schemas.microsoft.com/office/powerpoint/2010/main" val="3202584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11</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7744" y="426640"/>
            <a:ext cx="8915310" cy="820737"/>
          </a:xfrm>
        </p:spPr>
        <p:txBody>
          <a:bodyPr/>
          <a:lstStyle/>
          <a:p>
            <a:pPr algn="l" eaLnBrk="1" hangingPunct="1"/>
            <a:r>
              <a:rPr lang="en-US" sz="3800" dirty="0">
                <a:latin typeface="Times New Roman" panose="02020603050405020304" pitchFamily="18" charset="0"/>
                <a:cs typeface="Times New Roman" panose="02020603050405020304" pitchFamily="18" charset="0"/>
              </a:rPr>
              <a:t>W</a:t>
            </a:r>
            <a:r>
              <a:rPr lang="en-US" sz="3800" dirty="0" smtClean="0">
                <a:latin typeface="Times New Roman" panose="02020603050405020304" pitchFamily="18" charset="0"/>
                <a:cs typeface="Times New Roman" panose="02020603050405020304" pitchFamily="18" charset="0"/>
              </a:rPr>
              <a:t>orking longer can help your 401(k)/IRA assets.</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7" name="Rectangle 6"/>
          <p:cNvSpPr/>
          <p:nvPr/>
        </p:nvSpPr>
        <p:spPr>
          <a:xfrm>
            <a:off x="131019" y="1640453"/>
            <a:ext cx="9128760" cy="338554"/>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401(k) Assets </a:t>
            </a:r>
            <a:r>
              <a:rPr lang="en-US" sz="1600" dirty="0" smtClean="0">
                <a:latin typeface="Times New Roman" panose="02020603050405020304" pitchFamily="18" charset="0"/>
                <a:cs typeface="Times New Roman" panose="02020603050405020304" pitchFamily="18" charset="0"/>
              </a:rPr>
              <a:t>Can Nearly Double Between Ages 62 and 70</a:t>
            </a:r>
            <a:endParaRPr lang="en-US" sz="1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37744" y="5968300"/>
            <a:ext cx="7428674" cy="261610"/>
          </a:xfrm>
          <a:prstGeom prst="rect">
            <a:avLst/>
          </a:prstGeom>
          <a:no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Note:  Assumes an inflation-adjusted return of 4.6 percent.  </a:t>
            </a:r>
            <a:endParaRPr lang="en-US" sz="11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8" y="2154172"/>
            <a:ext cx="5287342" cy="3508811"/>
          </a:xfrm>
          <a:prstGeom prst="rect">
            <a:avLst/>
          </a:prstGeom>
        </p:spPr>
      </p:pic>
    </p:spTree>
    <p:extLst>
      <p:ext uri="{BB962C8B-B14F-4D97-AF65-F5344CB8AC3E}">
        <p14:creationId xmlns:p14="http://schemas.microsoft.com/office/powerpoint/2010/main" val="35806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12</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425014"/>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And working longer doesn’t just help your finances.</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35390" y="2285036"/>
            <a:ext cx="8908610" cy="2923877"/>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It </a:t>
            </a:r>
            <a:r>
              <a:rPr lang="en-US" sz="2600" dirty="0" smtClean="0">
                <a:latin typeface="Times New Roman" panose="02020603050405020304" pitchFamily="18" charset="0"/>
                <a:cs typeface="Times New Roman" panose="02020603050405020304" pitchFamily="18" charset="0"/>
              </a:rPr>
              <a:t>also can improve your: </a:t>
            </a:r>
          </a:p>
          <a:p>
            <a:endParaRPr lang="en-US"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physical </a:t>
            </a:r>
            <a:r>
              <a:rPr lang="en-US" sz="2600" dirty="0" smtClean="0">
                <a:latin typeface="Times New Roman" panose="02020603050405020304" pitchFamily="18" charset="0"/>
                <a:cs typeface="Times New Roman" panose="02020603050405020304" pitchFamily="18" charset="0"/>
              </a:rPr>
              <a:t>health; </a:t>
            </a: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life expectancy; </a:t>
            </a:r>
            <a:r>
              <a:rPr lang="en-US" sz="2600" dirty="0">
                <a:latin typeface="Times New Roman" panose="02020603050405020304" pitchFamily="18" charset="0"/>
                <a:cs typeface="Times New Roman" panose="02020603050405020304" pitchFamily="18" charset="0"/>
              </a:rPr>
              <a:t>and </a:t>
            </a:r>
            <a:endParaRPr lang="en-US" sz="26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psychological well-being</a:t>
            </a:r>
            <a:r>
              <a:rPr lang="en-US" sz="28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265" y="2262205"/>
            <a:ext cx="3201087" cy="2969537"/>
          </a:xfrm>
          <a:prstGeom prst="rect">
            <a:avLst/>
          </a:prstGeom>
        </p:spPr>
      </p:pic>
    </p:spTree>
    <p:extLst>
      <p:ext uri="{BB962C8B-B14F-4D97-AF65-F5344CB8AC3E}">
        <p14:creationId xmlns:p14="http://schemas.microsoft.com/office/powerpoint/2010/main" val="3716460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13</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461590"/>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Most people today can work longer than in the past.</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35390" y="2630482"/>
            <a:ext cx="8893370" cy="2232984"/>
          </a:xfrm>
          <a:prstGeom prst="rect">
            <a:avLst/>
          </a:prstGeom>
        </p:spPr>
        <p:txBody>
          <a:bodyPr wrap="square">
            <a:spAutoFit/>
          </a:bodyPr>
          <a:lstStyle/>
          <a:p>
            <a:pPr marL="457200" marR="0" lvl="0" indent="-457200">
              <a:lnSpc>
                <a:spcPct val="107000"/>
              </a:lnSpc>
              <a:spcBef>
                <a:spcPts val="0"/>
              </a:spcBef>
              <a:spcAft>
                <a:spcPts val="0"/>
              </a:spcAft>
              <a:buFont typeface="Arial" panose="020B0604020202020204" pitchFamily="34" charset="0"/>
              <a:buChar char="•"/>
            </a:pPr>
            <a:r>
              <a:rPr lang="en-US" sz="2600" dirty="0">
                <a:latin typeface="Times New Roman" panose="02020603050405020304" pitchFamily="18" charset="0"/>
                <a:ea typeface="Calibri" panose="020F0502020204030204" pitchFamily="34" charset="0"/>
                <a:cs typeface="Times New Roman" panose="02020603050405020304" pitchFamily="18" charset="0"/>
              </a:rPr>
              <a:t>Jobs are less physically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demanding.</a:t>
            </a:r>
          </a:p>
          <a:p>
            <a:pPr marL="457200" marR="0" lvl="0" indent="-457200">
              <a:lnSpc>
                <a:spcPct val="107000"/>
              </a:lnSpc>
              <a:spcBef>
                <a:spcPts val="0"/>
              </a:spcBef>
              <a:spcAft>
                <a:spcPts val="0"/>
              </a:spcAft>
              <a:buFont typeface="Arial" panose="020B0604020202020204" pitchFamily="34" charset="0"/>
              <a:buChar char="•"/>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2600" dirty="0">
                <a:latin typeface="Times New Roman" panose="02020603050405020304" pitchFamily="18" charset="0"/>
                <a:ea typeface="Calibri" panose="020F0502020204030204" pitchFamily="34" charset="0"/>
                <a:cs typeface="Times New Roman" panose="02020603050405020304" pitchFamily="18" charset="0"/>
              </a:rPr>
              <a:t>People are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healthier.</a:t>
            </a:r>
          </a:p>
          <a:p>
            <a:pPr marL="457200" marR="0" lvl="0" indent="-457200">
              <a:lnSpc>
                <a:spcPct val="107000"/>
              </a:lnSpc>
              <a:spcBef>
                <a:spcPts val="0"/>
              </a:spcBef>
              <a:spcAft>
                <a:spcPts val="0"/>
              </a:spcAft>
              <a:buFont typeface="Arial" panose="020B0604020202020204" pitchFamily="34" charset="0"/>
              <a:buChar char="•"/>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ea typeface="Calibri" panose="020F0502020204030204" pitchFamily="34" charset="0"/>
                <a:cs typeface="Times New Roman" panose="02020603050405020304" pitchFamily="18" charset="0"/>
              </a:rPr>
              <a:t>People are better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educated.</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850" y="2279069"/>
            <a:ext cx="3231819" cy="2935812"/>
          </a:xfrm>
          <a:prstGeom prst="rect">
            <a:avLst/>
          </a:prstGeom>
        </p:spPr>
      </p:pic>
    </p:spTree>
    <p:extLst>
      <p:ext uri="{BB962C8B-B14F-4D97-AF65-F5344CB8AC3E}">
        <p14:creationId xmlns:p14="http://schemas.microsoft.com/office/powerpoint/2010/main" val="253454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14</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50630" y="461842"/>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With increases in life expectancy, even working to 70 leaves a long retirement.</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5" name="Rectangle 4"/>
          <p:cNvSpPr/>
          <p:nvPr/>
        </p:nvSpPr>
        <p:spPr>
          <a:xfrm>
            <a:off x="0" y="1853623"/>
            <a:ext cx="9128760" cy="338554"/>
          </a:xfrm>
          <a:prstGeom prst="rect">
            <a:avLst/>
          </a:prstGeom>
        </p:spPr>
        <p:txBody>
          <a:bodyPr wrap="square">
            <a:spAutoFit/>
          </a:bodyPr>
          <a:lstStyle/>
          <a:p>
            <a:pPr algn="ctr"/>
            <a:r>
              <a:rPr lang="en-US" sz="1600" dirty="0" smtClean="0">
                <a:latin typeface="Times New Roman" panose="02020603050405020304" pitchFamily="18" charset="0"/>
                <a:cs typeface="Times New Roman" panose="02020603050405020304" pitchFamily="18" charset="0"/>
              </a:rPr>
              <a:t>Years in Retirement to Keep Ratio of Retirement to Working Years Constant</a:t>
            </a:r>
            <a:endParaRPr lang="en-US"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250630" y="5799023"/>
            <a:ext cx="8893370" cy="430887"/>
          </a:xfrm>
          <a:prstGeom prst="rect">
            <a:avLst/>
          </a:prstGeom>
        </p:spPr>
        <p:txBody>
          <a:bodyPr wrap="square">
            <a:spAutoFit/>
          </a:bodyPr>
          <a:lstStyle/>
          <a:p>
            <a:r>
              <a:rPr lang="en-US" sz="1100" dirty="0">
                <a:latin typeface="Times New Roman" panose="02020603050405020304" pitchFamily="18" charset="0"/>
                <a:cs typeface="Times New Roman" panose="02020603050405020304" pitchFamily="18" charset="0"/>
              </a:rPr>
              <a:t>Note: </a:t>
            </a:r>
            <a:r>
              <a:rPr lang="en-US" sz="1100" dirty="0" smtClean="0">
                <a:latin typeface="Times New Roman" panose="02020603050405020304" pitchFamily="18" charset="0"/>
                <a:cs typeface="Times New Roman" panose="02020603050405020304" pitchFamily="18" charset="0"/>
              </a:rPr>
              <a:t>People </a:t>
            </a:r>
            <a:r>
              <a:rPr lang="en-US" sz="1100" dirty="0">
                <a:latin typeface="Times New Roman" panose="02020603050405020304" pitchFamily="18" charset="0"/>
                <a:cs typeface="Times New Roman" panose="02020603050405020304" pitchFamily="18" charset="0"/>
              </a:rPr>
              <a:t>are assumed to start work at </a:t>
            </a:r>
            <a:r>
              <a:rPr lang="en-US" sz="1100" dirty="0" smtClean="0">
                <a:latin typeface="Times New Roman" panose="02020603050405020304" pitchFamily="18" charset="0"/>
                <a:cs typeface="Times New Roman" panose="02020603050405020304" pitchFamily="18" charset="0"/>
              </a:rPr>
              <a:t>age 20.</a:t>
            </a:r>
          </a:p>
          <a:p>
            <a:r>
              <a:rPr lang="en-US" sz="1100" i="1" dirty="0">
                <a:latin typeface="Times New Roman" panose="02020603050405020304" pitchFamily="18" charset="0"/>
                <a:cs typeface="Times New Roman" panose="02020603050405020304" pitchFamily="18" charset="0"/>
              </a:rPr>
              <a:t>Source: </a:t>
            </a:r>
            <a:r>
              <a:rPr lang="en-US" sz="1100" dirty="0" smtClean="0">
                <a:latin typeface="Times New Roman" panose="02020603050405020304" pitchFamily="18" charset="0"/>
                <a:cs typeface="Times New Roman" panose="02020603050405020304" pitchFamily="18" charset="0"/>
              </a:rPr>
              <a:t>U.S</a:t>
            </a:r>
            <a:r>
              <a:rPr lang="en-US" sz="1100" dirty="0">
                <a:latin typeface="Times New Roman" panose="02020603050405020304" pitchFamily="18" charset="0"/>
                <a:cs typeface="Times New Roman" panose="02020603050405020304" pitchFamily="18" charset="0"/>
              </a:rPr>
              <a:t>. Social Security Administration. </a:t>
            </a:r>
            <a:r>
              <a:rPr lang="en-US" sz="1100" dirty="0" smtClean="0">
                <a:latin typeface="Times New Roman" panose="02020603050405020304" pitchFamily="18" charset="0"/>
                <a:cs typeface="Times New Roman" panose="02020603050405020304" pitchFamily="18" charset="0"/>
              </a:rPr>
              <a:t>2018. </a:t>
            </a:r>
            <a:r>
              <a:rPr lang="en-US" sz="1100" i="1" dirty="0" smtClean="0">
                <a:latin typeface="Times New Roman" panose="02020603050405020304" pitchFamily="18" charset="0"/>
                <a:cs typeface="Times New Roman" panose="02020603050405020304" pitchFamily="18" charset="0"/>
              </a:rPr>
              <a:t>Longevity Visualizer.</a:t>
            </a:r>
            <a:endParaRPr lang="en-US" sz="1100" i="1" dirty="0">
              <a:latin typeface="Times New Roman" panose="02020603050405020304" pitchFamily="18" charset="0"/>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1702575421"/>
              </p:ext>
            </p:extLst>
          </p:nvPr>
        </p:nvGraphicFramePr>
        <p:xfrm>
          <a:off x="2011680" y="2328530"/>
          <a:ext cx="4803790" cy="33341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349798" y="3079135"/>
            <a:ext cx="2109457"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Retirement years</a:t>
            </a:r>
            <a:endParaRPr lang="en-US"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381450" y="4349840"/>
            <a:ext cx="2109457"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Working years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837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15</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443302"/>
            <a:ext cx="8893370" cy="820737"/>
          </a:xfrm>
        </p:spPr>
        <p:txBody>
          <a:bodyPr/>
          <a:lstStyle/>
          <a:p>
            <a:pPr algn="l" eaLnBrk="1" hangingPunct="1"/>
            <a:r>
              <a:rPr lang="en-US" sz="3800" dirty="0">
                <a:latin typeface="Times New Roman" panose="02020603050405020304" pitchFamily="18" charset="0"/>
                <a:cs typeface="Times New Roman" panose="02020603050405020304" pitchFamily="18" charset="0"/>
              </a:rPr>
              <a:t>Next </a:t>
            </a:r>
            <a:r>
              <a:rPr lang="en-US" sz="3800" dirty="0" smtClean="0">
                <a:latin typeface="Times New Roman" panose="02020603050405020304" pitchFamily="18" charset="0"/>
                <a:cs typeface="Times New Roman" panose="02020603050405020304" pitchFamily="18" charset="0"/>
              </a:rPr>
              <a:t>steps</a:t>
            </a:r>
            <a:br>
              <a:rPr lang="en-US" sz="3800" dirty="0" smtClean="0">
                <a:latin typeface="Times New Roman" panose="02020603050405020304" pitchFamily="18" charset="0"/>
                <a:cs typeface="Times New Roman" panose="02020603050405020304" pitchFamily="18" charset="0"/>
              </a:rPr>
            </a:br>
            <a:endParaRPr lang="en-US" sz="3800" dirty="0" smtClean="0">
              <a:latin typeface="Times New Roman" panose="02020603050405020304" pitchFamily="18" charset="0"/>
              <a:cs typeface="Times New Roman" panose="02020603050405020304" pitchFamily="18" charset="0"/>
            </a:endParaRP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50630" y="1679527"/>
            <a:ext cx="8893370" cy="3293209"/>
          </a:xfrm>
          <a:prstGeom prst="rect">
            <a:avLst/>
          </a:prstGeom>
        </p:spPr>
        <p:txBody>
          <a:bodyPr wrap="square">
            <a:spAutoFit/>
          </a:bodyPr>
          <a:lstStyle/>
          <a:p>
            <a:pPr marL="341313" lvl="0" indent="-341313">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Figure out how much you </a:t>
            </a:r>
            <a:r>
              <a:rPr lang="en-US" sz="2600" dirty="0" smtClean="0">
                <a:latin typeface="Times New Roman" panose="02020603050405020304" pitchFamily="18" charset="0"/>
                <a:cs typeface="Times New Roman" panose="02020603050405020304" pitchFamily="18" charset="0"/>
              </a:rPr>
              <a:t>need.</a:t>
            </a:r>
          </a:p>
          <a:p>
            <a:pPr marL="341313" lvl="0" indent="-341313">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1313" lvl="0" indent="-341313">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Estimate your target </a:t>
            </a:r>
            <a:r>
              <a:rPr lang="en-US" sz="2600" dirty="0">
                <a:latin typeface="Times New Roman" panose="02020603050405020304" pitchFamily="18" charset="0"/>
                <a:cs typeface="Times New Roman" panose="02020603050405020304" pitchFamily="18" charset="0"/>
              </a:rPr>
              <a:t>retirement </a:t>
            </a:r>
            <a:r>
              <a:rPr lang="en-US" sz="2600" dirty="0" smtClean="0">
                <a:latin typeface="Times New Roman" panose="02020603050405020304" pitchFamily="18" charset="0"/>
                <a:cs typeface="Times New Roman" panose="02020603050405020304" pitchFamily="18" charset="0"/>
              </a:rPr>
              <a:t>age.</a:t>
            </a:r>
          </a:p>
          <a:p>
            <a:pPr marL="341313" lvl="0" indent="-341313">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1313" lvl="0" indent="-341313">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Make a plan to work </a:t>
            </a:r>
            <a:r>
              <a:rPr lang="en-US" sz="2600" dirty="0" smtClean="0">
                <a:latin typeface="Times New Roman" panose="02020603050405020304" pitchFamily="18" charset="0"/>
                <a:cs typeface="Times New Roman" panose="02020603050405020304" pitchFamily="18" charset="0"/>
              </a:rPr>
              <a:t>longer.</a:t>
            </a:r>
            <a:endParaRPr lang="en-US" sz="2600" dirty="0">
              <a:latin typeface="Times New Roman" panose="02020603050405020304" pitchFamily="18" charset="0"/>
              <a:cs typeface="Times New Roman" panose="02020603050405020304" pitchFamily="18" charset="0"/>
            </a:endParaRPr>
          </a:p>
          <a:p>
            <a:pPr marL="1023938" lvl="1" indent="-341313">
              <a:buSzPct val="69000"/>
              <a:buFont typeface="Courier New" panose="02070309020205020404" pitchFamily="49" charset="0"/>
              <a:buChar char="o"/>
            </a:pPr>
            <a:r>
              <a:rPr lang="en-US" sz="2600" dirty="0">
                <a:latin typeface="Times New Roman" panose="02020603050405020304" pitchFamily="18" charset="0"/>
                <a:cs typeface="Times New Roman" panose="02020603050405020304" pitchFamily="18" charset="0"/>
              </a:rPr>
              <a:t>Learn new </a:t>
            </a:r>
            <a:r>
              <a:rPr lang="en-US" sz="2600" dirty="0" smtClean="0">
                <a:latin typeface="Times New Roman" panose="02020603050405020304" pitchFamily="18" charset="0"/>
                <a:cs typeface="Times New Roman" panose="02020603050405020304" pitchFamily="18" charset="0"/>
              </a:rPr>
              <a:t>skills.</a:t>
            </a:r>
            <a:endParaRPr lang="en-US" sz="2600" dirty="0">
              <a:latin typeface="Times New Roman" panose="02020603050405020304" pitchFamily="18" charset="0"/>
              <a:cs typeface="Times New Roman" panose="02020603050405020304" pitchFamily="18" charset="0"/>
            </a:endParaRPr>
          </a:p>
          <a:p>
            <a:pPr marL="1023938" lvl="1" indent="-341313">
              <a:buSzPct val="69000"/>
              <a:buFont typeface="Courier New" panose="02070309020205020404" pitchFamily="49" charset="0"/>
              <a:buChar char="o"/>
            </a:pPr>
            <a:r>
              <a:rPr lang="en-US" sz="2600" dirty="0">
                <a:latin typeface="Times New Roman" panose="02020603050405020304" pitchFamily="18" charset="0"/>
                <a:cs typeface="Times New Roman" panose="02020603050405020304" pitchFamily="18" charset="0"/>
              </a:rPr>
              <a:t>Be prepared to take on a new role at </a:t>
            </a:r>
            <a:r>
              <a:rPr lang="en-US" sz="2600" dirty="0" smtClean="0">
                <a:latin typeface="Times New Roman" panose="02020603050405020304" pitchFamily="18" charset="0"/>
                <a:cs typeface="Times New Roman" panose="02020603050405020304" pitchFamily="18" charset="0"/>
              </a:rPr>
              <a:t>work.</a:t>
            </a:r>
            <a:endParaRPr lang="en-US" sz="2600" dirty="0">
              <a:latin typeface="Times New Roman" panose="02020603050405020304" pitchFamily="18" charset="0"/>
              <a:cs typeface="Times New Roman" panose="02020603050405020304" pitchFamily="18" charset="0"/>
            </a:endParaRPr>
          </a:p>
          <a:p>
            <a:pPr marL="1023938" lvl="1" indent="-341313">
              <a:buSzPct val="69000"/>
              <a:buFont typeface="Courier New" panose="02070309020205020404" pitchFamily="49" charset="0"/>
              <a:buChar char="o"/>
            </a:pPr>
            <a:r>
              <a:rPr lang="en-US" sz="2600" dirty="0">
                <a:latin typeface="Times New Roman" panose="02020603050405020304" pitchFamily="18" charset="0"/>
                <a:cs typeface="Times New Roman" panose="02020603050405020304" pitchFamily="18" charset="0"/>
              </a:rPr>
              <a:t>Signal to your employer that you want to stick </a:t>
            </a:r>
            <a:r>
              <a:rPr lang="en-US" sz="2600" dirty="0" smtClean="0">
                <a:latin typeface="Times New Roman" panose="02020603050405020304" pitchFamily="18" charset="0"/>
                <a:cs typeface="Times New Roman" panose="02020603050405020304" pitchFamily="18" charset="0"/>
              </a:rPr>
              <a:t>around.</a:t>
            </a:r>
            <a:endParaRPr 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449" y="1323575"/>
            <a:ext cx="3113875" cy="2545185"/>
          </a:xfrm>
          <a:prstGeom prst="rect">
            <a:avLst/>
          </a:prstGeom>
        </p:spPr>
      </p:pic>
    </p:spTree>
    <p:extLst>
      <p:ext uri="{BB962C8B-B14F-4D97-AF65-F5344CB8AC3E}">
        <p14:creationId xmlns:p14="http://schemas.microsoft.com/office/powerpoint/2010/main" val="291825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91" y="2230824"/>
            <a:ext cx="4052827" cy="3048018"/>
          </a:xfrm>
          <a:prstGeom prst="rect">
            <a:avLst/>
          </a:prstGeom>
        </p:spPr>
      </p:pic>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1</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134826"/>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The good news: you have a long life ahead</a:t>
            </a:r>
            <a:r>
              <a:rPr lang="en-US" sz="3800" dirty="0" smtClean="0">
                <a:latin typeface="Times New Roman"/>
                <a:cs typeface="Times New Roman"/>
              </a:rPr>
              <a:t>.</a:t>
            </a:r>
          </a:p>
        </p:txBody>
      </p:sp>
      <p:sp>
        <p:nvSpPr>
          <p:cNvPr id="11" name="Text Box 38"/>
          <p:cNvSpPr txBox="1">
            <a:spLocks noChangeArrowheads="1"/>
          </p:cNvSpPr>
          <p:nvPr/>
        </p:nvSpPr>
        <p:spPr bwMode="auto">
          <a:xfrm>
            <a:off x="54610" y="1338000"/>
            <a:ext cx="4517390" cy="584775"/>
          </a:xfrm>
          <a:prstGeom prst="rect">
            <a:avLst/>
          </a:prstGeom>
          <a:noFill/>
          <a:ln w="9525">
            <a:noFill/>
            <a:miter lim="800000"/>
            <a:headEnd/>
            <a:tailEnd/>
          </a:ln>
        </p:spPr>
        <p:txBody>
          <a:bodyPr wrap="square">
            <a:spAutoFit/>
          </a:bodyPr>
          <a:lstStyle/>
          <a:p>
            <a:pPr algn="ctr" eaLnBrk="0" hangingPunct="0">
              <a:spcBef>
                <a:spcPts val="0"/>
              </a:spcBef>
            </a:pPr>
            <a:r>
              <a:rPr lang="en-US" sz="1600" dirty="0" smtClean="0">
                <a:latin typeface="Times New Roman" panose="02020603050405020304" pitchFamily="18" charset="0"/>
                <a:cs typeface="Times New Roman" panose="02020603050405020304" pitchFamily="18" charset="0"/>
              </a:rPr>
              <a:t>An Average Person at Age 65 </a:t>
            </a:r>
          </a:p>
          <a:p>
            <a:pPr algn="ctr" eaLnBrk="0" hangingPunct="0">
              <a:spcBef>
                <a:spcPts val="0"/>
              </a:spcBef>
            </a:pPr>
            <a:r>
              <a:rPr lang="en-US" sz="1600" dirty="0" smtClean="0">
                <a:latin typeface="Times New Roman" panose="02020603050405020304" pitchFamily="18" charset="0"/>
                <a:cs typeface="Times New Roman" panose="02020603050405020304" pitchFamily="18" charset="0"/>
              </a:rPr>
              <a:t>Will Live 20 More Years</a:t>
            </a:r>
            <a:endParaRPr lang="en-US" sz="1600" dirty="0">
              <a:latin typeface="Times New Roman" panose="02020603050405020304" pitchFamily="18" charset="0"/>
              <a:cs typeface="Times New Roman" panose="02020603050405020304" pitchFamily="18" charset="0"/>
            </a:endParaRP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16" name="Text Box 38"/>
          <p:cNvSpPr txBox="1">
            <a:spLocks noChangeArrowheads="1"/>
          </p:cNvSpPr>
          <p:nvPr/>
        </p:nvSpPr>
        <p:spPr bwMode="auto">
          <a:xfrm>
            <a:off x="4572000" y="1338000"/>
            <a:ext cx="4556760" cy="584775"/>
          </a:xfrm>
          <a:prstGeom prst="rect">
            <a:avLst/>
          </a:prstGeom>
          <a:noFill/>
          <a:ln w="9525">
            <a:noFill/>
            <a:miter lim="800000"/>
            <a:headEnd/>
            <a:tailEnd/>
          </a:ln>
        </p:spPr>
        <p:txBody>
          <a:bodyPr wrap="square">
            <a:spAutoFit/>
          </a:bodyPr>
          <a:lstStyle/>
          <a:p>
            <a:pPr algn="ctr" eaLnBrk="0" hangingPunct="0">
              <a:spcBef>
                <a:spcPts val="0"/>
              </a:spcBef>
            </a:pPr>
            <a:r>
              <a:rPr lang="en-US" sz="1600" dirty="0">
                <a:latin typeface="Times New Roman" panose="02020603050405020304" pitchFamily="18" charset="0"/>
                <a:cs typeface="Times New Roman" panose="02020603050405020304" pitchFamily="18" charset="0"/>
              </a:rPr>
              <a:t>Chances That One Person in a </a:t>
            </a:r>
          </a:p>
          <a:p>
            <a:pPr algn="ctr" eaLnBrk="0" hangingPunct="0">
              <a:spcBef>
                <a:spcPts val="0"/>
              </a:spcBef>
            </a:pPr>
            <a:r>
              <a:rPr lang="en-US" sz="1600" dirty="0">
                <a:latin typeface="Times New Roman" panose="02020603050405020304" pitchFamily="18" charset="0"/>
                <a:cs typeface="Times New Roman" panose="02020603050405020304" pitchFamily="18" charset="0"/>
              </a:rPr>
              <a:t>Married Couple Will Live To…</a:t>
            </a:r>
          </a:p>
        </p:txBody>
      </p:sp>
      <p:sp>
        <p:nvSpPr>
          <p:cNvPr id="17" name="Text Box 37"/>
          <p:cNvSpPr txBox="1">
            <a:spLocks noChangeArrowheads="1"/>
          </p:cNvSpPr>
          <p:nvPr/>
        </p:nvSpPr>
        <p:spPr bwMode="auto">
          <a:xfrm>
            <a:off x="263525" y="5933553"/>
            <a:ext cx="9019539" cy="261610"/>
          </a:xfrm>
          <a:prstGeom prst="rect">
            <a:avLst/>
          </a:prstGeom>
          <a:noFill/>
          <a:ln w="9525">
            <a:noFill/>
            <a:miter lim="800000"/>
            <a:headEnd/>
            <a:tailEnd/>
          </a:ln>
        </p:spPr>
        <p:txBody>
          <a:bodyPr wrap="square">
            <a:spAutoFit/>
          </a:bodyPr>
          <a:lstStyle/>
          <a:p>
            <a:r>
              <a:rPr lang="en-US" sz="1100" i="1" dirty="0">
                <a:latin typeface="Times New Roman" charset="0"/>
                <a:cs typeface="Times New Roman" charset="0"/>
              </a:rPr>
              <a:t>Source</a:t>
            </a:r>
            <a:r>
              <a:rPr lang="en-US" sz="1100" dirty="0">
                <a:latin typeface="Times New Roman" panose="02020603050405020304" pitchFamily="18" charset="0"/>
                <a:cs typeface="Times New Roman" panose="02020603050405020304" pitchFamily="18" charset="0"/>
              </a:rPr>
              <a:t>: U.S. Social Security Administration. 2018. </a:t>
            </a:r>
            <a:r>
              <a:rPr lang="en-US" sz="1100" i="1" dirty="0">
                <a:latin typeface="Times New Roman" panose="02020603050405020304" pitchFamily="18" charset="0"/>
                <a:cs typeface="Times New Roman" panose="02020603050405020304" pitchFamily="18" charset="0"/>
              </a:rPr>
              <a:t>Longevity Visualizer.</a:t>
            </a:r>
          </a:p>
        </p:txBody>
      </p:sp>
      <p:sp>
        <p:nvSpPr>
          <p:cNvPr id="3" name="TextBox 2"/>
          <p:cNvSpPr txBox="1"/>
          <p:nvPr/>
        </p:nvSpPr>
        <p:spPr>
          <a:xfrm>
            <a:off x="445584" y="4751652"/>
            <a:ext cx="1801640" cy="392415"/>
          </a:xfrm>
          <a:prstGeom prst="rect">
            <a:avLst/>
          </a:prstGeom>
          <a:solidFill>
            <a:srgbClr val="2B3175"/>
          </a:solidFill>
        </p:spPr>
        <p:txBody>
          <a:bodyPr wrap="square" rtlCol="0">
            <a:spAutoFit/>
          </a:bodyPr>
          <a:lstStyle/>
          <a:p>
            <a:pPr algn="ctr"/>
            <a:r>
              <a:rPr lang="en-US" sz="1950" dirty="0" smtClean="0">
                <a:solidFill>
                  <a:schemeClr val="bg1"/>
                </a:solidFill>
                <a:latin typeface="Times New Roman" panose="02020603050405020304" pitchFamily="18" charset="0"/>
                <a:cs typeface="Times New Roman" panose="02020603050405020304" pitchFamily="18" charset="0"/>
              </a:rPr>
              <a:t>19.2 years</a:t>
            </a:r>
            <a:endParaRPr lang="en-US" sz="195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390115" y="4751652"/>
            <a:ext cx="1949603" cy="400110"/>
          </a:xfrm>
          <a:prstGeom prst="rect">
            <a:avLst/>
          </a:prstGeom>
          <a:solidFill>
            <a:srgbClr val="2B3175"/>
          </a:solidFill>
        </p:spPr>
        <p:txBody>
          <a:bodyPr wrap="square" rtlCol="0">
            <a:spAutoFit/>
          </a:bodyPr>
          <a:lstStyle/>
          <a:p>
            <a:pPr algn="ctr"/>
            <a:r>
              <a:rPr lang="en-US" sz="1950" dirty="0" smtClean="0">
                <a:solidFill>
                  <a:schemeClr val="bg1"/>
                </a:solidFill>
                <a:latin typeface="Times New Roman" panose="02020603050405020304" pitchFamily="18" charset="0"/>
                <a:cs typeface="Times New Roman" panose="02020603050405020304" pitchFamily="18" charset="0"/>
              </a:rPr>
              <a:t>21.6 years</a:t>
            </a:r>
            <a:endParaRPr lang="en-US" sz="1950" dirty="0">
              <a:solidFill>
                <a:schemeClr val="bg1"/>
              </a:solidFill>
              <a:latin typeface="Times New Roman" panose="02020603050405020304" pitchFamily="18" charset="0"/>
              <a:cs typeface="Times New Roman" panose="02020603050405020304" pitchFamily="18" charset="0"/>
            </a:endParaRPr>
          </a:p>
        </p:txBody>
      </p:sp>
      <p:graphicFrame>
        <p:nvGraphicFramePr>
          <p:cNvPr id="18" name="Chart 17">
            <a:extLst>
              <a:ext uri="{FF2B5EF4-FFF2-40B4-BE49-F238E27FC236}">
                <a16:creationId xmlns:a16="http://schemas.microsoft.com/office/drawing/2014/main" id="{6DAB02D6-3C71-7F40-9FD9-1DBA72B82360}"/>
              </a:ext>
            </a:extLst>
          </p:cNvPr>
          <p:cNvGraphicFramePr>
            <a:graphicFrameLocks/>
          </p:cNvGraphicFramePr>
          <p:nvPr>
            <p:extLst>
              <p:ext uri="{D42A27DB-BD31-4B8C-83A1-F6EECF244321}">
                <p14:modId xmlns:p14="http://schemas.microsoft.com/office/powerpoint/2010/main" val="1307476176"/>
              </p:ext>
            </p:extLst>
          </p:nvPr>
        </p:nvGraphicFramePr>
        <p:xfrm>
          <a:off x="4781018" y="2186136"/>
          <a:ext cx="4114800" cy="31877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2</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443302"/>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The bad news: without a paycheck, you will need a lot of money for a long retirement.</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845" y="1534126"/>
            <a:ext cx="4442459" cy="4425696"/>
          </a:xfrm>
          <a:prstGeom prst="rect">
            <a:avLst/>
          </a:prstGeom>
        </p:spPr>
      </p:pic>
    </p:spTree>
    <p:extLst>
      <p:ext uri="{BB962C8B-B14F-4D97-AF65-F5344CB8AC3E}">
        <p14:creationId xmlns:p14="http://schemas.microsoft.com/office/powerpoint/2010/main" val="2369207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3</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443302"/>
            <a:ext cx="8893369"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The age at which you retire is your most important financial decision.</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478" y="1628157"/>
            <a:ext cx="4312577" cy="4318036"/>
          </a:xfrm>
          <a:prstGeom prst="rect">
            <a:avLst/>
          </a:prstGeom>
        </p:spPr>
      </p:pic>
    </p:spTree>
    <p:extLst>
      <p:ext uri="{BB962C8B-B14F-4D97-AF65-F5344CB8AC3E}">
        <p14:creationId xmlns:p14="http://schemas.microsoft.com/office/powerpoint/2010/main" val="2938361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4</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443302"/>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The first step in deciding when to retire is to figure out how much you need.</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35390" y="2536591"/>
            <a:ext cx="5622202" cy="2893100"/>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you will pay </a:t>
            </a:r>
            <a:r>
              <a:rPr lang="en-US" sz="2600" dirty="0">
                <a:latin typeface="Times New Roman" panose="02020603050405020304" pitchFamily="18" charset="0"/>
                <a:ea typeface="Calibri" panose="020F0502020204030204" pitchFamily="34" charset="0"/>
                <a:cs typeface="Times New Roman" panose="02020603050405020304" pitchFamily="18" charset="0"/>
              </a:rPr>
              <a:t>less in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taxes;</a:t>
            </a:r>
          </a:p>
          <a:p>
            <a:pPr marL="342900" marR="0" lvl="0" indent="-342900">
              <a:spcBef>
                <a:spcPts val="0"/>
              </a:spcBef>
              <a:spcAft>
                <a:spcPts val="0"/>
              </a:spcAft>
              <a:buFont typeface="Arial" panose="020B0604020202020204" pitchFamily="34" charset="0"/>
              <a:buChar char="•"/>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you </a:t>
            </a:r>
            <a:r>
              <a:rPr lang="en-US" sz="2600" dirty="0">
                <a:latin typeface="Times New Roman" panose="02020603050405020304" pitchFamily="18" charset="0"/>
                <a:ea typeface="Calibri" panose="020F0502020204030204" pitchFamily="34" charset="0"/>
                <a:cs typeface="Times New Roman" panose="02020603050405020304" pitchFamily="18" charset="0"/>
              </a:rPr>
              <a:t>won’t need to save for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retirement;</a:t>
            </a:r>
          </a:p>
          <a:p>
            <a:pPr marL="342900" marR="0" lvl="0" indent="-342900">
              <a:spcBef>
                <a:spcPts val="0"/>
              </a:spcBef>
              <a:spcAft>
                <a:spcPts val="0"/>
              </a:spcAft>
              <a:buFont typeface="Arial" panose="020B0604020202020204" pitchFamily="34" charset="0"/>
              <a:buChar char="•"/>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your </a:t>
            </a:r>
            <a:r>
              <a:rPr lang="en-US" sz="2600" dirty="0">
                <a:latin typeface="Times New Roman" panose="02020603050405020304" pitchFamily="18" charset="0"/>
                <a:ea typeface="Calibri" panose="020F0502020204030204" pitchFamily="34" charset="0"/>
                <a:cs typeface="Times New Roman" panose="02020603050405020304" pitchFamily="18" charset="0"/>
              </a:rPr>
              <a:t>mortgage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may be </a:t>
            </a:r>
            <a:r>
              <a:rPr lang="en-US" sz="2600" dirty="0">
                <a:latin typeface="Times New Roman" panose="02020603050405020304" pitchFamily="18" charset="0"/>
                <a:ea typeface="Calibri" panose="020F0502020204030204" pitchFamily="34" charset="0"/>
                <a:cs typeface="Times New Roman" panose="02020603050405020304" pitchFamily="18" charset="0"/>
              </a:rPr>
              <a:t>paid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off; and</a:t>
            </a:r>
          </a:p>
          <a:p>
            <a:pPr marR="0" lvl="0">
              <a:spcBef>
                <a:spcPts val="0"/>
              </a:spcBef>
              <a:spcAft>
                <a:spcPts val="0"/>
              </a:spcAft>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your </a:t>
            </a:r>
            <a:r>
              <a:rPr lang="en-US" sz="2600" dirty="0">
                <a:latin typeface="Times New Roman" panose="02020603050405020304" pitchFamily="18" charset="0"/>
                <a:ea typeface="Calibri" panose="020F0502020204030204" pitchFamily="34" charset="0"/>
                <a:cs typeface="Times New Roman" panose="02020603050405020304" pitchFamily="18" charset="0"/>
              </a:rPr>
              <a:t>kids will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be </a:t>
            </a:r>
            <a:r>
              <a:rPr lang="en-US" sz="2600" dirty="0">
                <a:latin typeface="Times New Roman" panose="02020603050405020304" pitchFamily="18" charset="0"/>
                <a:ea typeface="Calibri" panose="020F0502020204030204" pitchFamily="34" charset="0"/>
                <a:cs typeface="Times New Roman" panose="02020603050405020304" pitchFamily="18" charset="0"/>
              </a:rPr>
              <a:t>on their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own.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35390" y="1773257"/>
            <a:ext cx="8893370" cy="492443"/>
          </a:xfrm>
          <a:prstGeom prst="rect">
            <a:avLst/>
          </a:prstGeom>
        </p:spPr>
        <p:txBody>
          <a:bodyPr wrap="square">
            <a:spAutoFit/>
          </a:bodyPr>
          <a:lstStyle/>
          <a:p>
            <a:pPr marL="0" marR="0">
              <a:spcBef>
                <a:spcPts val="0"/>
              </a:spcBef>
              <a:spcAft>
                <a:spcPts val="0"/>
              </a:spcAft>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Typically, you need about 75 percent of your earnings because</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7" name="Group 6"/>
          <p:cNvGrpSpPr/>
          <p:nvPr/>
        </p:nvGrpSpPr>
        <p:grpSpPr>
          <a:xfrm>
            <a:off x="5821380" y="2536728"/>
            <a:ext cx="3207038" cy="2892826"/>
            <a:chOff x="5857592" y="2536591"/>
            <a:chExt cx="3207038" cy="289282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592" y="2864751"/>
              <a:ext cx="3207038" cy="2194507"/>
            </a:xfrm>
            <a:prstGeom prst="rect">
              <a:avLst/>
            </a:prstGeom>
          </p:spPr>
        </p:pic>
        <p:sp>
          <p:nvSpPr>
            <p:cNvPr id="4" name="Rectangle 3"/>
            <p:cNvSpPr/>
            <p:nvPr/>
          </p:nvSpPr>
          <p:spPr bwMode="auto">
            <a:xfrm>
              <a:off x="5857592" y="4947954"/>
              <a:ext cx="3207038" cy="481463"/>
            </a:xfrm>
            <a:prstGeom prst="rect">
              <a:avLst/>
            </a:prstGeom>
            <a:solidFill>
              <a:srgbClr val="E860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sp>
          <p:nvSpPr>
            <p:cNvPr id="10" name="Rectangle 9"/>
            <p:cNvSpPr/>
            <p:nvPr/>
          </p:nvSpPr>
          <p:spPr bwMode="auto">
            <a:xfrm>
              <a:off x="5857592" y="2536591"/>
              <a:ext cx="3207038" cy="481463"/>
            </a:xfrm>
            <a:prstGeom prst="rect">
              <a:avLst/>
            </a:prstGeom>
            <a:solidFill>
              <a:srgbClr val="E860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grpSp>
    </p:spTree>
    <p:extLst>
      <p:ext uri="{BB962C8B-B14F-4D97-AF65-F5344CB8AC3E}">
        <p14:creationId xmlns:p14="http://schemas.microsoft.com/office/powerpoint/2010/main" val="293353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5</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443302"/>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Social Security is your best source of retirement income.</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35390" y="2228800"/>
            <a:ext cx="5287062" cy="3293209"/>
          </a:xfrm>
          <a:prstGeom prst="rect">
            <a:avLst/>
          </a:prstGeom>
        </p:spPr>
        <p:txBody>
          <a:bodyPr wrap="square">
            <a:spAutoFit/>
          </a:bodyPr>
          <a:lstStyle/>
          <a:p>
            <a:pPr marL="344488" lvl="0" indent="-344488">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It’s inflation </a:t>
            </a:r>
            <a:r>
              <a:rPr lang="en-US" sz="2600" dirty="0" smtClean="0">
                <a:latin typeface="Times New Roman" panose="02020603050405020304" pitchFamily="18" charset="0"/>
                <a:cs typeface="Times New Roman" panose="02020603050405020304" pitchFamily="18" charset="0"/>
              </a:rPr>
              <a:t>proof.</a:t>
            </a:r>
          </a:p>
          <a:p>
            <a:pPr marL="344488" lvl="0" indent="-344488">
              <a:buFont typeface="Arial" panose="020B0604020202020204" pitchFamily="34" charset="0"/>
              <a:buChar char="•"/>
            </a:pPr>
            <a:endParaRPr lang="en-US" sz="2600" dirty="0" smtClean="0">
              <a:latin typeface="Times New Roman" panose="02020603050405020304" pitchFamily="18" charset="0"/>
              <a:cs typeface="Times New Roman" panose="02020603050405020304" pitchFamily="18" charset="0"/>
            </a:endParaRPr>
          </a:p>
          <a:p>
            <a:pPr marL="344488" lvl="0" indent="-344488">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It </a:t>
            </a:r>
            <a:r>
              <a:rPr lang="en-US" sz="2600" dirty="0">
                <a:latin typeface="Times New Roman" panose="02020603050405020304" pitchFamily="18" charset="0"/>
                <a:cs typeface="Times New Roman" panose="02020603050405020304" pitchFamily="18" charset="0"/>
              </a:rPr>
              <a:t>keeps coming as long as you </a:t>
            </a:r>
            <a:r>
              <a:rPr lang="en-US" sz="2600" dirty="0" smtClean="0">
                <a:latin typeface="Times New Roman" panose="02020603050405020304" pitchFamily="18" charset="0"/>
                <a:cs typeface="Times New Roman" panose="02020603050405020304" pitchFamily="18" charset="0"/>
              </a:rPr>
              <a:t>live.</a:t>
            </a:r>
          </a:p>
          <a:p>
            <a:pPr marL="344488" lvl="0" indent="-344488">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4488" lvl="0" indent="-344488">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It also supports </a:t>
            </a:r>
            <a:r>
              <a:rPr lang="en-US" sz="2600" dirty="0">
                <a:latin typeface="Times New Roman" panose="02020603050405020304" pitchFamily="18" charset="0"/>
                <a:cs typeface="Times New Roman" panose="02020603050405020304" pitchFamily="18" charset="0"/>
              </a:rPr>
              <a:t>your </a:t>
            </a:r>
            <a:r>
              <a:rPr lang="en-US" sz="2600" dirty="0" smtClean="0">
                <a:latin typeface="Times New Roman" panose="02020603050405020304" pitchFamily="18" charset="0"/>
                <a:cs typeface="Times New Roman" panose="02020603050405020304" pitchFamily="18" charset="0"/>
              </a:rPr>
              <a:t>spouse.</a:t>
            </a:r>
          </a:p>
          <a:p>
            <a:pPr marL="344488" lvl="0" indent="-344488">
              <a:buFont typeface="Arial" panose="020B0604020202020204" pitchFamily="34" charset="0"/>
              <a:buChar char="•"/>
            </a:pPr>
            <a:endParaRPr lang="en-US" sz="2600" dirty="0" smtClean="0">
              <a:latin typeface="Times New Roman" panose="02020603050405020304" pitchFamily="18" charset="0"/>
              <a:cs typeface="Times New Roman" panose="02020603050405020304" pitchFamily="18" charset="0"/>
            </a:endParaRPr>
          </a:p>
          <a:p>
            <a:pPr marL="344488" lvl="0" indent="-344488">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To find out how much you’ll get, log on: </a:t>
            </a:r>
            <a:r>
              <a:rPr lang="en-US" sz="2600" dirty="0" smtClean="0">
                <a:latin typeface="Times New Roman" panose="02020603050405020304" pitchFamily="18" charset="0"/>
                <a:cs typeface="Times New Roman" panose="02020603050405020304" pitchFamily="18" charset="0"/>
              </a:rPr>
              <a:t>ssa.gov/</a:t>
            </a:r>
            <a:r>
              <a:rPr lang="en-US" sz="2600" dirty="0" err="1" smtClean="0">
                <a:latin typeface="Times New Roman" panose="02020603050405020304" pitchFamily="18" charset="0"/>
                <a:cs typeface="Times New Roman" panose="02020603050405020304" pitchFamily="18" charset="0"/>
              </a:rPr>
              <a:t>myaccount</a:t>
            </a:r>
            <a:endParaRPr lang="en-US" sz="26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466" y="2228800"/>
            <a:ext cx="3266066" cy="3089820"/>
          </a:xfrm>
          <a:prstGeom prst="rect">
            <a:avLst/>
          </a:prstGeom>
        </p:spPr>
      </p:pic>
    </p:spTree>
    <p:extLst>
      <p:ext uri="{BB962C8B-B14F-4D97-AF65-F5344CB8AC3E}">
        <p14:creationId xmlns:p14="http://schemas.microsoft.com/office/powerpoint/2010/main" val="141510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6</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168982"/>
            <a:ext cx="8893370"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Other retirement income is less secure.</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235390" y="1297769"/>
            <a:ext cx="8908610" cy="1292662"/>
          </a:xfrm>
          <a:prstGeom prst="rect">
            <a:avLst/>
          </a:prstGeom>
        </p:spPr>
        <p:txBody>
          <a:bodyPr wrap="square">
            <a:spAutoFit/>
          </a:bodyPr>
          <a:lstStyle/>
          <a:p>
            <a:pPr marL="344488" indent="-344488">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Pensions are not </a:t>
            </a:r>
            <a:r>
              <a:rPr lang="en-US" sz="2600" dirty="0" smtClean="0">
                <a:latin typeface="Times New Roman" panose="02020603050405020304" pitchFamily="18" charset="0"/>
                <a:cs typeface="Times New Roman" panose="02020603050405020304" pitchFamily="18" charset="0"/>
              </a:rPr>
              <a:t>inflation-proof, </a:t>
            </a:r>
            <a:r>
              <a:rPr lang="en-US" sz="2600" dirty="0">
                <a:latin typeface="Times New Roman" panose="02020603050405020304" pitchFamily="18" charset="0"/>
                <a:cs typeface="Times New Roman" panose="02020603050405020304" pitchFamily="18" charset="0"/>
              </a:rPr>
              <a:t>and </a:t>
            </a:r>
            <a:r>
              <a:rPr lang="en-US" sz="2600" dirty="0" smtClean="0">
                <a:latin typeface="Times New Roman" panose="02020603050405020304" pitchFamily="18" charset="0"/>
                <a:cs typeface="Times New Roman" panose="02020603050405020304" pitchFamily="18" charset="0"/>
              </a:rPr>
              <a:t>they are disappearing.</a:t>
            </a:r>
          </a:p>
          <a:p>
            <a:pPr marL="344488" indent="-344488">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4488" indent="-344488">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401(k</a:t>
            </a:r>
            <a:r>
              <a:rPr lang="en-US" sz="2600" dirty="0" smtClean="0">
                <a:latin typeface="Times New Roman" panose="02020603050405020304" pitchFamily="18" charset="0"/>
                <a:cs typeface="Times New Roman" panose="02020603050405020304" pitchFamily="18" charset="0"/>
              </a:rPr>
              <a:t>)/IRA </a:t>
            </a:r>
            <a:r>
              <a:rPr lang="en-US" sz="2600" dirty="0">
                <a:latin typeface="Times New Roman" panose="02020603050405020304" pitchFamily="18" charset="0"/>
                <a:cs typeface="Times New Roman" panose="02020603050405020304" pitchFamily="18" charset="0"/>
              </a:rPr>
              <a:t>assets go down as well as </a:t>
            </a:r>
            <a:r>
              <a:rPr lang="en-US" sz="2600" dirty="0" smtClean="0">
                <a:latin typeface="Times New Roman" panose="02020603050405020304" pitchFamily="18" charset="0"/>
                <a:cs typeface="Times New Roman" panose="02020603050405020304" pitchFamily="18" charset="0"/>
              </a:rPr>
              <a:t>up and may run out.</a:t>
            </a:r>
            <a:endParaRPr lang="en-US" sz="2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579" y="2830347"/>
            <a:ext cx="5390841" cy="3159647"/>
          </a:xfrm>
          <a:prstGeom prst="rect">
            <a:avLst/>
          </a:prstGeom>
        </p:spPr>
      </p:pic>
    </p:spTree>
    <p:extLst>
      <p:ext uri="{BB962C8B-B14F-4D97-AF65-F5344CB8AC3E}">
        <p14:creationId xmlns:p14="http://schemas.microsoft.com/office/powerpoint/2010/main" val="257875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9E7584-EC03-B94A-935D-9D3F4AB776DF}" type="slidenum">
              <a:rPr kumimoji="0" lang="en-US" sz="1800" b="0" i="0" u="none" strike="noStrike" kern="1200" cap="none" spc="0" normalizeH="0" baseline="0" noProof="0" smtClean="0">
                <a:ln>
                  <a:noFill/>
                </a:ln>
                <a:solidFill>
                  <a:srgbClr val="000000"/>
                </a:solidFill>
                <a:effectLst/>
                <a:uLnTx/>
                <a:uFillTx/>
                <a:latin typeface="Times New Roman" pitchFamily="18" charset="0"/>
                <a:ea typeface="ＭＳ Ｐゴシック"/>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itchFamily="18" charset="0"/>
            </a:endParaRPr>
          </a:p>
        </p:txBody>
      </p:sp>
      <p:sp>
        <p:nvSpPr>
          <p:cNvPr id="9" name="Rectangle 2"/>
          <p:cNvSpPr>
            <a:spLocks noGrp="1" noChangeArrowheads="1"/>
          </p:cNvSpPr>
          <p:nvPr>
            <p:ph type="title" idx="4294967295"/>
          </p:nvPr>
        </p:nvSpPr>
        <p:spPr>
          <a:xfrm>
            <a:off x="137473" y="726766"/>
            <a:ext cx="9070536" cy="820737"/>
          </a:xfrm>
        </p:spPr>
        <p:txBody>
          <a:bodyPr/>
          <a:lstStyle/>
          <a:p>
            <a:pPr algn="l" eaLnBrk="1" hangingPunct="1"/>
            <a:r>
              <a:rPr lang="en-US" sz="3800" dirty="0" smtClean="0">
                <a:latin typeface="Times New Roman" panose="02020603050405020304" pitchFamily="18" charset="0"/>
                <a:cs typeface="Times New Roman" panose="02020603050405020304" pitchFamily="18" charset="0"/>
              </a:rPr>
              <a:t>If you live your life expectancy, Monthly Social Security benefits keep lifetime benefits about equal no matter when you claim.</a:t>
            </a: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sp>
        <p:nvSpPr>
          <p:cNvPr id="3" name="Rectangle 2"/>
          <p:cNvSpPr/>
          <p:nvPr/>
        </p:nvSpPr>
        <p:spPr>
          <a:xfrm>
            <a:off x="-3985" y="2353898"/>
            <a:ext cx="9144000" cy="492443"/>
          </a:xfrm>
          <a:prstGeom prst="rect">
            <a:avLst/>
          </a:prstGeom>
        </p:spPr>
        <p:txBody>
          <a:bodyPr wrap="square">
            <a:spAutoFit/>
          </a:bodyPr>
          <a:lstStyle/>
          <a:p>
            <a:pPr marR="0" lvl="0" algn="ctr" defTabSz="914400" rtl="0" eaLnBrk="1" fontAlgn="base" latinLnBrk="0" hangingPunct="1">
              <a:lnSpc>
                <a:spcPct val="100000"/>
              </a:lnSpc>
              <a:spcBef>
                <a:spcPct val="0"/>
              </a:spcBef>
              <a:spcAft>
                <a:spcPct val="0"/>
              </a:spcAft>
              <a:buClrTx/>
              <a:buSzTx/>
              <a:tabLst/>
              <a:defRPr/>
            </a:pPr>
            <a:r>
              <a:rPr kumimoji="0" lang="en-US" sz="26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 later</a:t>
            </a:r>
            <a:r>
              <a:rPr kumimoji="0" lang="en-US" sz="2600" b="0" i="0" u="none" strike="noStrike" kern="1200" cap="none" spc="0" normalizeH="0" noProof="0" dirty="0" smtClean="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you claim, the more </a:t>
            </a:r>
            <a:r>
              <a:rPr kumimoji="0" lang="en-US" sz="2600" b="0" i="0" u="none" strike="noStrike" kern="1200" cap="none" spc="0" normalizeH="0" noProof="0" dirty="0" smtClean="0">
                <a:ln>
                  <a:noFill/>
                </a:ln>
                <a:solidFill>
                  <a:srgbClr val="E86025"/>
                </a:solidFill>
                <a:effectLst/>
                <a:uLnTx/>
                <a:uFillTx/>
                <a:latin typeface="Times New Roman" panose="02020603050405020304" pitchFamily="18" charset="0"/>
                <a:ea typeface="ＭＳ Ｐゴシック"/>
                <a:cs typeface="Times New Roman" panose="02020603050405020304" pitchFamily="18" charset="0"/>
              </a:rPr>
              <a:t>$</a:t>
            </a:r>
            <a:r>
              <a:rPr kumimoji="0" lang="en-US" sz="2600" b="0" i="0" u="none" strike="noStrike" kern="1200" cap="none" spc="0" normalizeH="0" noProof="0" dirty="0" smtClean="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you </a:t>
            </a:r>
            <a:r>
              <a:rPr lang="en-US" sz="2600" noProof="0" dirty="0" smtClean="0">
                <a:solidFill>
                  <a:srgbClr val="000000"/>
                </a:solidFill>
                <a:latin typeface="Times New Roman" panose="02020603050405020304" pitchFamily="18" charset="0"/>
                <a:ea typeface="ＭＳ Ｐゴシック"/>
                <a:cs typeface="Times New Roman" panose="02020603050405020304" pitchFamily="18" charset="0"/>
              </a:rPr>
              <a:t>wi</a:t>
            </a:r>
            <a:r>
              <a:rPr kumimoji="0" lang="en-US" sz="2600" b="0" i="0" u="none" strike="noStrike" kern="1200" cap="none" spc="0" normalizeH="0" noProof="0" dirty="0" smtClean="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ll get each month.</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p:grpSp>
        <p:nvGrpSpPr>
          <p:cNvPr id="7" name="Group 6"/>
          <p:cNvGrpSpPr/>
          <p:nvPr/>
        </p:nvGrpSpPr>
        <p:grpSpPr>
          <a:xfrm>
            <a:off x="655901" y="3136744"/>
            <a:ext cx="7824228" cy="2506894"/>
            <a:chOff x="710765" y="3072736"/>
            <a:chExt cx="7824228" cy="2506894"/>
          </a:xfrm>
        </p:grpSpPr>
        <p:sp>
          <p:nvSpPr>
            <p:cNvPr id="4" name="Rectangle 3"/>
            <p:cNvSpPr/>
            <p:nvPr/>
          </p:nvSpPr>
          <p:spPr bwMode="auto">
            <a:xfrm>
              <a:off x="710765" y="3072736"/>
              <a:ext cx="7824228" cy="2506894"/>
            </a:xfrm>
            <a:prstGeom prst="rect">
              <a:avLst/>
            </a:prstGeom>
            <a:solidFill>
              <a:srgbClr val="DBD3CB"/>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sp>
          <p:nvSpPr>
            <p:cNvPr id="22" name="Rectangle 21"/>
            <p:cNvSpPr/>
            <p:nvPr/>
          </p:nvSpPr>
          <p:spPr bwMode="auto">
            <a:xfrm>
              <a:off x="5821278" y="4156027"/>
              <a:ext cx="973505" cy="539246"/>
            </a:xfrm>
            <a:prstGeom prst="rect">
              <a:avLst/>
            </a:prstGeom>
            <a:solidFill>
              <a:srgbClr val="59669B"/>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sp>
          <p:nvSpPr>
            <p:cNvPr id="6" name="Rectangle 5"/>
            <p:cNvSpPr/>
            <p:nvPr/>
          </p:nvSpPr>
          <p:spPr bwMode="auto">
            <a:xfrm>
              <a:off x="1056218" y="3949559"/>
              <a:ext cx="1253448" cy="941595"/>
            </a:xfrm>
            <a:prstGeom prst="rect">
              <a:avLst/>
            </a:prstGeom>
            <a:solidFill>
              <a:srgbClr val="59669B"/>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sp>
          <p:nvSpPr>
            <p:cNvPr id="21" name="Rectangle 20"/>
            <p:cNvSpPr/>
            <p:nvPr/>
          </p:nvSpPr>
          <p:spPr bwMode="auto">
            <a:xfrm>
              <a:off x="3864722" y="3768932"/>
              <a:ext cx="1516315" cy="1268126"/>
            </a:xfrm>
            <a:prstGeom prst="rect">
              <a:avLst/>
            </a:prstGeom>
            <a:solidFill>
              <a:srgbClr val="84D2E6"/>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sp>
          <p:nvSpPr>
            <p:cNvPr id="5" name="TextBox 4"/>
            <p:cNvSpPr txBox="1"/>
            <p:nvPr/>
          </p:nvSpPr>
          <p:spPr>
            <a:xfrm>
              <a:off x="1246925" y="4156028"/>
              <a:ext cx="872034" cy="461665"/>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Years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875215" y="4162316"/>
              <a:ext cx="872034" cy="461665"/>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Years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96850" y="3269940"/>
              <a:ext cx="2365075" cy="46166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Early Claimers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041222" y="3295747"/>
              <a:ext cx="2365075" cy="46166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Late Claimers</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345827" y="3749246"/>
              <a:ext cx="800544" cy="1323439"/>
            </a:xfrm>
            <a:prstGeom prst="rect">
              <a:avLst/>
            </a:prstGeom>
            <a:noFill/>
          </p:spPr>
          <p:txBody>
            <a:bodyPr wrap="square" rtlCol="0">
              <a:spAutoFit/>
            </a:bodyPr>
            <a:lstStyle/>
            <a:p>
              <a:r>
                <a:rPr lang="en-US" sz="8000" dirty="0" smtClean="0">
                  <a:solidFill>
                    <a:srgbClr val="E86025"/>
                  </a:solidFill>
                </a:rPr>
                <a:t>$</a:t>
              </a:r>
              <a:endParaRPr lang="en-US" sz="8000" dirty="0">
                <a:solidFill>
                  <a:srgbClr val="E86025"/>
                </a:solidFill>
              </a:endParaRPr>
            </a:p>
          </p:txBody>
        </p:sp>
        <p:sp>
          <p:nvSpPr>
            <p:cNvPr id="17" name="TextBox 16"/>
            <p:cNvSpPr txBox="1"/>
            <p:nvPr/>
          </p:nvSpPr>
          <p:spPr>
            <a:xfrm>
              <a:off x="3506604" y="4182588"/>
              <a:ext cx="357790" cy="461665"/>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3829105" y="3972022"/>
              <a:ext cx="1600727" cy="830997"/>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Lifetime Benefits</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409284" y="4194243"/>
              <a:ext cx="357790" cy="461665"/>
            </a:xfrm>
            <a:prstGeom prst="rect">
              <a:avLst/>
            </a:prstGeom>
            <a:noFill/>
          </p:spPr>
          <p:txBody>
            <a:bodyPr wrap="none" rtlCol="0">
              <a:spAutoFit/>
            </a:bodyPr>
            <a:lstStyle/>
            <a:p>
              <a:r>
                <a:rPr lang="en-US" smtClean="0"/>
                <a:t>=</a:t>
              </a:r>
              <a:endParaRPr lang="en-US"/>
            </a:p>
          </p:txBody>
        </p:sp>
        <p:sp>
          <p:nvSpPr>
            <p:cNvPr id="11" name="TextBox 10"/>
            <p:cNvSpPr txBox="1"/>
            <p:nvPr/>
          </p:nvSpPr>
          <p:spPr>
            <a:xfrm>
              <a:off x="2816261" y="4089496"/>
              <a:ext cx="412292" cy="584775"/>
            </a:xfrm>
            <a:prstGeom prst="rect">
              <a:avLst/>
            </a:prstGeom>
            <a:noFill/>
          </p:spPr>
          <p:txBody>
            <a:bodyPr wrap="none" rtlCol="0">
              <a:spAutoFit/>
            </a:bodyPr>
            <a:lstStyle/>
            <a:p>
              <a:r>
                <a:rPr lang="en-US" sz="3200" dirty="0" smtClean="0">
                  <a:solidFill>
                    <a:srgbClr val="E86025"/>
                  </a:solidFill>
                </a:rPr>
                <a:t>$</a:t>
              </a:r>
              <a:endParaRPr lang="en-US" sz="3200" dirty="0">
                <a:solidFill>
                  <a:srgbClr val="E86025"/>
                </a:solidFill>
              </a:endParaRPr>
            </a:p>
          </p:txBody>
        </p:sp>
        <p:sp>
          <p:nvSpPr>
            <p:cNvPr id="23" name="TextBox 22"/>
            <p:cNvSpPr txBox="1"/>
            <p:nvPr/>
          </p:nvSpPr>
          <p:spPr>
            <a:xfrm>
              <a:off x="2408331" y="4151052"/>
              <a:ext cx="338554" cy="461665"/>
            </a:xfrm>
            <a:prstGeom prst="rect">
              <a:avLst/>
            </a:prstGeom>
            <a:noFill/>
          </p:spPr>
          <p:txBody>
            <a:bodyPr wrap="none" rtlCol="0">
              <a:spAutoFit/>
            </a:bodyPr>
            <a:lstStyle/>
            <a:p>
              <a:r>
                <a:rPr lang="en-US" dirty="0"/>
                <a:t>x</a:t>
              </a:r>
            </a:p>
          </p:txBody>
        </p:sp>
        <p:sp>
          <p:nvSpPr>
            <p:cNvPr id="24" name="TextBox 23"/>
            <p:cNvSpPr txBox="1"/>
            <p:nvPr/>
          </p:nvSpPr>
          <p:spPr>
            <a:xfrm>
              <a:off x="6949271" y="4142433"/>
              <a:ext cx="338554" cy="461665"/>
            </a:xfrm>
            <a:prstGeom prst="rect">
              <a:avLst/>
            </a:prstGeom>
            <a:noFill/>
          </p:spPr>
          <p:txBody>
            <a:bodyPr wrap="none" rtlCol="0">
              <a:spAutoFit/>
            </a:bodyPr>
            <a:lstStyle/>
            <a:p>
              <a:r>
                <a:rPr lang="en-US" dirty="0"/>
                <a:t>x</a:t>
              </a:r>
            </a:p>
          </p:txBody>
        </p:sp>
      </p:grpSp>
    </p:spTree>
    <p:extLst>
      <p:ext uri="{BB962C8B-B14F-4D97-AF65-F5344CB8AC3E}">
        <p14:creationId xmlns:p14="http://schemas.microsoft.com/office/powerpoint/2010/main" val="3643395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23760" y="6537960"/>
            <a:ext cx="1905000" cy="457200"/>
          </a:xfrm>
        </p:spPr>
        <p:txBody>
          <a:bodyPr/>
          <a:lstStyle/>
          <a:p>
            <a:pPr>
              <a:defRPr/>
            </a:pPr>
            <a:fld id="{A29E7584-EC03-B94A-935D-9D3F4AB776DF}" type="slidenum">
              <a:rPr lang="en-US" sz="1800" smtClean="0">
                <a:latin typeface="Times New Roman" pitchFamily="18" charset="0"/>
                <a:cs typeface="Times New Roman" pitchFamily="18" charset="0"/>
              </a:rPr>
              <a:pPr>
                <a:defRPr/>
              </a:pPr>
              <a:t>8</a:t>
            </a:fld>
            <a:endParaRPr lang="en-US" sz="1800" dirty="0">
              <a:latin typeface="Times New Roman" pitchFamily="18" charset="0"/>
              <a:cs typeface="Times New Roman" pitchFamily="18" charset="0"/>
            </a:endParaRPr>
          </a:p>
        </p:txBody>
      </p:sp>
      <p:sp>
        <p:nvSpPr>
          <p:cNvPr id="9" name="Rectangle 2"/>
          <p:cNvSpPr>
            <a:spLocks noGrp="1" noChangeArrowheads="1"/>
          </p:cNvSpPr>
          <p:nvPr>
            <p:ph type="title" idx="4294967295"/>
          </p:nvPr>
        </p:nvSpPr>
        <p:spPr>
          <a:xfrm>
            <a:off x="235390" y="136430"/>
            <a:ext cx="8908610" cy="820737"/>
          </a:xfrm>
        </p:spPr>
        <p:txBody>
          <a:bodyPr/>
          <a:lstStyle/>
          <a:p>
            <a:pPr algn="l"/>
            <a:r>
              <a:rPr lang="en-US" sz="3800" dirty="0" smtClean="0">
                <a:latin typeface="Times New Roman" panose="02020603050405020304" pitchFamily="18" charset="0"/>
                <a:cs typeface="Times New Roman" panose="02020603050405020304" pitchFamily="18" charset="0"/>
              </a:rPr>
              <a:t>Delaying to 70 gets you 76 percent more.</a:t>
            </a:r>
            <a:endParaRPr lang="en-US" sz="3800" dirty="0">
              <a:latin typeface="Times New Roman" panose="02020603050405020304" pitchFamily="18" charset="0"/>
              <a:cs typeface="Times New Roman" panose="02020603050405020304" pitchFamily="18" charset="0"/>
            </a:endParaRPr>
          </a:p>
        </p:txBody>
      </p:sp>
      <p:sp>
        <p:nvSpPr>
          <p:cNvPr id="13" name="Rectangle 12"/>
          <p:cNvSpPr/>
          <p:nvPr/>
        </p:nvSpPr>
        <p:spPr bwMode="auto">
          <a:xfrm>
            <a:off x="0" y="6229910"/>
            <a:ext cx="9144001" cy="333745"/>
          </a:xfrm>
          <a:prstGeom prst="rect">
            <a:avLst/>
          </a:prstGeom>
          <a:solidFill>
            <a:srgbClr val="DAD3CB"/>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endParaRPr>
          </a:p>
        </p:txBody>
      </p:sp>
      <p:cxnSp>
        <p:nvCxnSpPr>
          <p:cNvPr id="15" name="Straight Connector 14"/>
          <p:cNvCxnSpPr/>
          <p:nvPr/>
        </p:nvCxnSpPr>
        <p:spPr bwMode="auto">
          <a:xfrm>
            <a:off x="0" y="27813"/>
            <a:ext cx="9144000" cy="0"/>
          </a:xfrm>
          <a:prstGeom prst="line">
            <a:avLst/>
          </a:prstGeom>
          <a:noFill/>
          <a:ln w="57150" cap="flat" cmpd="sng" algn="ctr">
            <a:solidFill>
              <a:srgbClr val="2B3471"/>
            </a:solidFill>
            <a:prstDash val="solid"/>
            <a:round/>
            <a:headEnd type="none" w="med" len="med"/>
            <a:tailEnd type="none" w="med" len="med"/>
          </a:ln>
          <a:effectLst/>
        </p:spPr>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294" y="2225444"/>
            <a:ext cx="4067547" cy="286722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73976394"/>
              </p:ext>
            </p:extLst>
          </p:nvPr>
        </p:nvGraphicFramePr>
        <p:xfrm>
          <a:off x="235390" y="3361720"/>
          <a:ext cx="4297679" cy="670560"/>
        </p:xfrm>
        <a:graphic>
          <a:graphicData uri="http://schemas.openxmlformats.org/drawingml/2006/table">
            <a:tbl>
              <a:tblPr firstRow="1" bandRow="1">
                <a:tableStyleId>{5C22544A-7EE6-4342-B048-85BDC9FD1C3A}</a:tableStyleId>
              </a:tblPr>
              <a:tblGrid>
                <a:gridCol w="1519702">
                  <a:extLst>
                    <a:ext uri="{9D8B030D-6E8A-4147-A177-3AD203B41FA5}">
                      <a16:colId xmlns:a16="http://schemas.microsoft.com/office/drawing/2014/main" val="1446891706"/>
                    </a:ext>
                  </a:extLst>
                </a:gridCol>
                <a:gridCol w="869782">
                  <a:extLst>
                    <a:ext uri="{9D8B030D-6E8A-4147-A177-3AD203B41FA5}">
                      <a16:colId xmlns:a16="http://schemas.microsoft.com/office/drawing/2014/main" val="647789315"/>
                    </a:ext>
                  </a:extLst>
                </a:gridCol>
                <a:gridCol w="965390">
                  <a:extLst>
                    <a:ext uri="{9D8B030D-6E8A-4147-A177-3AD203B41FA5}">
                      <a16:colId xmlns:a16="http://schemas.microsoft.com/office/drawing/2014/main" val="741392231"/>
                    </a:ext>
                  </a:extLst>
                </a:gridCol>
                <a:gridCol w="942805">
                  <a:extLst>
                    <a:ext uri="{9D8B030D-6E8A-4147-A177-3AD203B41FA5}">
                      <a16:colId xmlns:a16="http://schemas.microsoft.com/office/drawing/2014/main" val="3339825692"/>
                    </a:ext>
                  </a:extLst>
                </a:gridCol>
              </a:tblGrid>
              <a:tr h="222591">
                <a:tc>
                  <a:txBody>
                    <a:bodyPr/>
                    <a:lstStyle/>
                    <a:p>
                      <a:pPr algn="l"/>
                      <a:r>
                        <a:rPr lang="en-US" sz="1600" b="0" dirty="0" smtClean="0">
                          <a:solidFill>
                            <a:schemeClr val="bg1"/>
                          </a:solidFill>
                          <a:latin typeface="Times New Roman" panose="02020603050405020304" pitchFamily="18" charset="0"/>
                          <a:cs typeface="Times New Roman" panose="02020603050405020304" pitchFamily="18" charset="0"/>
                        </a:rPr>
                        <a:t>Your</a:t>
                      </a:r>
                      <a:r>
                        <a:rPr lang="en-US" sz="1600" b="0" baseline="0" dirty="0" smtClean="0">
                          <a:solidFill>
                            <a:schemeClr val="bg1"/>
                          </a:solidFill>
                          <a:latin typeface="Times New Roman" panose="02020603050405020304" pitchFamily="18" charset="0"/>
                          <a:cs typeface="Times New Roman" panose="02020603050405020304" pitchFamily="18" charset="0"/>
                        </a:rPr>
                        <a:t> claim age</a:t>
                      </a:r>
                      <a:endParaRPr lang="en-US" sz="1600" b="0" dirty="0">
                        <a:solidFill>
                          <a:schemeClr val="bg1"/>
                        </a:solidFill>
                        <a:latin typeface="Times New Roman" panose="02020603050405020304" pitchFamily="18" charset="0"/>
                        <a:cs typeface="Times New Roman" panose="02020603050405020304" pitchFamily="18" charset="0"/>
                      </a:endParaRPr>
                    </a:p>
                  </a:txBody>
                  <a:tcPr anchor="ctr">
                    <a:solidFill>
                      <a:srgbClr val="59669B"/>
                    </a:solidFill>
                  </a:tcPr>
                </a:tc>
                <a:tc>
                  <a:txBody>
                    <a:bodyPr/>
                    <a:lstStyle/>
                    <a:p>
                      <a:pPr algn="ctr"/>
                      <a:r>
                        <a:rPr lang="en-US" sz="1600" b="0" dirty="0" smtClean="0">
                          <a:solidFill>
                            <a:schemeClr val="bg1"/>
                          </a:solidFill>
                          <a:latin typeface="Times New Roman" panose="02020603050405020304" pitchFamily="18" charset="0"/>
                          <a:cs typeface="Times New Roman" panose="02020603050405020304" pitchFamily="18" charset="0"/>
                        </a:rPr>
                        <a:t>62</a:t>
                      </a:r>
                      <a:endParaRPr lang="en-US" sz="1600" b="0" dirty="0">
                        <a:solidFill>
                          <a:schemeClr val="bg1"/>
                        </a:solidFill>
                        <a:latin typeface="Times New Roman" panose="02020603050405020304" pitchFamily="18" charset="0"/>
                        <a:cs typeface="Times New Roman" panose="02020603050405020304" pitchFamily="18" charset="0"/>
                      </a:endParaRPr>
                    </a:p>
                  </a:txBody>
                  <a:tcPr anchor="ctr">
                    <a:solidFill>
                      <a:srgbClr val="59669B"/>
                    </a:solidFill>
                  </a:tcPr>
                </a:tc>
                <a:tc>
                  <a:txBody>
                    <a:bodyPr/>
                    <a:lstStyle/>
                    <a:p>
                      <a:pPr algn="ctr"/>
                      <a:r>
                        <a:rPr lang="en-US" sz="1600" b="0" dirty="0" smtClean="0">
                          <a:solidFill>
                            <a:schemeClr val="bg1"/>
                          </a:solidFill>
                          <a:latin typeface="Times New Roman" panose="02020603050405020304" pitchFamily="18" charset="0"/>
                          <a:cs typeface="Times New Roman" panose="02020603050405020304" pitchFamily="18" charset="0"/>
                        </a:rPr>
                        <a:t>66</a:t>
                      </a:r>
                      <a:endParaRPr lang="en-US" sz="1600" b="0" dirty="0">
                        <a:solidFill>
                          <a:schemeClr val="bg1"/>
                        </a:solidFill>
                        <a:latin typeface="Times New Roman" panose="02020603050405020304" pitchFamily="18" charset="0"/>
                        <a:cs typeface="Times New Roman" panose="02020603050405020304" pitchFamily="18" charset="0"/>
                      </a:endParaRPr>
                    </a:p>
                  </a:txBody>
                  <a:tcPr anchor="ctr">
                    <a:solidFill>
                      <a:srgbClr val="59669B"/>
                    </a:solidFill>
                  </a:tcPr>
                </a:tc>
                <a:tc>
                  <a:txBody>
                    <a:bodyPr/>
                    <a:lstStyle/>
                    <a:p>
                      <a:pPr algn="ctr"/>
                      <a:r>
                        <a:rPr lang="en-US" sz="1600" b="0" dirty="0" smtClean="0">
                          <a:solidFill>
                            <a:schemeClr val="bg1"/>
                          </a:solidFill>
                          <a:latin typeface="Times New Roman" panose="02020603050405020304" pitchFamily="18" charset="0"/>
                          <a:cs typeface="Times New Roman" panose="02020603050405020304" pitchFamily="18" charset="0"/>
                        </a:rPr>
                        <a:t>70</a:t>
                      </a:r>
                      <a:endParaRPr lang="en-US" sz="1600" b="0" dirty="0">
                        <a:solidFill>
                          <a:schemeClr val="bg1"/>
                        </a:solidFill>
                        <a:latin typeface="Times New Roman" panose="02020603050405020304" pitchFamily="18" charset="0"/>
                        <a:cs typeface="Times New Roman" panose="02020603050405020304" pitchFamily="18" charset="0"/>
                      </a:endParaRPr>
                    </a:p>
                  </a:txBody>
                  <a:tcPr anchor="ctr">
                    <a:solidFill>
                      <a:srgbClr val="59669B"/>
                    </a:solidFill>
                  </a:tcPr>
                </a:tc>
                <a:extLst>
                  <a:ext uri="{0D108BD9-81ED-4DB2-BD59-A6C34878D82A}">
                    <a16:rowId xmlns:a16="http://schemas.microsoft.com/office/drawing/2014/main" val="2947010082"/>
                  </a:ext>
                </a:extLst>
              </a:tr>
              <a:tr h="1670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Times New Roman" panose="02020603050405020304" pitchFamily="18" charset="0"/>
                          <a:cs typeface="Times New Roman" panose="02020603050405020304" pitchFamily="18" charset="0"/>
                        </a:rPr>
                        <a:t>Monthly benefit</a:t>
                      </a:r>
                      <a:endParaRPr lang="en-US" sz="1600" dirty="0" smtClean="0">
                        <a:solidFill>
                          <a:schemeClr val="bg1"/>
                        </a:solidFill>
                        <a:latin typeface="Times New Roman" panose="02020603050405020304" pitchFamily="18" charset="0"/>
                        <a:cs typeface="Times New Roman" panose="02020603050405020304" pitchFamily="18" charset="0"/>
                      </a:endParaRPr>
                    </a:p>
                  </a:txBody>
                  <a:tcPr anchor="ctr">
                    <a:solidFill>
                      <a:srgbClr val="59669B"/>
                    </a:solidFill>
                  </a:tcPr>
                </a:tc>
                <a:tc>
                  <a:txBody>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$1,000</a:t>
                      </a:r>
                      <a:endParaRPr lang="en-US" sz="1600" dirty="0">
                        <a:solidFill>
                          <a:schemeClr val="bg1"/>
                        </a:solidFill>
                        <a:latin typeface="Times New Roman" panose="02020603050405020304" pitchFamily="18" charset="0"/>
                        <a:cs typeface="Times New Roman" panose="02020603050405020304" pitchFamily="18" charset="0"/>
                      </a:endParaRPr>
                    </a:p>
                  </a:txBody>
                  <a:tcPr anchor="ctr">
                    <a:solidFill>
                      <a:srgbClr val="59669B"/>
                    </a:solidFill>
                  </a:tcPr>
                </a:tc>
                <a:tc>
                  <a:txBody>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$1,333</a:t>
                      </a:r>
                      <a:endParaRPr lang="en-US" sz="1600" dirty="0">
                        <a:solidFill>
                          <a:schemeClr val="bg1"/>
                        </a:solidFill>
                        <a:latin typeface="Times New Roman" panose="02020603050405020304" pitchFamily="18" charset="0"/>
                        <a:cs typeface="Times New Roman" panose="02020603050405020304" pitchFamily="18" charset="0"/>
                      </a:endParaRPr>
                    </a:p>
                  </a:txBody>
                  <a:tcPr anchor="ctr">
                    <a:solidFill>
                      <a:srgbClr val="59669B"/>
                    </a:solidFill>
                  </a:tcPr>
                </a:tc>
                <a:tc>
                  <a:txBody>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$1,760</a:t>
                      </a:r>
                    </a:p>
                  </a:txBody>
                  <a:tcPr anchor="ctr">
                    <a:solidFill>
                      <a:srgbClr val="59669B"/>
                    </a:solidFill>
                  </a:tcPr>
                </a:tc>
                <a:extLst>
                  <a:ext uri="{0D108BD9-81ED-4DB2-BD59-A6C34878D82A}">
                    <a16:rowId xmlns:a16="http://schemas.microsoft.com/office/drawing/2014/main" val="3716955909"/>
                  </a:ext>
                </a:extLst>
              </a:tr>
            </a:tbl>
          </a:graphicData>
        </a:graphic>
      </p:graphicFrame>
      <p:sp>
        <p:nvSpPr>
          <p:cNvPr id="12" name="Text Box 38"/>
          <p:cNvSpPr txBox="1">
            <a:spLocks noChangeArrowheads="1"/>
          </p:cNvSpPr>
          <p:nvPr/>
        </p:nvSpPr>
        <p:spPr bwMode="auto">
          <a:xfrm>
            <a:off x="54610" y="2835071"/>
            <a:ext cx="4517390" cy="338554"/>
          </a:xfrm>
          <a:prstGeom prst="rect">
            <a:avLst/>
          </a:prstGeom>
          <a:noFill/>
          <a:ln w="9525">
            <a:noFill/>
            <a:miter lim="800000"/>
            <a:headEnd/>
            <a:tailEnd/>
          </a:ln>
        </p:spPr>
        <p:txBody>
          <a:bodyPr wrap="square">
            <a:spAutoFit/>
          </a:bodyPr>
          <a:lstStyle/>
          <a:p>
            <a:pPr algn="ctr" eaLnBrk="0" hangingPunct="0">
              <a:spcBef>
                <a:spcPts val="0"/>
              </a:spcBef>
            </a:pPr>
            <a:r>
              <a:rPr lang="en-US" sz="1600" dirty="0" smtClean="0">
                <a:latin typeface="Times New Roman" panose="02020603050405020304" pitchFamily="18" charset="0"/>
                <a:cs typeface="Times New Roman" panose="02020603050405020304" pitchFamily="18" charset="0"/>
              </a:rPr>
              <a:t>When you claim determines your monthly benefit:</a:t>
            </a:r>
            <a:endParaRPr lang="en-US" sz="1600" dirty="0">
              <a:latin typeface="Times New Roman" panose="02020603050405020304" pitchFamily="18" charset="0"/>
              <a:cs typeface="Times New Roman" panose="02020603050405020304" pitchFamily="18" charset="0"/>
            </a:endParaRPr>
          </a:p>
        </p:txBody>
      </p:sp>
      <p:sp>
        <p:nvSpPr>
          <p:cNvPr id="10" name="Text Box 37"/>
          <p:cNvSpPr txBox="1">
            <a:spLocks noChangeArrowheads="1"/>
          </p:cNvSpPr>
          <p:nvPr/>
        </p:nvSpPr>
        <p:spPr bwMode="auto">
          <a:xfrm>
            <a:off x="235390" y="5968300"/>
            <a:ext cx="9047673" cy="261610"/>
          </a:xfrm>
          <a:prstGeom prst="rect">
            <a:avLst/>
          </a:prstGeom>
          <a:noFill/>
          <a:ln w="9525">
            <a:noFill/>
            <a:miter lim="800000"/>
            <a:headEnd/>
            <a:tailEnd/>
          </a:ln>
        </p:spPr>
        <p:txBody>
          <a:bodyPr wrap="square">
            <a:spAutoFit/>
          </a:bodyPr>
          <a:lstStyle/>
          <a:p>
            <a:r>
              <a:rPr lang="en-US" sz="1100" dirty="0" smtClean="0">
                <a:latin typeface="Times New Roman" charset="0"/>
                <a:cs typeface="Times New Roman" charset="0"/>
              </a:rPr>
              <a:t>Note: Benefit amount in example is illustrative.</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77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1"/>
            </a:solidFill>
            <a:effectLst/>
            <a:latin typeface="Scala-Regular"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9392</TotalTime>
  <Words>1157</Words>
  <Application>Microsoft Office PowerPoint</Application>
  <PresentationFormat>On-screen Show (4:3)</PresentationFormat>
  <Paragraphs>189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Courier New</vt:lpstr>
      <vt:lpstr>Scala-Regular</vt:lpstr>
      <vt:lpstr>Times New Roman</vt:lpstr>
      <vt:lpstr>Blank Presentation</vt:lpstr>
      <vt:lpstr>PowerPoint Presentation</vt:lpstr>
      <vt:lpstr>The good news: you have a long life ahead.</vt:lpstr>
      <vt:lpstr>The bad news: without a paycheck, you will need a lot of money for a long retirement.</vt:lpstr>
      <vt:lpstr>The age at which you retire is your most important financial decision.</vt:lpstr>
      <vt:lpstr>The first step in deciding when to retire is to figure out how much you need.</vt:lpstr>
      <vt:lpstr>Social Security is your best source of retirement income.</vt:lpstr>
      <vt:lpstr>Other retirement income is less secure.</vt:lpstr>
      <vt:lpstr>If you live your life expectancy, Monthly Social Security benefits keep lifetime benefits about equal no matter when you claim.</vt:lpstr>
      <vt:lpstr>Delaying to 70 gets you 76 percent more.</vt:lpstr>
      <vt:lpstr>Delaying also means more for your spouse.</vt:lpstr>
      <vt:lpstr>Yes, you might get less over your lifetime if you claim later.</vt:lpstr>
      <vt:lpstr>Working longer can help your 401(k)/IRA assets.</vt:lpstr>
      <vt:lpstr>And working longer doesn’t just help your finances.</vt:lpstr>
      <vt:lpstr>Most people today can work longer than in the past.</vt:lpstr>
      <vt:lpstr>With increases in life expectancy, even working to 70 leaves a long retirement.</vt:lpstr>
      <vt:lpstr>Next steps </vt:lpstr>
    </vt:vector>
  </TitlesOfParts>
  <Company>Kara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 of 401(k) Plans</dc:title>
  <dc:creator>Kara</dc:creator>
  <cp:lastModifiedBy>Amy Grzybowski</cp:lastModifiedBy>
  <cp:revision>875</cp:revision>
  <cp:lastPrinted>2018-08-01T14:32:59Z</cp:lastPrinted>
  <dcterms:created xsi:type="dcterms:W3CDTF">2011-08-02T20:08:12Z</dcterms:created>
  <dcterms:modified xsi:type="dcterms:W3CDTF">2019-02-05T15:46:31Z</dcterms:modified>
</cp:coreProperties>
</file>