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342" r:id="rId2"/>
    <p:sldId id="356" r:id="rId3"/>
    <p:sldId id="362" r:id="rId4"/>
    <p:sldId id="352" r:id="rId5"/>
    <p:sldId id="353" r:id="rId6"/>
    <p:sldId id="357" r:id="rId7"/>
    <p:sldId id="349" r:id="rId8"/>
    <p:sldId id="348" r:id="rId9"/>
    <p:sldId id="354" r:id="rId10"/>
    <p:sldId id="350" r:id="rId11"/>
    <p:sldId id="360" r:id="rId12"/>
    <p:sldId id="351" r:id="rId13"/>
    <p:sldId id="361" r:id="rId14"/>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trica, Barbara" initials="BB" lastIdx="5" clrIdx="0"/>
  <p:cmAuthor id="1" name="Smith, Karen" initials="KE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F63E3E"/>
    <a:srgbClr val="F6773E"/>
    <a:srgbClr val="993366"/>
    <a:srgbClr val="DF6955"/>
    <a:srgbClr val="0066CC"/>
    <a:srgbClr val="FFFFCC"/>
    <a:srgbClr val="66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79281" autoAdjust="0"/>
  </p:normalViewPr>
  <p:slideViewPr>
    <p:cSldViewPr>
      <p:cViewPr>
        <p:scale>
          <a:sx n="75" d="100"/>
          <a:sy n="75" d="100"/>
        </p:scale>
        <p:origin x="-1290" y="-72"/>
      </p:cViewPr>
      <p:guideLst>
        <p:guide orient="horz" pos="2863"/>
        <p:guide pos="7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076" y="-72"/>
      </p:cViewPr>
      <p:guideLst>
        <p:guide orient="horz" pos="2924"/>
        <p:guide pos="22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ares\centers\Ibp\Center\Projects\08957%20-%20RRC%202014\Papers\Progressivity\TableShells-Eric%20+KSv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res\centers\Ibp\Center\Projects\08957%20-%20RRC%202014\Papers\Progressivity\TableShells-Eric%20+KSv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res\centers\Ibp\Center\Projects\08957%20-%20RRC%202014\Papers\Progressivity\TableShells-Eric%20+KSv1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ares\centers\Ibp\Center\Projects\08957%20-%20RRC%202014\Papers\Progressivity\TableShells-Eric%20+KSv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Net OASDI as a Share of Lifetime Earnings by Cohort</a:t>
            </a:r>
          </a:p>
        </c:rich>
      </c:tx>
      <c:layout>
        <c:manualLayout>
          <c:xMode val="edge"/>
          <c:yMode val="edge"/>
          <c:x val="0.22176942460938681"/>
          <c:y val="2.0301501272040917E-2"/>
        </c:manualLayout>
      </c:layout>
      <c:overlay val="0"/>
    </c:title>
    <c:autoTitleDeleted val="0"/>
    <c:plotArea>
      <c:layout>
        <c:manualLayout>
          <c:layoutTarget val="inner"/>
          <c:xMode val="edge"/>
          <c:yMode val="edge"/>
          <c:x val="0.15969728111017967"/>
          <c:y val="0.11606564098793179"/>
          <c:w val="0.82099855066608773"/>
          <c:h val="0.73407471112322453"/>
        </c:manualLayout>
      </c:layout>
      <c:barChart>
        <c:barDir val="col"/>
        <c:grouping val="clustered"/>
        <c:varyColors val="0"/>
        <c:ser>
          <c:idx val="0"/>
          <c:order val="0"/>
          <c:spPr>
            <a:solidFill>
              <a:srgbClr val="9999FF"/>
            </a:solidFill>
          </c:spPr>
          <c:invertIfNegative val="0"/>
          <c:dLbls>
            <c:numFmt formatCode="0.0%" sourceLinked="0"/>
            <c:showLegendKey val="0"/>
            <c:showVal val="1"/>
            <c:showCatName val="0"/>
            <c:showSerName val="0"/>
            <c:showPercent val="0"/>
            <c:showBubbleSize val="0"/>
            <c:showLeaderLines val="0"/>
          </c:dLbls>
          <c:cat>
            <c:strRef>
              <c:f>'Table4 NET OASDI'!$B$4:$E$4</c:f>
              <c:strCache>
                <c:ptCount val="4"/>
                <c:pt idx="0">
                  <c:v>1950-1959</c:v>
                </c:pt>
                <c:pt idx="1">
                  <c:v>1960-1969</c:v>
                </c:pt>
                <c:pt idx="2">
                  <c:v>1970-1979</c:v>
                </c:pt>
                <c:pt idx="3">
                  <c:v>1980-1989</c:v>
                </c:pt>
              </c:strCache>
            </c:strRef>
          </c:cat>
          <c:val>
            <c:numRef>
              <c:f>'Table4 NET OASDI'!$B$11:$E$11</c:f>
              <c:numCache>
                <c:formatCode>0.00%</c:formatCode>
                <c:ptCount val="4"/>
                <c:pt idx="0">
                  <c:v>7.3197105282697015E-3</c:v>
                </c:pt>
                <c:pt idx="1">
                  <c:v>8.6824180947809772E-3</c:v>
                </c:pt>
                <c:pt idx="2">
                  <c:v>1.1005532323255197E-2</c:v>
                </c:pt>
                <c:pt idx="3">
                  <c:v>1.3895097541691655E-2</c:v>
                </c:pt>
              </c:numCache>
            </c:numRef>
          </c:val>
        </c:ser>
        <c:dLbls>
          <c:showLegendKey val="0"/>
          <c:showVal val="0"/>
          <c:showCatName val="0"/>
          <c:showSerName val="0"/>
          <c:showPercent val="0"/>
          <c:showBubbleSize val="0"/>
        </c:dLbls>
        <c:gapWidth val="64"/>
        <c:axId val="30781824"/>
        <c:axId val="30783744"/>
      </c:barChart>
      <c:catAx>
        <c:axId val="30781824"/>
        <c:scaling>
          <c:orientation val="minMax"/>
        </c:scaling>
        <c:delete val="0"/>
        <c:axPos val="b"/>
        <c:title>
          <c:tx>
            <c:rich>
              <a:bodyPr/>
              <a:lstStyle/>
              <a:p>
                <a:pPr>
                  <a:defRPr/>
                </a:pPr>
                <a:r>
                  <a:rPr lang="en-US" dirty="0" smtClean="0"/>
                  <a:t>Cohort</a:t>
                </a:r>
                <a:endParaRPr lang="en-US" dirty="0"/>
              </a:p>
            </c:rich>
          </c:tx>
          <c:layout/>
          <c:overlay val="0"/>
        </c:title>
        <c:majorTickMark val="out"/>
        <c:minorTickMark val="none"/>
        <c:tickLblPos val="nextTo"/>
        <c:crossAx val="30783744"/>
        <c:crosses val="autoZero"/>
        <c:auto val="1"/>
        <c:lblAlgn val="ctr"/>
        <c:lblOffset val="100"/>
        <c:noMultiLvlLbl val="0"/>
      </c:catAx>
      <c:valAx>
        <c:axId val="30783744"/>
        <c:scaling>
          <c:orientation val="minMax"/>
        </c:scaling>
        <c:delete val="0"/>
        <c:axPos val="l"/>
        <c:majorGridlines>
          <c:spPr>
            <a:ln>
              <a:noFill/>
            </a:ln>
          </c:spPr>
        </c:majorGridlines>
        <c:title>
          <c:tx>
            <c:rich>
              <a:bodyPr rot="-5400000" vert="horz"/>
              <a:lstStyle/>
              <a:p>
                <a:pPr>
                  <a:defRPr/>
                </a:pPr>
                <a:r>
                  <a:rPr lang="en-US"/>
                  <a:t>Net OASDI as a Share of Lifetime Earnings</a:t>
                </a:r>
              </a:p>
            </c:rich>
          </c:tx>
          <c:layout>
            <c:manualLayout>
              <c:xMode val="edge"/>
              <c:yMode val="edge"/>
              <c:x val="2.4264728161517406E-2"/>
              <c:y val="9.7572691763265315E-2"/>
            </c:manualLayout>
          </c:layout>
          <c:overlay val="0"/>
        </c:title>
        <c:numFmt formatCode="0.0%" sourceLinked="0"/>
        <c:majorTickMark val="out"/>
        <c:minorTickMark val="none"/>
        <c:tickLblPos val="nextTo"/>
        <c:crossAx val="30781824"/>
        <c:crosses val="autoZero"/>
        <c:crossBetween val="between"/>
      </c:valAx>
    </c:plotArea>
    <c:plotVisOnly val="1"/>
    <c:dispBlanksAs val="gap"/>
    <c:showDLblsOverMax val="0"/>
  </c:chart>
  <c:txPr>
    <a:bodyPr/>
    <a:lstStyle/>
    <a:p>
      <a:pPr>
        <a:defRPr sz="1600">
          <a:latin typeface="Candara" panose="020E0502030303020204" pitchFamily="34" charset="0"/>
          <a:ea typeface="Batang" panose="02030600000101010101" pitchFamily="18" charset="-127"/>
          <a:cs typeface="David" panose="020E0502060401010101" pitchFamily="34" charset="-79"/>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9202285017427"/>
          <c:y val="0.11159683176388922"/>
          <c:w val="0.8570326811232859"/>
          <c:h val="0.71533133745373334"/>
        </c:manualLayout>
      </c:layout>
      <c:barChart>
        <c:barDir val="col"/>
        <c:grouping val="clustered"/>
        <c:varyColors val="0"/>
        <c:ser>
          <c:idx val="0"/>
          <c:order val="0"/>
          <c:spPr>
            <a:solidFill>
              <a:srgbClr val="9999FF"/>
            </a:solidFill>
          </c:spPr>
          <c:invertIfNegative val="0"/>
          <c:dLbls>
            <c:numFmt formatCode="0.0%" sourceLinked="0"/>
            <c:txPr>
              <a:bodyPr/>
              <a:lstStyle/>
              <a:p>
                <a:pPr>
                  <a:defRPr sz="1200"/>
                </a:pPr>
                <a:endParaRPr lang="en-US"/>
              </a:p>
            </c:txPr>
            <c:showLegendKey val="0"/>
            <c:showVal val="1"/>
            <c:showCatName val="0"/>
            <c:showSerName val="0"/>
            <c:showPercent val="0"/>
            <c:showBubbleSize val="0"/>
            <c:showLeaderLines val="0"/>
          </c:dLbls>
          <c:cat>
            <c:strRef>
              <c:f>'Table4 NET OASDI'!$G$5:$G$12</c:f>
              <c:strCache>
                <c:ptCount val="8"/>
                <c:pt idx="0">
                  <c:v>0-20%</c:v>
                </c:pt>
                <c:pt idx="1">
                  <c:v>20-40%</c:v>
                </c:pt>
                <c:pt idx="2">
                  <c:v>40-60%</c:v>
                </c:pt>
                <c:pt idx="3">
                  <c:v>60-80%</c:v>
                </c:pt>
                <c:pt idx="4">
                  <c:v>80-95%</c:v>
                </c:pt>
                <c:pt idx="5">
                  <c:v>95-100%</c:v>
                </c:pt>
                <c:pt idx="7">
                  <c:v>All</c:v>
                </c:pt>
              </c:strCache>
            </c:strRef>
          </c:cat>
          <c:val>
            <c:numRef>
              <c:f>'Table4 NET OASDI'!$E$5:$E$12</c:f>
              <c:numCache>
                <c:formatCode>0.00%</c:formatCode>
                <c:ptCount val="8"/>
                <c:pt idx="0">
                  <c:v>0.15770909134082464</c:v>
                </c:pt>
                <c:pt idx="1">
                  <c:v>6.1641991513627106E-2</c:v>
                </c:pt>
                <c:pt idx="2">
                  <c:v>2.6946212724195884E-2</c:v>
                </c:pt>
                <c:pt idx="3">
                  <c:v>7.0367341294628374E-3</c:v>
                </c:pt>
                <c:pt idx="4">
                  <c:v>-1.1557094180692506E-2</c:v>
                </c:pt>
                <c:pt idx="5">
                  <c:v>-1.4693178843294527E-2</c:v>
                </c:pt>
                <c:pt idx="7">
                  <c:v>1.3895097541691655E-2</c:v>
                </c:pt>
              </c:numCache>
            </c:numRef>
          </c:val>
        </c:ser>
        <c:dLbls>
          <c:showLegendKey val="0"/>
          <c:showVal val="0"/>
          <c:showCatName val="0"/>
          <c:showSerName val="0"/>
          <c:showPercent val="0"/>
          <c:showBubbleSize val="0"/>
        </c:dLbls>
        <c:gapWidth val="55"/>
        <c:axId val="31696000"/>
        <c:axId val="31697920"/>
      </c:barChart>
      <c:catAx>
        <c:axId val="31696000"/>
        <c:scaling>
          <c:orientation val="minMax"/>
        </c:scaling>
        <c:delete val="0"/>
        <c:axPos val="b"/>
        <c:title>
          <c:tx>
            <c:rich>
              <a:bodyPr/>
              <a:lstStyle/>
              <a:p>
                <a:pPr>
                  <a:defRPr sz="1600"/>
                </a:pPr>
                <a:r>
                  <a:rPr lang="en-US" sz="1600"/>
                  <a:t>Lifetime Earnings Group</a:t>
                </a:r>
              </a:p>
            </c:rich>
          </c:tx>
          <c:layout/>
          <c:overlay val="0"/>
        </c:title>
        <c:majorTickMark val="out"/>
        <c:minorTickMark val="none"/>
        <c:tickLblPos val="low"/>
        <c:txPr>
          <a:bodyPr/>
          <a:lstStyle/>
          <a:p>
            <a:pPr>
              <a:defRPr sz="1600"/>
            </a:pPr>
            <a:endParaRPr lang="en-US"/>
          </a:p>
        </c:txPr>
        <c:crossAx val="31697920"/>
        <c:crosses val="autoZero"/>
        <c:auto val="1"/>
        <c:lblAlgn val="ctr"/>
        <c:lblOffset val="100"/>
        <c:noMultiLvlLbl val="0"/>
      </c:catAx>
      <c:valAx>
        <c:axId val="31697920"/>
        <c:scaling>
          <c:orientation val="minMax"/>
        </c:scaling>
        <c:delete val="0"/>
        <c:axPos val="l"/>
        <c:majorGridlines>
          <c:spPr>
            <a:ln>
              <a:noFill/>
            </a:ln>
          </c:spPr>
        </c:majorGridlines>
        <c:title>
          <c:tx>
            <c:rich>
              <a:bodyPr rot="-5400000" vert="horz"/>
              <a:lstStyle/>
              <a:p>
                <a:pPr>
                  <a:defRPr sz="1600"/>
                </a:pPr>
                <a:r>
                  <a:rPr lang="en-US" sz="1600" dirty="0"/>
                  <a:t>Net OASDI as a Share of Lifetime Earnings</a:t>
                </a:r>
              </a:p>
            </c:rich>
          </c:tx>
          <c:layout>
            <c:manualLayout>
              <c:xMode val="edge"/>
              <c:yMode val="edge"/>
              <c:x val="1.7776836165490657E-2"/>
              <c:y val="0.12361700830233566"/>
            </c:manualLayout>
          </c:layout>
          <c:overlay val="0"/>
        </c:title>
        <c:numFmt formatCode="0%" sourceLinked="0"/>
        <c:majorTickMark val="out"/>
        <c:minorTickMark val="none"/>
        <c:tickLblPos val="nextTo"/>
        <c:txPr>
          <a:bodyPr/>
          <a:lstStyle/>
          <a:p>
            <a:pPr>
              <a:defRPr sz="1600"/>
            </a:pPr>
            <a:endParaRPr lang="en-US"/>
          </a:p>
        </c:txPr>
        <c:crossAx val="31696000"/>
        <c:crosses val="autoZero"/>
        <c:crossBetween val="between"/>
        <c:majorUnit val="5.000000000000001E-2"/>
      </c:valAx>
    </c:plotArea>
    <c:plotVisOnly val="1"/>
    <c:dispBlanksAs val="gap"/>
    <c:showDLblsOverMax val="0"/>
  </c:chart>
  <c:txPr>
    <a:bodyPr/>
    <a:lstStyle/>
    <a:p>
      <a:pPr>
        <a:defRPr>
          <a:latin typeface="Candara" panose="020E0502030303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 (1980-1989 cohorts)</a:t>
            </a:r>
            <a:endParaRPr lang="en-US" dirty="0"/>
          </a:p>
        </c:rich>
      </c:tx>
      <c:layout>
        <c:manualLayout>
          <c:xMode val="edge"/>
          <c:yMode val="edge"/>
          <c:x val="0.18013528267135812"/>
          <c:y val="7.6130629770153439E-3"/>
        </c:manualLayout>
      </c:layout>
      <c:overlay val="0"/>
    </c:title>
    <c:autoTitleDeleted val="0"/>
    <c:plotArea>
      <c:layout>
        <c:manualLayout>
          <c:layoutTarget val="inner"/>
          <c:xMode val="edge"/>
          <c:yMode val="edge"/>
          <c:x val="0.14860721493908086"/>
          <c:y val="7.5200076272061184E-2"/>
          <c:w val="0.82250984751036094"/>
          <c:h val="0.67302530422828333"/>
        </c:manualLayout>
      </c:layout>
      <c:barChart>
        <c:barDir val="col"/>
        <c:grouping val="clustered"/>
        <c:varyColors val="0"/>
        <c:ser>
          <c:idx val="0"/>
          <c:order val="0"/>
          <c:tx>
            <c:strRef>
              <c:f>'table9 DC net'!$A$67</c:f>
              <c:strCache>
                <c:ptCount val="1"/>
                <c:pt idx="0">
                  <c:v>t * 0.038</c:v>
                </c:pt>
              </c:strCache>
            </c:strRef>
          </c:tx>
          <c:spPr>
            <a:solidFill>
              <a:srgbClr val="9999FF"/>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'table9 DC net'!$B$13:$B$20</c:f>
              <c:strCache>
                <c:ptCount val="6"/>
                <c:pt idx="0">
                  <c:v>0-20%</c:v>
                </c:pt>
                <c:pt idx="1">
                  <c:v>40-60%</c:v>
                </c:pt>
                <c:pt idx="2">
                  <c:v>80-95%</c:v>
                </c:pt>
                <c:pt idx="3">
                  <c:v>95-100%</c:v>
                </c:pt>
                <c:pt idx="5">
                  <c:v>All</c:v>
                </c:pt>
              </c:strCache>
            </c:strRef>
          </c:cat>
          <c:val>
            <c:numRef>
              <c:f>'table9 DC net'!$F$13:$F$20</c:f>
              <c:numCache>
                <c:formatCode>0.0%</c:formatCode>
                <c:ptCount val="6"/>
                <c:pt idx="0">
                  <c:v>3.0448020878642889E-3</c:v>
                </c:pt>
                <c:pt idx="1">
                  <c:v>1.0247836690692283E-2</c:v>
                </c:pt>
                <c:pt idx="2">
                  <c:v>2.1458365157102911E-2</c:v>
                </c:pt>
                <c:pt idx="3">
                  <c:v>2.1102887868328261E-2</c:v>
                </c:pt>
                <c:pt idx="5">
                  <c:v>1.5589065488604625E-2</c:v>
                </c:pt>
              </c:numCache>
            </c:numRef>
          </c:val>
        </c:ser>
        <c:ser>
          <c:idx val="1"/>
          <c:order val="1"/>
          <c:tx>
            <c:strRef>
              <c:f>'table9 DC net'!$A$68</c:f>
              <c:strCache>
                <c:ptCount val="1"/>
                <c:pt idx="0">
                  <c:v>t + 0.9</c:v>
                </c:pt>
              </c:strCache>
            </c:strRef>
          </c:tx>
          <c:invertIfNegative val="0"/>
          <c:dLbls>
            <c:txPr>
              <a:bodyPr/>
              <a:lstStyle/>
              <a:p>
                <a:pPr>
                  <a:defRPr sz="1200"/>
                </a:pPr>
                <a:endParaRPr lang="en-US"/>
              </a:p>
            </c:txPr>
            <c:showLegendKey val="0"/>
            <c:showVal val="1"/>
            <c:showCatName val="0"/>
            <c:showSerName val="0"/>
            <c:showPercent val="0"/>
            <c:showBubbleSize val="0"/>
            <c:showLeaderLines val="0"/>
          </c:dLbls>
          <c:val>
            <c:numRef>
              <c:f>'table9 DC net'!$F$22:$F$29</c:f>
              <c:numCache>
                <c:formatCode>0.0%</c:formatCode>
                <c:ptCount val="6"/>
                <c:pt idx="0">
                  <c:v>1.5596380776192475E-3</c:v>
                </c:pt>
                <c:pt idx="1">
                  <c:v>8.6239722813287248E-3</c:v>
                </c:pt>
                <c:pt idx="2">
                  <c:v>2.1066504144623834E-2</c:v>
                </c:pt>
                <c:pt idx="3">
                  <c:v>2.4243495589333013E-2</c:v>
                </c:pt>
                <c:pt idx="5">
                  <c:v>1.5365819125902994E-2</c:v>
                </c:pt>
              </c:numCache>
            </c:numRef>
          </c:val>
        </c:ser>
        <c:ser>
          <c:idx val="2"/>
          <c:order val="2"/>
          <c:tx>
            <c:strRef>
              <c:f>'table9 DC net'!$A$69</c:f>
              <c:strCache>
                <c:ptCount val="1"/>
                <c:pt idx="0">
                  <c:v>+ $200</c:v>
                </c:pt>
              </c:strCache>
            </c:strRef>
          </c:tx>
          <c:spPr>
            <a:solidFill>
              <a:srgbClr val="F63E3E"/>
            </a:solidFill>
          </c:spPr>
          <c:invertIfNegative val="0"/>
          <c:dLbls>
            <c:txPr>
              <a:bodyPr/>
              <a:lstStyle/>
              <a:p>
                <a:pPr>
                  <a:defRPr sz="1200"/>
                </a:pPr>
                <a:endParaRPr lang="en-US"/>
              </a:p>
            </c:txPr>
            <c:showLegendKey val="0"/>
            <c:showVal val="1"/>
            <c:showCatName val="0"/>
            <c:showSerName val="0"/>
            <c:showPercent val="0"/>
            <c:showBubbleSize val="0"/>
            <c:showLeaderLines val="0"/>
          </c:dLbls>
          <c:val>
            <c:numRef>
              <c:f>'table9 DC net'!$F$31:$F$38</c:f>
              <c:numCache>
                <c:formatCode>0.0%</c:formatCode>
                <c:ptCount val="6"/>
                <c:pt idx="0">
                  <c:v>-1.7936377559776232E-2</c:v>
                </c:pt>
                <c:pt idx="1">
                  <c:v>5.7682576703943179E-3</c:v>
                </c:pt>
                <c:pt idx="2">
                  <c:v>2.3163132020063783E-2</c:v>
                </c:pt>
                <c:pt idx="3">
                  <c:v>3.0192686107828947E-2</c:v>
                </c:pt>
                <c:pt idx="5">
                  <c:v>1.4972619178294302E-2</c:v>
                </c:pt>
              </c:numCache>
            </c:numRef>
          </c:val>
        </c:ser>
        <c:dLbls>
          <c:showLegendKey val="0"/>
          <c:showVal val="0"/>
          <c:showCatName val="0"/>
          <c:showSerName val="0"/>
          <c:showPercent val="0"/>
          <c:showBubbleSize val="0"/>
        </c:dLbls>
        <c:gapWidth val="40"/>
        <c:axId val="31583232"/>
        <c:axId val="31593600"/>
      </c:barChart>
      <c:catAx>
        <c:axId val="31583232"/>
        <c:scaling>
          <c:orientation val="minMax"/>
        </c:scaling>
        <c:delete val="0"/>
        <c:axPos val="b"/>
        <c:title>
          <c:tx>
            <c:rich>
              <a:bodyPr/>
              <a:lstStyle/>
              <a:p>
                <a:pPr>
                  <a:defRPr sz="1600"/>
                </a:pPr>
                <a:r>
                  <a:rPr lang="en-US" sz="1600"/>
                  <a:t>Lifetime Earnings Group</a:t>
                </a:r>
              </a:p>
            </c:rich>
          </c:tx>
          <c:overlay val="0"/>
        </c:title>
        <c:majorTickMark val="out"/>
        <c:minorTickMark val="none"/>
        <c:tickLblPos val="low"/>
        <c:txPr>
          <a:bodyPr/>
          <a:lstStyle/>
          <a:p>
            <a:pPr>
              <a:defRPr sz="1600"/>
            </a:pPr>
            <a:endParaRPr lang="en-US"/>
          </a:p>
        </c:txPr>
        <c:crossAx val="31593600"/>
        <c:crosses val="autoZero"/>
        <c:auto val="1"/>
        <c:lblAlgn val="ctr"/>
        <c:lblOffset val="100"/>
        <c:noMultiLvlLbl val="0"/>
      </c:catAx>
      <c:valAx>
        <c:axId val="31593600"/>
        <c:scaling>
          <c:orientation val="minMax"/>
          <c:min val="-2.0000000000000004E-2"/>
        </c:scaling>
        <c:delete val="0"/>
        <c:axPos val="l"/>
        <c:majorGridlines>
          <c:spPr>
            <a:ln>
              <a:noFill/>
            </a:ln>
          </c:spPr>
        </c:majorGridlines>
        <c:title>
          <c:tx>
            <c:rich>
              <a:bodyPr rot="-5400000" vert="horz"/>
              <a:lstStyle/>
              <a:p>
                <a:pPr>
                  <a:defRPr sz="1600"/>
                </a:pPr>
                <a:r>
                  <a:rPr lang="en-US" sz="1600"/>
                  <a:t>Net Retirement Income as a Share of Lifetime Earnings</a:t>
                </a:r>
              </a:p>
            </c:rich>
          </c:tx>
          <c:layout>
            <c:manualLayout>
              <c:xMode val="edge"/>
              <c:yMode val="edge"/>
              <c:x val="2.2289766970618033E-2"/>
              <c:y val="0.15479940817333041"/>
            </c:manualLayout>
          </c:layout>
          <c:overlay val="0"/>
        </c:title>
        <c:numFmt formatCode="0%" sourceLinked="0"/>
        <c:majorTickMark val="out"/>
        <c:minorTickMark val="none"/>
        <c:tickLblPos val="nextTo"/>
        <c:txPr>
          <a:bodyPr/>
          <a:lstStyle/>
          <a:p>
            <a:pPr>
              <a:defRPr sz="1600"/>
            </a:pPr>
            <a:endParaRPr lang="en-US"/>
          </a:p>
        </c:txPr>
        <c:crossAx val="31583232"/>
        <c:crosses val="autoZero"/>
        <c:crossBetween val="between"/>
      </c:valAx>
    </c:plotArea>
    <c:legend>
      <c:legendPos val="b"/>
      <c:overlay val="0"/>
      <c:txPr>
        <a:bodyPr/>
        <a:lstStyle/>
        <a:p>
          <a:pPr>
            <a:defRPr sz="1600"/>
          </a:pPr>
          <a:endParaRPr lang="en-US"/>
        </a:p>
      </c:txPr>
    </c:legend>
    <c:plotVisOnly val="1"/>
    <c:dispBlanksAs val="gap"/>
    <c:showDLblsOverMax val="0"/>
  </c:chart>
  <c:txPr>
    <a:bodyPr/>
    <a:lstStyle/>
    <a:p>
      <a:pPr>
        <a:defRPr>
          <a:latin typeface="Candara" panose="020E0502030303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25059850358867"/>
          <c:y val="0.11310002666660691"/>
          <c:w val="0.84045935824289564"/>
          <c:h val="0.72577683044662378"/>
        </c:manualLayout>
      </c:layout>
      <c:barChart>
        <c:barDir val="col"/>
        <c:grouping val="clustered"/>
        <c:varyColors val="0"/>
        <c:ser>
          <c:idx val="0"/>
          <c:order val="0"/>
          <c:tx>
            <c:strRef>
              <c:f>'table9 DC net'!$A$67</c:f>
              <c:strCache>
                <c:ptCount val="1"/>
                <c:pt idx="0">
                  <c:v>t * 0.038</c:v>
                </c:pt>
              </c:strCache>
            </c:strRef>
          </c:tx>
          <c:spPr>
            <a:solidFill>
              <a:schemeClr val="tx2">
                <a:lumMod val="60000"/>
                <a:lumOff val="40000"/>
              </a:schemeClr>
            </a:solidFill>
          </c:spPr>
          <c:invertIfNegative val="0"/>
          <c:dLbls>
            <c:numFmt formatCode="0%" sourceLinked="0"/>
            <c:txPr>
              <a:bodyPr/>
              <a:lstStyle/>
              <a:p>
                <a:pPr>
                  <a:defRPr sz="1200"/>
                </a:pPr>
                <a:endParaRPr lang="en-US"/>
              </a:p>
            </c:txPr>
            <c:showLegendKey val="0"/>
            <c:showVal val="1"/>
            <c:showCatName val="0"/>
            <c:showSerName val="0"/>
            <c:showPercent val="0"/>
            <c:showBubbleSize val="0"/>
            <c:showLeaderLines val="0"/>
          </c:dLbls>
          <c:cat>
            <c:strRef>
              <c:f>'table 10 total net'!$B$13:$B$20</c:f>
              <c:strCache>
                <c:ptCount val="6"/>
                <c:pt idx="0">
                  <c:v>0-20%</c:v>
                </c:pt>
                <c:pt idx="1">
                  <c:v>40-60%</c:v>
                </c:pt>
                <c:pt idx="2">
                  <c:v>80-95%</c:v>
                </c:pt>
                <c:pt idx="3">
                  <c:v>95-100%</c:v>
                </c:pt>
                <c:pt idx="5">
                  <c:v>All</c:v>
                </c:pt>
              </c:strCache>
            </c:strRef>
          </c:cat>
          <c:val>
            <c:numRef>
              <c:f>'table 10 total net'!$F$13:$F$20</c:f>
              <c:numCache>
                <c:formatCode>0.00%</c:formatCode>
                <c:ptCount val="6"/>
                <c:pt idx="0">
                  <c:v>0.16075389342868893</c:v>
                </c:pt>
                <c:pt idx="1">
                  <c:v>3.7194049414888165E-2</c:v>
                </c:pt>
                <c:pt idx="2">
                  <c:v>9.9012709764104041E-3</c:v>
                </c:pt>
                <c:pt idx="3">
                  <c:v>6.4097090250337307E-3</c:v>
                </c:pt>
                <c:pt idx="5">
                  <c:v>2.948416303029628E-2</c:v>
                </c:pt>
              </c:numCache>
            </c:numRef>
          </c:val>
        </c:ser>
        <c:ser>
          <c:idx val="1"/>
          <c:order val="1"/>
          <c:tx>
            <c:strRef>
              <c:f>'table9 DC net'!$A$68</c:f>
              <c:strCache>
                <c:ptCount val="1"/>
                <c:pt idx="0">
                  <c:v>t + 0.9</c:v>
                </c:pt>
              </c:strCache>
            </c:strRef>
          </c:tx>
          <c:invertIfNegative val="0"/>
          <c:dLbls>
            <c:numFmt formatCode="0%" sourceLinked="0"/>
            <c:txPr>
              <a:bodyPr/>
              <a:lstStyle/>
              <a:p>
                <a:pPr>
                  <a:defRPr sz="1200"/>
                </a:pPr>
                <a:endParaRPr lang="en-US"/>
              </a:p>
            </c:txPr>
            <c:showLegendKey val="0"/>
            <c:showVal val="1"/>
            <c:showCatName val="0"/>
            <c:showSerName val="0"/>
            <c:showPercent val="0"/>
            <c:showBubbleSize val="0"/>
            <c:showLeaderLines val="0"/>
          </c:dLbls>
          <c:cat>
            <c:strRef>
              <c:f>'table 10 total net'!$B$13:$B$20</c:f>
              <c:strCache>
                <c:ptCount val="6"/>
                <c:pt idx="0">
                  <c:v>0-20%</c:v>
                </c:pt>
                <c:pt idx="1">
                  <c:v>40-60%</c:v>
                </c:pt>
                <c:pt idx="2">
                  <c:v>80-95%</c:v>
                </c:pt>
                <c:pt idx="3">
                  <c:v>95-100%</c:v>
                </c:pt>
                <c:pt idx="5">
                  <c:v>All</c:v>
                </c:pt>
              </c:strCache>
            </c:strRef>
          </c:cat>
          <c:val>
            <c:numRef>
              <c:f>'table 10 total net'!$F$22:$F$29</c:f>
              <c:numCache>
                <c:formatCode>0.00%</c:formatCode>
                <c:ptCount val="6"/>
                <c:pt idx="0">
                  <c:v>0.15926872941844389</c:v>
                </c:pt>
                <c:pt idx="1">
                  <c:v>3.5570185005524613E-2</c:v>
                </c:pt>
                <c:pt idx="2">
                  <c:v>9.5094099639313288E-3</c:v>
                </c:pt>
                <c:pt idx="3">
                  <c:v>9.5503167460384841E-3</c:v>
                </c:pt>
                <c:pt idx="5">
                  <c:v>2.9260916667594651E-2</c:v>
                </c:pt>
              </c:numCache>
            </c:numRef>
          </c:val>
        </c:ser>
        <c:ser>
          <c:idx val="2"/>
          <c:order val="2"/>
          <c:tx>
            <c:strRef>
              <c:f>'table9 DC net'!$A$69</c:f>
              <c:strCache>
                <c:ptCount val="1"/>
                <c:pt idx="0">
                  <c:v>+ $200</c:v>
                </c:pt>
              </c:strCache>
            </c:strRef>
          </c:tx>
          <c:spPr>
            <a:solidFill>
              <a:srgbClr val="F63E3E"/>
            </a:solidFill>
          </c:spPr>
          <c:invertIfNegative val="0"/>
          <c:dLbls>
            <c:numFmt formatCode="0%" sourceLinked="0"/>
            <c:txPr>
              <a:bodyPr/>
              <a:lstStyle/>
              <a:p>
                <a:pPr>
                  <a:defRPr sz="1200"/>
                </a:pPr>
                <a:endParaRPr lang="en-US"/>
              </a:p>
            </c:txPr>
            <c:showLegendKey val="0"/>
            <c:showVal val="1"/>
            <c:showCatName val="0"/>
            <c:showSerName val="0"/>
            <c:showPercent val="0"/>
            <c:showBubbleSize val="0"/>
            <c:showLeaderLines val="0"/>
          </c:dLbls>
          <c:cat>
            <c:strRef>
              <c:f>'table 10 total net'!$B$13:$B$20</c:f>
              <c:strCache>
                <c:ptCount val="6"/>
                <c:pt idx="0">
                  <c:v>0-20%</c:v>
                </c:pt>
                <c:pt idx="1">
                  <c:v>40-60%</c:v>
                </c:pt>
                <c:pt idx="2">
                  <c:v>80-95%</c:v>
                </c:pt>
                <c:pt idx="3">
                  <c:v>95-100%</c:v>
                </c:pt>
                <c:pt idx="5">
                  <c:v>All</c:v>
                </c:pt>
              </c:strCache>
            </c:strRef>
          </c:cat>
          <c:val>
            <c:numRef>
              <c:f>'table 10 total net'!$F$31:$F$38</c:f>
              <c:numCache>
                <c:formatCode>0.00%</c:formatCode>
                <c:ptCount val="6"/>
                <c:pt idx="0">
                  <c:v>0.13977271378104841</c:v>
                </c:pt>
                <c:pt idx="1">
                  <c:v>3.2714470394590203E-2</c:v>
                </c:pt>
                <c:pt idx="2">
                  <c:v>1.1606037839371277E-2</c:v>
                </c:pt>
                <c:pt idx="3">
                  <c:v>1.5499507264534418E-2</c:v>
                </c:pt>
                <c:pt idx="5">
                  <c:v>2.8867716719985958E-2</c:v>
                </c:pt>
              </c:numCache>
            </c:numRef>
          </c:val>
        </c:ser>
        <c:dLbls>
          <c:showLegendKey val="0"/>
          <c:showVal val="0"/>
          <c:showCatName val="0"/>
          <c:showSerName val="0"/>
          <c:showPercent val="0"/>
          <c:showBubbleSize val="0"/>
        </c:dLbls>
        <c:gapWidth val="40"/>
        <c:axId val="30960640"/>
        <c:axId val="30962816"/>
      </c:barChart>
      <c:catAx>
        <c:axId val="30960640"/>
        <c:scaling>
          <c:orientation val="minMax"/>
        </c:scaling>
        <c:delete val="0"/>
        <c:axPos val="b"/>
        <c:title>
          <c:tx>
            <c:rich>
              <a:bodyPr/>
              <a:lstStyle/>
              <a:p>
                <a:pPr>
                  <a:defRPr sz="1400"/>
                </a:pPr>
                <a:r>
                  <a:rPr lang="en-US" sz="1400"/>
                  <a:t>Lifetime Earnings Group</a:t>
                </a:r>
              </a:p>
            </c:rich>
          </c:tx>
          <c:overlay val="0"/>
        </c:title>
        <c:majorTickMark val="out"/>
        <c:minorTickMark val="none"/>
        <c:tickLblPos val="nextTo"/>
        <c:txPr>
          <a:bodyPr/>
          <a:lstStyle/>
          <a:p>
            <a:pPr>
              <a:defRPr sz="1600"/>
            </a:pPr>
            <a:endParaRPr lang="en-US"/>
          </a:p>
        </c:txPr>
        <c:crossAx val="30962816"/>
        <c:crosses val="autoZero"/>
        <c:auto val="1"/>
        <c:lblAlgn val="ctr"/>
        <c:lblOffset val="100"/>
        <c:noMultiLvlLbl val="0"/>
      </c:catAx>
      <c:valAx>
        <c:axId val="30962816"/>
        <c:scaling>
          <c:orientation val="minMax"/>
        </c:scaling>
        <c:delete val="0"/>
        <c:axPos val="l"/>
        <c:majorGridlines>
          <c:spPr>
            <a:ln>
              <a:noFill/>
            </a:ln>
          </c:spPr>
        </c:majorGridlines>
        <c:title>
          <c:tx>
            <c:rich>
              <a:bodyPr rot="-5400000" vert="horz"/>
              <a:lstStyle/>
              <a:p>
                <a:pPr>
                  <a:defRPr sz="1200"/>
                </a:pPr>
                <a:r>
                  <a:rPr lang="en-US" sz="1200"/>
                  <a:t>Net OASDI and Retirement Income as a Share of Lifetime Earnings</a:t>
                </a:r>
              </a:p>
            </c:rich>
          </c:tx>
          <c:layout>
            <c:manualLayout>
              <c:xMode val="edge"/>
              <c:yMode val="edge"/>
              <c:x val="2.0544430647502217E-2"/>
              <c:y val="0.12015199172489499"/>
            </c:manualLayout>
          </c:layout>
          <c:overlay val="0"/>
        </c:title>
        <c:numFmt formatCode="0%" sourceLinked="0"/>
        <c:majorTickMark val="out"/>
        <c:minorTickMark val="none"/>
        <c:tickLblPos val="nextTo"/>
        <c:txPr>
          <a:bodyPr/>
          <a:lstStyle/>
          <a:p>
            <a:pPr>
              <a:defRPr sz="1600"/>
            </a:pPr>
            <a:endParaRPr lang="en-US"/>
          </a:p>
        </c:txPr>
        <c:crossAx val="30960640"/>
        <c:crosses val="autoZero"/>
        <c:crossBetween val="between"/>
      </c:valAx>
    </c:plotArea>
    <c:legend>
      <c:legendPos val="r"/>
      <c:layout>
        <c:manualLayout>
          <c:xMode val="edge"/>
          <c:yMode val="edge"/>
          <c:x val="0.70787130075092453"/>
          <c:y val="0.23732831971244883"/>
          <c:w val="0.12096862655204274"/>
          <c:h val="0.19663821481632535"/>
        </c:manualLayout>
      </c:layout>
      <c:overlay val="0"/>
      <c:txPr>
        <a:bodyPr/>
        <a:lstStyle/>
        <a:p>
          <a:pPr>
            <a:defRPr sz="1600"/>
          </a:pPr>
          <a:endParaRPr lang="en-US"/>
        </a:p>
      </c:txPr>
    </c:legend>
    <c:plotVisOnly val="1"/>
    <c:dispBlanksAs val="gap"/>
    <c:showDLblsOverMax val="0"/>
  </c:chart>
  <c:txPr>
    <a:bodyPr/>
    <a:lstStyle/>
    <a:p>
      <a:pPr>
        <a:defRPr>
          <a:latin typeface="Candara" panose="020E0502030303020204" pitchFamily="34" charset="0"/>
          <a:cs typeface="Albany AMT" panose="020B0604020202020204" pitchFamily="34" charset="0"/>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drawing1.xml><?xml version="1.0" encoding="utf-8"?>
<c:userShapes xmlns:c="http://schemas.openxmlformats.org/drawingml/2006/chart">
  <cdr:relSizeAnchor xmlns:cdr="http://schemas.openxmlformats.org/drawingml/2006/chartDrawing">
    <cdr:from>
      <cdr:x>0.13924</cdr:x>
      <cdr:y>0.00982</cdr:y>
    </cdr:from>
    <cdr:to>
      <cdr:x>0.4346</cdr:x>
      <cdr:y>0.07879</cdr:y>
    </cdr:to>
    <cdr:sp macro="" textlink="">
      <cdr:nvSpPr>
        <cdr:cNvPr id="2" name="TextBox 1"/>
        <cdr:cNvSpPr txBox="1"/>
      </cdr:nvSpPr>
      <cdr:spPr>
        <a:xfrm xmlns:a="http://schemas.openxmlformats.org/drawingml/2006/main">
          <a:off x="1188132" y="48221"/>
          <a:ext cx="252028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xmlns:a="http://schemas.openxmlformats.org/drawingml/2006/main">
          <a:r>
            <a:rPr lang="en-US" sz="1600" b="1" dirty="0" smtClean="0">
              <a:latin typeface="Candara" panose="020E0502030303020204" pitchFamily="34" charset="0"/>
            </a:rPr>
            <a:t>(1980-1989 cohorts)</a:t>
          </a:r>
          <a:endParaRPr lang="en-US" sz="1600" b="1" dirty="0">
            <a:latin typeface="Candara" panose="020E0502030303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26622" cy="46418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56795" y="1"/>
            <a:ext cx="3026622" cy="464185"/>
          </a:xfrm>
          <a:prstGeom prst="rect">
            <a:avLst/>
          </a:prstGeom>
        </p:spPr>
        <p:txBody>
          <a:bodyPr vert="horz" lIns="91440" tIns="45720" rIns="91440" bIns="45720" rtlCol="0"/>
          <a:lstStyle>
            <a:lvl1pPr algn="r">
              <a:defRPr sz="1200"/>
            </a:lvl1pPr>
          </a:lstStyle>
          <a:p>
            <a:pPr>
              <a:defRPr/>
            </a:pPr>
            <a:fld id="{F4A46B67-FDBE-4461-859F-513ECF6DA608}" type="datetimeFigureOut">
              <a:rPr lang="en-US"/>
              <a:pPr>
                <a:defRPr/>
              </a:pPr>
              <a:t>8/4/2014</a:t>
            </a:fld>
            <a:endParaRPr lang="en-US"/>
          </a:p>
        </p:txBody>
      </p:sp>
      <p:sp>
        <p:nvSpPr>
          <p:cNvPr id="4" name="Footer Placeholder 3"/>
          <p:cNvSpPr>
            <a:spLocks noGrp="1"/>
          </p:cNvSpPr>
          <p:nvPr>
            <p:ph type="ftr" sz="quarter" idx="2"/>
          </p:nvPr>
        </p:nvSpPr>
        <p:spPr>
          <a:xfrm>
            <a:off x="2" y="8817927"/>
            <a:ext cx="3026622" cy="46418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6795" y="8817927"/>
            <a:ext cx="3026622" cy="464185"/>
          </a:xfrm>
          <a:prstGeom prst="rect">
            <a:avLst/>
          </a:prstGeom>
        </p:spPr>
        <p:txBody>
          <a:bodyPr vert="horz" lIns="91440" tIns="45720" rIns="91440" bIns="45720" rtlCol="0" anchor="b"/>
          <a:lstStyle>
            <a:lvl1pPr algn="r">
              <a:defRPr sz="1200"/>
            </a:lvl1pPr>
          </a:lstStyle>
          <a:p>
            <a:pPr>
              <a:defRPr/>
            </a:pPr>
            <a:fld id="{84BAC0F1-CE0C-49E9-A977-EEAB24D276FF}" type="slidenum">
              <a:rPr lang="en-US"/>
              <a:pPr>
                <a:defRPr/>
              </a:pPr>
              <a:t>‹#›</a:t>
            </a:fld>
            <a:endParaRPr lang="en-US"/>
          </a:p>
        </p:txBody>
      </p:sp>
    </p:spTree>
    <p:extLst>
      <p:ext uri="{BB962C8B-B14F-4D97-AF65-F5344CB8AC3E}">
        <p14:creationId xmlns:p14="http://schemas.microsoft.com/office/powerpoint/2010/main" val="2577415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1"/>
            <a:ext cx="3026622" cy="46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85" tIns="46493" rIns="92985" bIns="46493" numCol="1" anchor="t" anchorCtr="0" compatLnSpc="1">
            <a:prstTxWarp prst="textNoShape">
              <a:avLst/>
            </a:prstTxWarp>
          </a:bodyPr>
          <a:lstStyle>
            <a:lvl1pPr defTabSz="930275">
              <a:defRPr sz="1200"/>
            </a:lvl1pPr>
          </a:lstStyle>
          <a:p>
            <a:pPr>
              <a:defRPr/>
            </a:pPr>
            <a:endParaRPr lang="en-US"/>
          </a:p>
        </p:txBody>
      </p:sp>
      <p:sp>
        <p:nvSpPr>
          <p:cNvPr id="3" name="Date Placeholder 2"/>
          <p:cNvSpPr>
            <a:spLocks noGrp="1"/>
          </p:cNvSpPr>
          <p:nvPr>
            <p:ph type="dt" idx="1"/>
          </p:nvPr>
        </p:nvSpPr>
        <p:spPr bwMode="auto">
          <a:xfrm>
            <a:off x="3956795" y="1"/>
            <a:ext cx="3026622" cy="46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85" tIns="46493" rIns="92985" bIns="46493" numCol="1" anchor="t" anchorCtr="0" compatLnSpc="1">
            <a:prstTxWarp prst="textNoShape">
              <a:avLst/>
            </a:prstTxWarp>
          </a:bodyPr>
          <a:lstStyle>
            <a:lvl1pPr algn="r" defTabSz="930275">
              <a:defRPr sz="1200"/>
            </a:lvl1pPr>
          </a:lstStyle>
          <a:p>
            <a:pPr>
              <a:defRPr/>
            </a:pPr>
            <a:fld id="{A6594DEA-D9DC-409E-AB22-B0E9D9941592}" type="datetimeFigureOut">
              <a:rPr lang="en-US"/>
              <a:pPr>
                <a:defRPr/>
              </a:pPr>
              <a:t>8/4/2014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bwMode="auto">
          <a:xfrm>
            <a:off x="698819" y="4409759"/>
            <a:ext cx="5587366" cy="4177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85" tIns="46493" rIns="92985" bIns="464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2" y="8817927"/>
            <a:ext cx="3026622" cy="46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85" tIns="46493" rIns="92985" bIns="46493" numCol="1" anchor="b" anchorCtr="0" compatLnSpc="1">
            <a:prstTxWarp prst="textNoShape">
              <a:avLst/>
            </a:prstTxWarp>
          </a:bodyPr>
          <a:lstStyle>
            <a:lvl1pPr defTabSz="930275">
              <a:defRPr sz="1200"/>
            </a:lvl1pPr>
          </a:lstStyle>
          <a:p>
            <a:pPr>
              <a:defRPr/>
            </a:pPr>
            <a:endParaRPr lang="en-US"/>
          </a:p>
        </p:txBody>
      </p:sp>
      <p:sp>
        <p:nvSpPr>
          <p:cNvPr id="7" name="Slide Number Placeholder 6"/>
          <p:cNvSpPr>
            <a:spLocks noGrp="1"/>
          </p:cNvSpPr>
          <p:nvPr>
            <p:ph type="sldNum" sz="quarter" idx="5"/>
          </p:nvPr>
        </p:nvSpPr>
        <p:spPr bwMode="auto">
          <a:xfrm>
            <a:off x="3956795" y="8817927"/>
            <a:ext cx="3026622" cy="464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85" tIns="46493" rIns="92985" bIns="46493" numCol="1" anchor="b" anchorCtr="0" compatLnSpc="1">
            <a:prstTxWarp prst="textNoShape">
              <a:avLst/>
            </a:prstTxWarp>
          </a:bodyPr>
          <a:lstStyle>
            <a:lvl1pPr algn="r" defTabSz="930275">
              <a:defRPr sz="1200"/>
            </a:lvl1pPr>
          </a:lstStyle>
          <a:p>
            <a:pPr>
              <a:defRPr/>
            </a:pPr>
            <a:fld id="{0B355DEA-B61E-4158-B463-BC76B9A9E6CE}" type="slidenum">
              <a:rPr lang="en-US"/>
              <a:pPr>
                <a:defRPr/>
              </a:pPr>
              <a:t>‹#›</a:t>
            </a:fld>
            <a:endParaRPr lang="en-US"/>
          </a:p>
        </p:txBody>
      </p:sp>
    </p:spTree>
    <p:extLst>
      <p:ext uri="{BB962C8B-B14F-4D97-AF65-F5344CB8AC3E}">
        <p14:creationId xmlns:p14="http://schemas.microsoft.com/office/powerpoint/2010/main" val="916529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a:noFill/>
        </p:spPr>
        <p:txBody>
          <a:bodyPr/>
          <a:lstStyle/>
          <a:p>
            <a:endParaRPr lang="en-US" dirty="0" smtClean="0"/>
          </a:p>
          <a:p>
            <a:pPr lvl="0"/>
            <a:r>
              <a:rPr lang="en-US" sz="1200" kern="1200" dirty="0" smtClean="0">
                <a:solidFill>
                  <a:schemeClr val="tx1"/>
                </a:solidFill>
                <a:effectLst/>
                <a:latin typeface="+mn-lt"/>
                <a:ea typeface="+mn-ea"/>
                <a:cs typeface="+mn-cs"/>
              </a:rPr>
              <a:t>Thank Alicia for inviting us to present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Paper co-authored with Karen Smith of the Urban Institute</a:t>
            </a:r>
            <a:endParaRPr lang="en-US" sz="1200" kern="1200" dirty="0">
              <a:solidFill>
                <a:schemeClr val="tx1"/>
              </a:solidFill>
              <a:effectLst/>
              <a:latin typeface="+mn-lt"/>
              <a:ea typeface="+mn-ea"/>
              <a:cs typeface="+mn-cs"/>
            </a:endParaRPr>
          </a:p>
        </p:txBody>
      </p:sp>
      <p:sp>
        <p:nvSpPr>
          <p:cNvPr id="61444" name="Slide Number Placeholder 3"/>
          <p:cNvSpPr>
            <a:spLocks noGrp="1"/>
          </p:cNvSpPr>
          <p:nvPr>
            <p:ph type="sldNum" sz="quarter" idx="5"/>
          </p:nvPr>
        </p:nvSpPr>
        <p:spPr>
          <a:noFill/>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816C46B1-F6B6-4F6D-8617-F1746B04D82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p:spPr>
        <p:txBody>
          <a:bodyPr/>
          <a:lstStyle/>
          <a:p>
            <a:endParaRPr lang="en-US" dirty="0" smtClean="0"/>
          </a:p>
          <a:p>
            <a:pPr lvl="0"/>
            <a:r>
              <a:rPr lang="en-US" sz="1200" kern="1200" dirty="0" smtClean="0">
                <a:solidFill>
                  <a:schemeClr val="tx1"/>
                </a:solidFill>
                <a:effectLst/>
                <a:latin typeface="+mn-lt"/>
                <a:ea typeface="+mn-ea"/>
                <a:cs typeface="+mn-cs"/>
              </a:rPr>
              <a:t>We get the following results</a:t>
            </a:r>
          </a:p>
          <a:p>
            <a:pPr lvl="0"/>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 The present value of net benefits increases as a share of earnings as earnings rise for all financing methods.</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 When marginal tax rates are increased by a constant percent, however, the 80-95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percentiles fare at least as well as the top 5 percent.    This reflects the effects of the cap on contributions to retirement accounts</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 The top 5 percent fares best when the incentives are funded by a per-capita tax (or, alternative a spending cut with the same absolute benefit reduction for all people ages 15 and over)</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bottom two quintiles are worse off in absolute terms when the incentives are funded by a per-capita tax increase</a:t>
            </a: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present value of net benefits is positive overall because we allow other cohorts to fund part of the benefits of the four cohort groups under study.</a:t>
            </a:r>
          </a:p>
          <a:p>
            <a:endParaRPr lang="en-US" dirty="0" smtClean="0"/>
          </a:p>
        </p:txBody>
      </p:sp>
      <p:sp>
        <p:nvSpPr>
          <p:cNvPr id="62468" name="Slide Number Placeholder 3"/>
          <p:cNvSpPr>
            <a:spLocks noGrp="1"/>
          </p:cNvSpPr>
          <p:nvPr>
            <p:ph type="sldNum" sz="quarter" idx="5"/>
          </p:nvPr>
        </p:nvSpPr>
        <p:spPr>
          <a:noFill/>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BD536BC7-1303-4663-8867-426783AED1F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11</a:t>
            </a:fld>
            <a:endParaRPr lang="en-US"/>
          </a:p>
        </p:txBody>
      </p:sp>
    </p:spTree>
    <p:extLst>
      <p:ext uri="{BB962C8B-B14F-4D97-AF65-F5344CB8AC3E}">
        <p14:creationId xmlns:p14="http://schemas.microsoft.com/office/powerpoint/2010/main" val="868103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p:spPr>
        <p:txBody>
          <a:bodyPr/>
          <a:lstStyle/>
          <a:p>
            <a:endParaRPr lang="en-US" dirty="0" smtClean="0"/>
          </a:p>
          <a:p>
            <a:pPr lvl="0"/>
            <a:r>
              <a:rPr lang="en-US" sz="1200" kern="1200" dirty="0" smtClean="0">
                <a:solidFill>
                  <a:schemeClr val="tx1"/>
                </a:solidFill>
                <a:effectLst/>
                <a:latin typeface="+mn-lt"/>
                <a:ea typeface="+mn-ea"/>
                <a:cs typeface="+mn-cs"/>
              </a:rPr>
              <a:t>This reflects the larger size of the Social Security program</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 Net benefits as a share of earnings are highest for the bottom quintile and decline as a share of earnings as earnings increase through the 80-95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percentiles.</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 Net benefits as a share of earnings are about the same for the top 5 percentiles as for the 80-95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percentiles when funded by a constant percentage point increase in marginal tax rates and higher for the top 5 percent than for the 80-95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percentiles when funded by an equal per-capita tax.</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are, however, overstating the relative size of the social security program</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don’t include DB benefits in the simulations.</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 We only count DC benefits for post-1992 contributions; which leads us to overstate the importance of Social Security for the earlier cohorts for whom we count the effects of all their Social Security covered earnings.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smtClean="0"/>
          </a:p>
        </p:txBody>
      </p:sp>
      <p:sp>
        <p:nvSpPr>
          <p:cNvPr id="62468" name="Slide Number Placeholder 3"/>
          <p:cNvSpPr>
            <a:spLocks noGrp="1"/>
          </p:cNvSpPr>
          <p:nvPr>
            <p:ph type="sldNum" sz="quarter" idx="5"/>
          </p:nvPr>
        </p:nvSpPr>
        <p:spPr>
          <a:noFill/>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BD536BC7-1303-4663-8867-426783AED1F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Perform simulations with a net present value of zero for entire cohorts.</a:t>
            </a:r>
          </a:p>
          <a:p>
            <a:pPr lvl="0"/>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Make assumptions about how benefits are cut or taxes increased to make the OASDI program present value neutral for each cohort group.</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Set the parameters of tax changes used to fund the retirement tax benefit so that the net present value of tax changes is zero for each cohort group.</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Add DB plans to the simulations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Model the buildup of qualified DC retirement accounts prior to 1992 for the 1950-59 and 1960-69 birth cohort groups.</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13</a:t>
            </a:fld>
            <a:endParaRPr lang="en-US"/>
          </a:p>
        </p:txBody>
      </p:sp>
    </p:spTree>
    <p:extLst>
      <p:ext uri="{BB962C8B-B14F-4D97-AF65-F5344CB8AC3E}">
        <p14:creationId xmlns:p14="http://schemas.microsoft.com/office/powerpoint/2010/main" val="86810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Why we did this:</a:t>
            </a:r>
          </a:p>
          <a:p>
            <a:pPr lvl="0"/>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People have studied the distributional effects of the Social Security System (OASDI) and generally found it progressive, especially when you include disability benefits.   This has been done using longitudinal models that follow workers over their entire careers</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Others have studied the distributional effects of tax benefit for retirement savings plans.  These have been done with snapshot models that looked at the behavior of taxpayers in a single year, although they have made assumptions about future accruals and spend down from a single year’s contribution to plans.</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No one has combined estimates of both using a longitudinal model, to estimate the effects of both components of federal support for retirement</a:t>
            </a:r>
          </a:p>
          <a:p>
            <a:endParaRPr lang="en-US" dirty="0"/>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2</a:t>
            </a:fld>
            <a:endParaRPr lang="en-US"/>
          </a:p>
        </p:txBody>
      </p:sp>
    </p:spTree>
    <p:extLst>
      <p:ext uri="{BB962C8B-B14F-4D97-AF65-F5344CB8AC3E}">
        <p14:creationId xmlns:p14="http://schemas.microsoft.com/office/powerpoint/2010/main" val="2061729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We use the Dynamic Simulation of Income Model (DYNASIM) developed at the Urban Institute.   I will discuss the main findings and skip over the model, which our paper describes.   If you are interested in more details about the model, they can be found in a working paper by Karen Smith at:</a:t>
            </a:r>
          </a:p>
          <a:p>
            <a:pPr lvl="0"/>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We group individuals by quintiles, based on their present value of shared lifetime earnings.  We divide the top quintile into the 80-95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percentiles and the top 5 percent</a:t>
            </a:r>
          </a:p>
          <a:p>
            <a:pPr lvl="1"/>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Shared earnings are own earnings in years the individual is single and half the couple’s earnings in years the taxpayer is married.   </a:t>
            </a:r>
          </a:p>
          <a:p>
            <a:pPr marL="457200" lvl="1" indent="0">
              <a:buFont typeface="Arial" panose="020B0604020202020204" pitchFamily="34" charset="0"/>
              <a:buNone/>
            </a:pP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3</a:t>
            </a:fld>
            <a:endParaRPr lang="en-US"/>
          </a:p>
        </p:txBody>
      </p:sp>
    </p:spTree>
    <p:extLst>
      <p:ext uri="{BB962C8B-B14F-4D97-AF65-F5344CB8AC3E}">
        <p14:creationId xmlns:p14="http://schemas.microsoft.com/office/powerpoint/2010/main" val="91114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kern="1200" dirty="0" smtClean="0">
                <a:solidFill>
                  <a:schemeClr val="tx1"/>
                </a:solidFill>
                <a:effectLst/>
              </a:rPr>
              <a:t>In general, for any spending program, we don’t know what taxes would be lower or what other spending might be higher if the program does not exist.</a:t>
            </a:r>
          </a:p>
          <a:p>
            <a:pPr lvl="0"/>
            <a:endParaRPr lang="en-US" kern="1200" dirty="0" smtClean="0">
              <a:solidFill>
                <a:schemeClr val="tx1"/>
              </a:solidFill>
              <a:effectLst/>
            </a:endParaRPr>
          </a:p>
          <a:p>
            <a:pPr marL="171450" lvl="0" indent="-171450">
              <a:buFont typeface="Arial" panose="020B0604020202020204" pitchFamily="34" charset="0"/>
              <a:buChar char="•"/>
            </a:pPr>
            <a:r>
              <a:rPr lang="en-US" kern="1200" dirty="0" smtClean="0">
                <a:solidFill>
                  <a:schemeClr val="tx1"/>
                </a:solidFill>
                <a:effectLst/>
              </a:rPr>
              <a:t>We think we know for Social Security benefits</a:t>
            </a:r>
          </a:p>
          <a:p>
            <a:pPr marL="628650" lvl="1" indent="-171450">
              <a:buFont typeface="Arial" panose="020B0604020202020204" pitchFamily="34" charset="0"/>
              <a:buChar char="•"/>
            </a:pPr>
            <a:r>
              <a:rPr lang="en-US" kern="1200" dirty="0" smtClean="0">
                <a:solidFill>
                  <a:schemeClr val="tx1"/>
                </a:solidFill>
                <a:effectLst/>
              </a:rPr>
              <a:t>OASDI benefits (net of income taxes on benefits) are limited to amounts in the OASDI trust funds.  These funds are supported by payroll taxes equal to 12.4 percent of taxable earnings up to a taxable maximum ($116,000 in 2014), collected equally from employers and employees.</a:t>
            </a:r>
          </a:p>
          <a:p>
            <a:pPr marL="628650" lvl="1" indent="-171450">
              <a:buFont typeface="Arial" panose="020B0604020202020204" pitchFamily="34" charset="0"/>
              <a:buChar char="•"/>
            </a:pPr>
            <a:r>
              <a:rPr lang="en-US" kern="1200" dirty="0" smtClean="0">
                <a:solidFill>
                  <a:schemeClr val="tx1"/>
                </a:solidFill>
                <a:effectLst/>
              </a:rPr>
              <a:t>We believe the burden of both sides of the tax fall on employees in the form of lower after-tax earnings</a:t>
            </a:r>
          </a:p>
          <a:p>
            <a:pPr lvl="0"/>
            <a:endParaRPr lang="en-US" kern="1200" dirty="0" smtClean="0">
              <a:solidFill>
                <a:schemeClr val="tx1"/>
              </a:solidFill>
              <a:effectLst/>
            </a:endParaRPr>
          </a:p>
          <a:p>
            <a:pPr marL="171450" lvl="0" indent="-171450">
              <a:buFont typeface="Arial" panose="020B0604020202020204" pitchFamily="34" charset="0"/>
              <a:buChar char="•"/>
            </a:pPr>
            <a:r>
              <a:rPr lang="en-US" kern="1200" dirty="0" smtClean="0">
                <a:solidFill>
                  <a:schemeClr val="tx1"/>
                </a:solidFill>
                <a:effectLst/>
              </a:rPr>
              <a:t>But we don’t really know what the entire tax system would look absent the Social Security program</a:t>
            </a:r>
          </a:p>
          <a:p>
            <a:pPr marL="628650" lvl="1" indent="-171450">
              <a:buFont typeface="Arial" panose="020B0604020202020204" pitchFamily="34" charset="0"/>
              <a:buChar char="•"/>
            </a:pPr>
            <a:r>
              <a:rPr lang="en-US" kern="1200" dirty="0" smtClean="0">
                <a:solidFill>
                  <a:schemeClr val="tx1"/>
                </a:solidFill>
                <a:effectLst/>
              </a:rPr>
              <a:t>Increases in payroll taxes over time raised tax burdens disproportionately on low-income Americans, but these were offset by changes that made the income tax system more progressive, such as introduction and expansion of refundable earned income and child credits</a:t>
            </a:r>
          </a:p>
          <a:p>
            <a:pPr lvl="1"/>
            <a:endParaRPr lang="en-US" kern="1200" dirty="0" smtClean="0">
              <a:solidFill>
                <a:schemeClr val="tx1"/>
              </a:solidFill>
              <a:effectLst/>
            </a:endParaRPr>
          </a:p>
          <a:p>
            <a:pPr marL="628650" lvl="1" indent="-171450">
              <a:buFont typeface="Arial" panose="020B0604020202020204" pitchFamily="34" charset="0"/>
              <a:buChar char="•"/>
            </a:pPr>
            <a:r>
              <a:rPr lang="en-US" kern="1200" dirty="0" smtClean="0">
                <a:solidFill>
                  <a:schemeClr val="tx1"/>
                </a:solidFill>
                <a:effectLst/>
              </a:rPr>
              <a:t>Would these credits have been as large if not for the perceived need to offset payroll tax burdens?  </a:t>
            </a:r>
          </a:p>
          <a:p>
            <a:pPr lvl="1"/>
            <a:endParaRPr lang="en-US" kern="1200" dirty="0" smtClean="0">
              <a:solidFill>
                <a:schemeClr val="tx1"/>
              </a:solidFill>
              <a:effectLst/>
            </a:endParaRPr>
          </a:p>
          <a:p>
            <a:pPr lvl="1"/>
            <a:endParaRPr lang="en-US" kern="1200" dirty="0" smtClean="0">
              <a:solidFill>
                <a:schemeClr val="tx1"/>
              </a:solidFill>
              <a:effectLst/>
            </a:endParaRPr>
          </a:p>
          <a:p>
            <a:endParaRPr lang="en-US" dirty="0"/>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4</a:t>
            </a:fld>
            <a:endParaRPr lang="en-US"/>
          </a:p>
        </p:txBody>
      </p:sp>
    </p:spTree>
    <p:extLst>
      <p:ext uri="{BB962C8B-B14F-4D97-AF65-F5344CB8AC3E}">
        <p14:creationId xmlns:p14="http://schemas.microsoft.com/office/powerpoint/2010/main" val="2325290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681038"/>
            <a:ext cx="4641850" cy="3481387"/>
          </a:xfrm>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Since we have to do something, we make the following assumptions:</a:t>
            </a:r>
          </a:p>
          <a:p>
            <a:pPr lvl="0"/>
            <a:endParaRPr lang="en-US" sz="1200" kern="1200" dirty="0" smtClean="0">
              <a:solidFill>
                <a:schemeClr val="tx1"/>
              </a:solidFill>
              <a:effectLst/>
              <a:latin typeface="+mn-lt"/>
              <a:ea typeface="+mn-ea"/>
              <a:cs typeface="+mn-cs"/>
            </a:endParaRPr>
          </a:p>
          <a:p>
            <a:pPr marL="457200" lvl="1" indent="0">
              <a:buFont typeface="Arial" panose="020B0604020202020204" pitchFamily="34" charset="0"/>
              <a:buNone/>
            </a:pPr>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 assume Social Security benefits are paid for by the OASDI taxes (the usual assumption), which fall on workers</a:t>
            </a:r>
          </a:p>
          <a:p>
            <a:pPr lvl="1"/>
            <a:endParaRPr lang="en-US" sz="1200" kern="1200" dirty="0" smtClean="0">
              <a:solidFill>
                <a:schemeClr val="tx1"/>
              </a:solidFill>
              <a:effectLst/>
              <a:latin typeface="+mn-lt"/>
              <a:ea typeface="+mn-ea"/>
              <a:cs typeface="+mn-cs"/>
            </a:endParaRPr>
          </a:p>
          <a:p>
            <a:pPr marL="457200" lvl="1" indent="0">
              <a:buFont typeface="Arial" panose="020B0604020202020204" pitchFamily="34" charset="0"/>
              <a:buNone/>
            </a:pPr>
            <a:r>
              <a:rPr lang="en-US" sz="1200" kern="1200" dirty="0" smtClean="0">
                <a:solidFill>
                  <a:schemeClr val="tx1"/>
                </a:solidFill>
                <a:effectLst/>
                <a:latin typeface="+mn-lt"/>
                <a:ea typeface="+mn-ea"/>
                <a:cs typeface="+mn-cs"/>
              </a:rPr>
              <a:t>b) We make three separate assumptions of how the revenue loss from retirement saving incentives </a:t>
            </a:r>
            <a:r>
              <a:rPr lang="en-US" dirty="0" smtClean="0"/>
              <a:t>is financed</a:t>
            </a:r>
            <a:r>
              <a:rPr lang="en-US" sz="1200" kern="1200" dirty="0" smtClean="0">
                <a:solidFill>
                  <a:schemeClr val="tx1"/>
                </a:solidFill>
                <a:effectLst/>
                <a:latin typeface="+mn-lt"/>
                <a:ea typeface="+mn-ea"/>
                <a:cs typeface="+mn-cs"/>
              </a:rPr>
              <a:t>:</a:t>
            </a:r>
          </a:p>
          <a:p>
            <a:pPr lvl="2"/>
            <a:endParaRPr lang="en-US" sz="1200" kern="1200" dirty="0" smtClean="0">
              <a:solidFill>
                <a:schemeClr val="tx1"/>
              </a:solidFill>
              <a:effectLst/>
              <a:latin typeface="+mn-lt"/>
              <a:ea typeface="+mn-ea"/>
              <a:cs typeface="+mn-cs"/>
            </a:endParaRPr>
          </a:p>
          <a:p>
            <a:pPr marL="914400" lvl="2" indent="0">
              <a:buFont typeface="+mj-lt"/>
              <a:buNone/>
            </a:pPr>
            <a:r>
              <a:rPr lang="en-US" sz="1200" kern="1200" dirty="0" smtClean="0">
                <a:solidFill>
                  <a:schemeClr val="tx1"/>
                </a:solidFill>
                <a:effectLst/>
                <a:latin typeface="+mn-lt"/>
                <a:ea typeface="+mn-ea"/>
                <a:cs typeface="+mn-cs"/>
              </a:rPr>
              <a:t>1) All marginal tax rates </a:t>
            </a:r>
            <a:r>
              <a:rPr lang="en-US" dirty="0" smtClean="0"/>
              <a:t>are</a:t>
            </a:r>
            <a:r>
              <a:rPr lang="en-US" sz="1200" kern="1200" dirty="0" smtClean="0">
                <a:solidFill>
                  <a:schemeClr val="tx1"/>
                </a:solidFill>
                <a:effectLst/>
                <a:latin typeface="+mn-lt"/>
                <a:ea typeface="+mn-ea"/>
                <a:cs typeface="+mn-cs"/>
              </a:rPr>
              <a:t> 3.84 percent than they otherwise would have been.  (Instead of ranging from 10-39.6 percent, they would have ranged from 9.63 percent to 38.13 percent.</a:t>
            </a:r>
          </a:p>
          <a:p>
            <a:pPr marL="914400" lvl="2" indent="0">
              <a:buFont typeface="+mj-lt"/>
              <a:buNone/>
            </a:pPr>
            <a:endParaRPr lang="en-US" sz="1200" kern="1200" dirty="0" smtClean="0">
              <a:solidFill>
                <a:schemeClr val="tx1"/>
              </a:solidFill>
              <a:effectLst/>
              <a:latin typeface="+mn-lt"/>
              <a:ea typeface="+mn-ea"/>
              <a:cs typeface="+mn-cs"/>
            </a:endParaRPr>
          </a:p>
          <a:p>
            <a:pPr marL="914400" lvl="2" indent="0">
              <a:buFont typeface="+mj-lt"/>
              <a:buNone/>
            </a:pPr>
            <a:r>
              <a:rPr lang="en-US" sz="1200" kern="1200" dirty="0" smtClean="0">
                <a:solidFill>
                  <a:schemeClr val="tx1"/>
                </a:solidFill>
                <a:effectLst/>
                <a:latin typeface="+mn-lt"/>
                <a:ea typeface="+mn-ea"/>
                <a:cs typeface="+mn-cs"/>
              </a:rPr>
              <a:t>2)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Marginal tax rates </a:t>
            </a:r>
            <a:r>
              <a:rPr lang="en-US" dirty="0" smtClean="0"/>
              <a:t>are</a:t>
            </a:r>
            <a:r>
              <a:rPr lang="en-US" sz="1200" kern="1200" dirty="0" smtClean="0">
                <a:solidFill>
                  <a:schemeClr val="tx1"/>
                </a:solidFill>
                <a:effectLst/>
                <a:latin typeface="+mn-lt"/>
                <a:ea typeface="+mn-ea"/>
                <a:cs typeface="+mn-cs"/>
              </a:rPr>
              <a:t> 0.09 percentage points higher than they would have been.   They would </a:t>
            </a:r>
            <a:r>
              <a:rPr lang="en-US" dirty="0" smtClean="0"/>
              <a:t>have</a:t>
            </a:r>
            <a:r>
              <a:rPr lang="en-US" sz="1200" kern="1200" dirty="0" smtClean="0">
                <a:solidFill>
                  <a:schemeClr val="tx1"/>
                </a:solidFill>
                <a:effectLst/>
                <a:latin typeface="+mn-lt"/>
                <a:ea typeface="+mn-ea"/>
                <a:cs typeface="+mn-cs"/>
              </a:rPr>
              <a:t> ranged from 9.1 percent to 38.7 percent.</a:t>
            </a:r>
          </a:p>
          <a:p>
            <a:pPr marL="914400" lvl="2" indent="0">
              <a:buFont typeface="+mj-lt"/>
              <a:buNone/>
            </a:pPr>
            <a:endParaRPr lang="en-US" sz="1200" kern="1200" dirty="0" smtClean="0">
              <a:solidFill>
                <a:schemeClr val="tx1"/>
              </a:solidFill>
              <a:effectLst/>
              <a:latin typeface="+mn-lt"/>
              <a:ea typeface="+mn-ea"/>
              <a:cs typeface="+mn-cs"/>
            </a:endParaRPr>
          </a:p>
          <a:p>
            <a:pPr marL="914400" lvl="2" indent="0">
              <a:buFont typeface="+mj-lt"/>
              <a:buNone/>
            </a:pPr>
            <a:r>
              <a:rPr lang="en-US" sz="1200" kern="1200" dirty="0" smtClean="0">
                <a:solidFill>
                  <a:schemeClr val="tx1"/>
                </a:solidFill>
                <a:effectLst/>
                <a:latin typeface="+mn-lt"/>
                <a:ea typeface="+mn-ea"/>
                <a:cs typeface="+mn-cs"/>
              </a:rPr>
              <a:t>3) All taxpayers age 15 and over </a:t>
            </a:r>
            <a:r>
              <a:rPr lang="en-US" dirty="0" smtClean="0"/>
              <a:t>pay</a:t>
            </a:r>
            <a:r>
              <a:rPr lang="en-US" sz="1200" kern="1200" dirty="0" smtClean="0">
                <a:solidFill>
                  <a:schemeClr val="tx1"/>
                </a:solidFill>
                <a:effectLst/>
                <a:latin typeface="+mn-lt"/>
                <a:ea typeface="+mn-ea"/>
                <a:cs typeface="+mn-cs"/>
              </a:rPr>
              <a:t> $200 more in taxes than they would have in 2014; the amount would be indexed to the growth in wages.</a:t>
            </a:r>
          </a:p>
          <a:p>
            <a:endParaRPr lang="en-US" dirty="0"/>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5</a:t>
            </a:fld>
            <a:endParaRPr lang="en-US"/>
          </a:p>
        </p:txBody>
      </p:sp>
    </p:spTree>
    <p:extLst>
      <p:ext uri="{BB962C8B-B14F-4D97-AF65-F5344CB8AC3E}">
        <p14:creationId xmlns:p14="http://schemas.microsoft.com/office/powerpoint/2010/main" val="491544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For each income group and four 10-year cohort groups (1950-89), we show the individual’s present value of net shared OASDI benefits as a share of the present value of shared lifetime earnings</a:t>
            </a:r>
          </a:p>
          <a:p>
            <a:pPr lvl="1"/>
            <a:endParaRPr lang="en-US" dirty="0"/>
          </a:p>
          <a:p>
            <a:pPr marL="628650" lvl="1" indent="-171450">
              <a:buFont typeface="Arial" panose="020B0604020202020204" pitchFamily="34" charset="0"/>
              <a:buChar char="•"/>
            </a:pPr>
            <a:r>
              <a:rPr lang="en-US" dirty="0"/>
              <a:t>Net OASDI benefits are total Social Security and disability benefits less OASDI payroll taxes</a:t>
            </a:r>
          </a:p>
          <a:p>
            <a:pPr lvl="1"/>
            <a:endParaRPr lang="en-US" dirty="0"/>
          </a:p>
          <a:p>
            <a:pPr marL="628650" lvl="1" indent="-171450">
              <a:buFont typeface="Arial" panose="020B0604020202020204" pitchFamily="34" charset="0"/>
              <a:buChar char="•"/>
            </a:pPr>
            <a:r>
              <a:rPr lang="en-US" dirty="0"/>
              <a:t>Shared OASDI benefits are total benefits in years the individual single and half of the couple’s combined benefits in years when married</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Shared OASDI payroll taxes are total taxes in years when the individual is single and half of the couple’s combined taxes in years when married</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6</a:t>
            </a:fld>
            <a:endParaRPr lang="en-US"/>
          </a:p>
        </p:txBody>
      </p:sp>
    </p:spTree>
    <p:extLst>
      <p:ext uri="{BB962C8B-B14F-4D97-AF65-F5344CB8AC3E}">
        <p14:creationId xmlns:p14="http://schemas.microsoft.com/office/powerpoint/2010/main" val="911144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Net OASDI is positive and increasing over time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Present value of </a:t>
            </a:r>
            <a:r>
              <a:rPr lang="en-US" sz="1200" b="1" kern="1200" dirty="0" smtClean="0">
                <a:solidFill>
                  <a:schemeClr val="tx1"/>
                </a:solidFill>
                <a:effectLst/>
                <a:latin typeface="+mn-lt"/>
                <a:ea typeface="+mn-ea"/>
                <a:cs typeface="+mn-cs"/>
              </a:rPr>
              <a:t>benefits </a:t>
            </a:r>
            <a:r>
              <a:rPr lang="en-US" sz="1200" kern="1200" dirty="0" smtClean="0">
                <a:solidFill>
                  <a:schemeClr val="tx1"/>
                </a:solidFill>
                <a:effectLst/>
                <a:latin typeface="+mn-lt"/>
                <a:ea typeface="+mn-ea"/>
                <a:cs typeface="+mn-cs"/>
              </a:rPr>
              <a:t>exceeds the present value of </a:t>
            </a:r>
            <a:r>
              <a:rPr lang="en-US" sz="1200" b="1" kern="1200" dirty="0" smtClean="0">
                <a:solidFill>
                  <a:schemeClr val="tx1"/>
                </a:solidFill>
                <a:effectLst/>
                <a:latin typeface="+mn-lt"/>
                <a:ea typeface="+mn-ea"/>
                <a:cs typeface="+mn-cs"/>
              </a:rPr>
              <a:t>taxes</a:t>
            </a:r>
            <a:r>
              <a:rPr lang="en-US" sz="1200" kern="1200" dirty="0" smtClean="0">
                <a:solidFill>
                  <a:schemeClr val="tx1"/>
                </a:solidFill>
                <a:effectLst/>
                <a:latin typeface="+mn-lt"/>
                <a:ea typeface="+mn-ea"/>
                <a:cs typeface="+mn-cs"/>
              </a:rPr>
              <a:t> for all four groups of birth cohorts, reflecting a long-term imbalance in OASDI funding</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7</a:t>
            </a:fld>
            <a:endParaRPr lang="en-US"/>
          </a:p>
        </p:txBody>
      </p:sp>
    </p:spTree>
    <p:extLst>
      <p:ext uri="{BB962C8B-B14F-4D97-AF65-F5344CB8AC3E}">
        <p14:creationId xmlns:p14="http://schemas.microsoft.com/office/powerpoint/2010/main" val="3654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p:spPr>
        <p:txBody>
          <a:bodyPr/>
          <a:lstStyle/>
          <a:p>
            <a:endParaRPr lang="en-US" dirty="0" smtClean="0"/>
          </a:p>
          <a:p>
            <a:r>
              <a:rPr lang="en-US" sz="1200" kern="1200" dirty="0" smtClean="0">
                <a:solidFill>
                  <a:schemeClr val="tx1"/>
                </a:solidFill>
                <a:effectLst/>
                <a:latin typeface="+mn-lt"/>
                <a:ea typeface="+mn-ea"/>
                <a:cs typeface="+mn-cs"/>
              </a:rPr>
              <a:t>The present value of net benefits exceeds the present value of taxes for the bottom three quintiles of the distribution, but is less than present value of taxes in the top quintile of the income distribution. </a:t>
            </a:r>
            <a:endParaRPr lang="en-US" dirty="0" smtClean="0"/>
          </a:p>
        </p:txBody>
      </p:sp>
      <p:sp>
        <p:nvSpPr>
          <p:cNvPr id="62468" name="Slide Number Placeholder 3"/>
          <p:cNvSpPr>
            <a:spLocks noGrp="1"/>
          </p:cNvSpPr>
          <p:nvPr>
            <p:ph type="sldNum" sz="quarter" idx="5"/>
          </p:nvPr>
        </p:nvSpPr>
        <p:spPr>
          <a:noFill/>
        </p:spPr>
        <p:txBody>
          <a:bodyPr/>
          <a:lstStyle>
            <a:lvl1pPr defTabSz="930275">
              <a:defRPr>
                <a:solidFill>
                  <a:schemeClr val="tx1"/>
                </a:solidFill>
                <a:latin typeface="Tahoma" pitchFamily="34" charset="0"/>
              </a:defRPr>
            </a:lvl1pPr>
            <a:lvl2pPr marL="742950" indent="-285750" defTabSz="930275">
              <a:defRPr>
                <a:solidFill>
                  <a:schemeClr val="tx1"/>
                </a:solidFill>
                <a:latin typeface="Tahoma" pitchFamily="34" charset="0"/>
              </a:defRPr>
            </a:lvl2pPr>
            <a:lvl3pPr marL="1143000" indent="-228600" defTabSz="930275">
              <a:defRPr>
                <a:solidFill>
                  <a:schemeClr val="tx1"/>
                </a:solidFill>
                <a:latin typeface="Tahoma" pitchFamily="34" charset="0"/>
              </a:defRPr>
            </a:lvl3pPr>
            <a:lvl4pPr marL="1600200" indent="-228600" defTabSz="930275">
              <a:defRPr>
                <a:solidFill>
                  <a:schemeClr val="tx1"/>
                </a:solidFill>
                <a:latin typeface="Tahoma" pitchFamily="34" charset="0"/>
              </a:defRPr>
            </a:lvl4pPr>
            <a:lvl5pPr marL="2057400" indent="-228600" defTabSz="930275">
              <a:defRPr>
                <a:solidFill>
                  <a:schemeClr val="tx1"/>
                </a:solidFill>
                <a:latin typeface="Tahoma" pitchFamily="34" charset="0"/>
              </a:defRPr>
            </a:lvl5pPr>
            <a:lvl6pPr marL="2514600" indent="-228600" defTabSz="930275" eaLnBrk="0" fontAlgn="base" hangingPunct="0">
              <a:spcBef>
                <a:spcPct val="0"/>
              </a:spcBef>
              <a:spcAft>
                <a:spcPct val="0"/>
              </a:spcAft>
              <a:defRPr>
                <a:solidFill>
                  <a:schemeClr val="tx1"/>
                </a:solidFill>
                <a:latin typeface="Tahoma" pitchFamily="34" charset="0"/>
              </a:defRPr>
            </a:lvl6pPr>
            <a:lvl7pPr marL="2971800" indent="-228600" defTabSz="930275" eaLnBrk="0" fontAlgn="base" hangingPunct="0">
              <a:spcBef>
                <a:spcPct val="0"/>
              </a:spcBef>
              <a:spcAft>
                <a:spcPct val="0"/>
              </a:spcAft>
              <a:defRPr>
                <a:solidFill>
                  <a:schemeClr val="tx1"/>
                </a:solidFill>
                <a:latin typeface="Tahoma" pitchFamily="34" charset="0"/>
              </a:defRPr>
            </a:lvl7pPr>
            <a:lvl8pPr marL="3429000" indent="-228600" defTabSz="930275" eaLnBrk="0" fontAlgn="base" hangingPunct="0">
              <a:spcBef>
                <a:spcPct val="0"/>
              </a:spcBef>
              <a:spcAft>
                <a:spcPct val="0"/>
              </a:spcAft>
              <a:defRPr>
                <a:solidFill>
                  <a:schemeClr val="tx1"/>
                </a:solidFill>
                <a:latin typeface="Tahoma" pitchFamily="34" charset="0"/>
              </a:defRPr>
            </a:lvl8pPr>
            <a:lvl9pPr marL="3886200" indent="-228600" defTabSz="930275" eaLnBrk="0" fontAlgn="base" hangingPunct="0">
              <a:spcBef>
                <a:spcPct val="0"/>
              </a:spcBef>
              <a:spcAft>
                <a:spcPct val="0"/>
              </a:spcAft>
              <a:defRPr>
                <a:solidFill>
                  <a:schemeClr val="tx1"/>
                </a:solidFill>
                <a:latin typeface="Tahoma" pitchFamily="34" charset="0"/>
              </a:defRPr>
            </a:lvl9pPr>
          </a:lstStyle>
          <a:p>
            <a:fld id="{BD536BC7-1303-4663-8867-426783AED1F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tax benefits are:</a:t>
            </a:r>
          </a:p>
          <a:p>
            <a:pPr lvl="1"/>
            <a:r>
              <a:rPr lang="en-US" sz="1200" kern="1200" dirty="0" smtClean="0">
                <a:solidFill>
                  <a:schemeClr val="tx1"/>
                </a:solidFill>
                <a:effectLst/>
                <a:latin typeface="+mn-lt"/>
                <a:ea typeface="+mn-ea"/>
                <a:cs typeface="+mn-cs"/>
              </a:rPr>
              <a:t>The deduction of contributions to qualified plans, offset partially by taxes on withdrawals (partially because people generally in lower income tax brackets in retirement)</a:t>
            </a:r>
          </a:p>
          <a:p>
            <a:pPr lvl="1"/>
            <a:r>
              <a:rPr lang="en-US" sz="1200" kern="1200" dirty="0" smtClean="0">
                <a:solidFill>
                  <a:schemeClr val="tx1"/>
                </a:solidFill>
                <a:effectLst/>
                <a:latin typeface="+mn-lt"/>
                <a:ea typeface="+mn-ea"/>
                <a:cs typeface="+mn-cs"/>
              </a:rPr>
              <a:t>The exemption of tax on income accrued within retirement plans</a:t>
            </a:r>
          </a:p>
          <a:p>
            <a:pPr lvl="0"/>
            <a:r>
              <a:rPr lang="en-US" sz="1200" kern="1200" dirty="0" smtClean="0">
                <a:solidFill>
                  <a:schemeClr val="tx1"/>
                </a:solidFill>
                <a:effectLst/>
                <a:latin typeface="+mn-lt"/>
                <a:ea typeface="+mn-ea"/>
                <a:cs typeface="+mn-cs"/>
              </a:rPr>
              <a:t>We assume that if the tax incentives were eliminated (starting with 1992 contributions)</a:t>
            </a:r>
          </a:p>
          <a:p>
            <a:pPr lvl="1"/>
            <a:r>
              <a:rPr lang="en-US" sz="1200" kern="1200" dirty="0" smtClean="0">
                <a:solidFill>
                  <a:schemeClr val="tx1"/>
                </a:solidFill>
                <a:effectLst/>
                <a:latin typeface="+mn-lt"/>
                <a:ea typeface="+mn-ea"/>
                <a:cs typeface="+mn-cs"/>
              </a:rPr>
              <a:t>Individuals would make the same pre-tax contributions to these accounts as they do under current law (but lower-after tax contributions)</a:t>
            </a:r>
          </a:p>
          <a:p>
            <a:pPr lvl="1"/>
            <a:r>
              <a:rPr lang="en-US" sz="1200" kern="1200" dirty="0" smtClean="0">
                <a:solidFill>
                  <a:schemeClr val="tx1"/>
                </a:solidFill>
                <a:effectLst/>
                <a:latin typeface="+mn-lt"/>
                <a:ea typeface="+mn-ea"/>
                <a:cs typeface="+mn-cs"/>
              </a:rPr>
              <a:t>Individuals would invest in the same portfolio as under current law.   They would face current law taxes on interest income, dividend income, and realized capital gains.</a:t>
            </a:r>
          </a:p>
          <a:p>
            <a:pPr lvl="1"/>
            <a:r>
              <a:rPr lang="en-US" sz="1200" kern="1200" dirty="0" smtClean="0">
                <a:solidFill>
                  <a:schemeClr val="tx1"/>
                </a:solidFill>
                <a:effectLst/>
                <a:latin typeface="+mn-lt"/>
                <a:ea typeface="+mn-ea"/>
                <a:cs typeface="+mn-cs"/>
              </a:rPr>
              <a:t>Withdrawals from previously taxed income would be tax-free.</a:t>
            </a:r>
          </a:p>
          <a:p>
            <a:pPr lvl="1"/>
            <a:r>
              <a:rPr lang="en-US" sz="1200" kern="1200" dirty="0" smtClean="0">
                <a:solidFill>
                  <a:schemeClr val="tx1"/>
                </a:solidFill>
                <a:effectLst/>
                <a:latin typeface="+mn-lt"/>
                <a:ea typeface="+mn-ea"/>
                <a:cs typeface="+mn-cs"/>
              </a:rPr>
              <a:t>The net result is that incentive raise after-tax income in retirement</a:t>
            </a:r>
          </a:p>
          <a:p>
            <a:pPr lvl="0"/>
            <a:r>
              <a:rPr lang="en-US" sz="1200" kern="1200" dirty="0" smtClean="0">
                <a:solidFill>
                  <a:schemeClr val="tx1"/>
                </a:solidFill>
                <a:effectLst/>
                <a:latin typeface="+mn-lt"/>
                <a:ea typeface="+mn-ea"/>
                <a:cs typeface="+mn-cs"/>
              </a:rPr>
              <a:t>We assume that taxes paid to fund these incentives reduce current consumption. This is the same assumption we make for taxes used to fund Social Security benefits</a:t>
            </a:r>
          </a:p>
          <a:p>
            <a:pPr lvl="0"/>
            <a:r>
              <a:rPr lang="en-US" sz="1200" kern="1200" dirty="0" smtClean="0">
                <a:solidFill>
                  <a:schemeClr val="tx1"/>
                </a:solidFill>
                <a:effectLst/>
                <a:latin typeface="+mn-lt"/>
                <a:ea typeface="+mn-ea"/>
                <a:cs typeface="+mn-cs"/>
              </a:rPr>
              <a:t>Net benefits are the increase in after-tax retirement income produced by the tax incentives less the increase in the present value of taxes used to finance them.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B355DEA-B61E-4158-B463-BC76B9A9E6CE}" type="slidenum">
              <a:rPr lang="en-US" smtClean="0"/>
              <a:pPr>
                <a:defRPr/>
              </a:pPr>
              <a:t>9</a:t>
            </a:fld>
            <a:endParaRPr lang="en-US"/>
          </a:p>
        </p:txBody>
      </p:sp>
    </p:spTree>
    <p:extLst>
      <p:ext uri="{BB962C8B-B14F-4D97-AF65-F5344CB8AC3E}">
        <p14:creationId xmlns:p14="http://schemas.microsoft.com/office/powerpoint/2010/main" val="8681031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2438400"/>
            <a:ext cx="9009063" cy="1052513"/>
            <a:chOff x="0" y="1536"/>
            <a:chExt cx="5675" cy="663"/>
          </a:xfrm>
        </p:grpSpPr>
        <p:grpSp>
          <p:nvGrpSpPr>
            <p:cNvPr id="5" name="Group 3"/>
            <p:cNvGrpSpPr>
              <a:grpSpLocks/>
            </p:cNvGrpSpPr>
            <p:nvPr userDrawn="1"/>
          </p:nvGrpSpPr>
          <p:grpSpPr bwMode="auto">
            <a:xfrm>
              <a:off x="185" y="1604"/>
              <a:ext cx="449" cy="299"/>
              <a:chOff x="720" y="336"/>
              <a:chExt cx="624" cy="432"/>
            </a:xfrm>
          </p:grpSpPr>
          <p:sp>
            <p:nvSpPr>
              <p:cNvPr id="12" name="Rectangle 4"/>
              <p:cNvSpPr>
                <a:spLocks noChangeArrowheads="1"/>
              </p:cNvSpPr>
              <p:nvPr userDrawn="1"/>
            </p:nvSpPr>
            <p:spPr bwMode="auto">
              <a:xfrm>
                <a:off x="720" y="336"/>
                <a:ext cx="384" cy="43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 name="Rectangle 5"/>
              <p:cNvSpPr>
                <a:spLocks noChangeArrowheads="1"/>
              </p:cNvSpPr>
              <p:nvPr userDrawn="1"/>
            </p:nvSpPr>
            <p:spPr bwMode="auto">
              <a:xfrm>
                <a:off x="1056" y="336"/>
                <a:ext cx="288" cy="43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6" name="Group 6"/>
            <p:cNvGrpSpPr>
              <a:grpSpLocks/>
            </p:cNvGrpSpPr>
            <p:nvPr userDrawn="1"/>
          </p:nvGrpSpPr>
          <p:grpSpPr bwMode="auto">
            <a:xfrm>
              <a:off x="263" y="1870"/>
              <a:ext cx="466" cy="299"/>
              <a:chOff x="912" y="2640"/>
              <a:chExt cx="672" cy="432"/>
            </a:xfrm>
          </p:grpSpPr>
          <p:sp>
            <p:nvSpPr>
              <p:cNvPr id="10" name="Rectangle 7"/>
              <p:cNvSpPr>
                <a:spLocks noChangeArrowheads="1"/>
              </p:cNvSpPr>
              <p:nvPr userDrawn="1"/>
            </p:nvSpPr>
            <p:spPr bwMode="auto">
              <a:xfrm>
                <a:off x="912" y="2640"/>
                <a:ext cx="384" cy="432"/>
              </a:xfrm>
              <a:prstGeom prst="rect">
                <a:avLst/>
              </a:prstGeom>
              <a:solidFill>
                <a:srgbClr val="99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Rectangle 8"/>
              <p:cNvSpPr>
                <a:spLocks noChangeArrowheads="1"/>
              </p:cNvSpPr>
              <p:nvPr userDrawn="1"/>
            </p:nvSpPr>
            <p:spPr bwMode="auto">
              <a:xfrm>
                <a:off x="1248" y="2640"/>
                <a:ext cx="336" cy="432"/>
              </a:xfrm>
              <a:prstGeom prst="rect">
                <a:avLst/>
              </a:prstGeom>
              <a:solidFill>
                <a:srgbClr val="99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7" name="Rectangle 9"/>
            <p:cNvSpPr>
              <a:spLocks noChangeArrowheads="1"/>
            </p:cNvSpPr>
            <p:nvPr userDrawn="1"/>
          </p:nvSpPr>
          <p:spPr bwMode="auto">
            <a:xfrm>
              <a:off x="0" y="1824"/>
              <a:ext cx="353" cy="266"/>
            </a:xfrm>
            <a:prstGeom prst="rect">
              <a:avLst/>
            </a:prstGeom>
            <a:solidFill>
              <a:srgbClr val="99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Rectangle 10"/>
            <p:cNvSpPr>
              <a:spLocks noChangeArrowheads="1"/>
            </p:cNvSpPr>
            <p:nvPr userDrawn="1"/>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Rectangle 11"/>
            <p:cNvSpPr>
              <a:spLocks noChangeArrowheads="1"/>
            </p:cNvSpPr>
            <p:nvPr userDrawn="1"/>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4" name="Rectangle 18"/>
          <p:cNvSpPr>
            <a:spLocks noChangeArrowheads="1"/>
          </p:cNvSpPr>
          <p:nvPr userDrawn="1"/>
        </p:nvSpPr>
        <p:spPr bwMode="auto">
          <a:xfrm>
            <a:off x="0" y="3357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5" name="Object 17"/>
          <p:cNvGraphicFramePr>
            <a:graphicFrameLocks noChangeAspect="1"/>
          </p:cNvGraphicFramePr>
          <p:nvPr userDrawn="1"/>
        </p:nvGraphicFramePr>
        <p:xfrm>
          <a:off x="179388" y="2708275"/>
          <a:ext cx="358775" cy="336550"/>
        </p:xfrm>
        <a:graphic>
          <a:graphicData uri="http://schemas.openxmlformats.org/presentationml/2006/ole">
            <mc:AlternateContent xmlns:mc="http://schemas.openxmlformats.org/markup-compatibility/2006">
              <mc:Choice xmlns:v="urn:schemas-microsoft-com:vml" Requires="v">
                <p:oleObj spid="_x0000_s100514" name="Microsoft Drawing" r:id="rId3" imgW="430213" imgH="438150" progId="MSDraw">
                  <p:embed/>
                </p:oleObj>
              </mc:Choice>
              <mc:Fallback>
                <p:oleObj name="Microsoft Drawing" r:id="rId3" imgW="430213" imgH="438150" progId="MSDraw">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t="1738" r="1768" b="1738"/>
                      <a:stretch>
                        <a:fillRect/>
                      </a:stretch>
                    </p:blipFill>
                    <p:spPr bwMode="auto">
                      <a:xfrm>
                        <a:off x="179388" y="2708275"/>
                        <a:ext cx="3587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6"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9A05A0D0-3939-47AD-A24B-6F19F2A0B0CF}" type="datetime1">
              <a:rPr lang="en-US"/>
              <a:pPr>
                <a:defRPr/>
              </a:pPr>
              <a:t>8/4/2014</a:t>
            </a:fld>
            <a:endParaRPr lang="en-US"/>
          </a:p>
        </p:txBody>
      </p:sp>
      <p:sp>
        <p:nvSpPr>
          <p:cNvPr id="17"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8"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772801E-D05C-4585-B0EC-DDD86557D81A}" type="slidenum">
              <a:rPr lang="en-US"/>
              <a:pPr>
                <a:defRPr/>
              </a:pPr>
              <a:t>‹#›</a:t>
            </a:fld>
            <a:endParaRPr lang="en-US"/>
          </a:p>
        </p:txBody>
      </p:sp>
    </p:spTree>
    <p:extLst>
      <p:ext uri="{BB962C8B-B14F-4D97-AF65-F5344CB8AC3E}">
        <p14:creationId xmlns:p14="http://schemas.microsoft.com/office/powerpoint/2010/main" val="81873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EA2F97A9-2004-425B-855E-109A5AE260CD}" type="datetime1">
              <a:rPr lang="en-US"/>
              <a:pPr>
                <a:defRPr/>
              </a:pPr>
              <a:t>8/4/2014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2E5C944-517F-4790-B8EA-F77D6A096DE8}" type="slidenum">
              <a:rPr lang="en-US"/>
              <a:pPr>
                <a:defRPr/>
              </a:pPr>
              <a:t>‹#›</a:t>
            </a:fld>
            <a:endParaRPr lang="en-US"/>
          </a:p>
        </p:txBody>
      </p:sp>
    </p:spTree>
    <p:extLst>
      <p:ext uri="{BB962C8B-B14F-4D97-AF65-F5344CB8AC3E}">
        <p14:creationId xmlns:p14="http://schemas.microsoft.com/office/powerpoint/2010/main" val="333300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214313"/>
            <a:ext cx="2085975"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14313"/>
            <a:ext cx="6107113"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81019834-57DB-4A53-BB7C-566C642719ED}" type="datetime1">
              <a:rPr lang="en-US"/>
              <a:pPr>
                <a:defRPr/>
              </a:pPr>
              <a:t>8/4/2014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9DED1A0-6A9C-4C3E-9EBC-054BB8F034C2}" type="slidenum">
              <a:rPr lang="en-US"/>
              <a:pPr>
                <a:defRPr/>
              </a:pPr>
              <a:t>‹#›</a:t>
            </a:fld>
            <a:endParaRPr lang="en-US"/>
          </a:p>
        </p:txBody>
      </p:sp>
    </p:spTree>
    <p:extLst>
      <p:ext uri="{BB962C8B-B14F-4D97-AF65-F5344CB8AC3E}">
        <p14:creationId xmlns:p14="http://schemas.microsoft.com/office/powerpoint/2010/main" val="98171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D1762E72-50DA-4CA5-A597-9B5AFA06DFB2}" type="datetime1">
              <a:rPr lang="en-US"/>
              <a:pPr>
                <a:defRPr/>
              </a:pPr>
              <a:t>8/4/2014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9D8B43F-AC7E-437C-982C-4063F3866C25}" type="slidenum">
              <a:rPr lang="en-US"/>
              <a:pPr>
                <a:defRPr/>
              </a:pPr>
              <a:t>‹#›</a:t>
            </a:fld>
            <a:endParaRPr lang="en-US"/>
          </a:p>
        </p:txBody>
      </p:sp>
    </p:spTree>
    <p:extLst>
      <p:ext uri="{BB962C8B-B14F-4D97-AF65-F5344CB8AC3E}">
        <p14:creationId xmlns:p14="http://schemas.microsoft.com/office/powerpoint/2010/main" val="160903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58D5D150-7A99-4F40-954E-905EC71E308E}" type="datetime1">
              <a:rPr lang="en-US"/>
              <a:pPr>
                <a:defRPr/>
              </a:pPr>
              <a:t>8/4/2014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0A277AA-7570-403C-9C62-72B9C1D84283}" type="slidenum">
              <a:rPr lang="en-US"/>
              <a:pPr>
                <a:defRPr/>
              </a:pPr>
              <a:t>‹#›</a:t>
            </a:fld>
            <a:endParaRPr lang="en-US"/>
          </a:p>
        </p:txBody>
      </p:sp>
    </p:spTree>
    <p:extLst>
      <p:ext uri="{BB962C8B-B14F-4D97-AF65-F5344CB8AC3E}">
        <p14:creationId xmlns:p14="http://schemas.microsoft.com/office/powerpoint/2010/main" val="106723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017713"/>
            <a:ext cx="40957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7750" y="2017713"/>
            <a:ext cx="40973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45F843A8-8F54-4F93-BC9B-A7F01093E5C8}" type="datetime1">
              <a:rPr lang="en-US"/>
              <a:pPr>
                <a:defRPr/>
              </a:pPr>
              <a:t>8/4/2014</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649036F-1EF6-449B-8D29-D6B1C6FBDB89}" type="slidenum">
              <a:rPr lang="en-US"/>
              <a:pPr>
                <a:defRPr/>
              </a:pPr>
              <a:t>‹#›</a:t>
            </a:fld>
            <a:endParaRPr lang="en-US"/>
          </a:p>
        </p:txBody>
      </p:sp>
    </p:spTree>
    <p:extLst>
      <p:ext uri="{BB962C8B-B14F-4D97-AF65-F5344CB8AC3E}">
        <p14:creationId xmlns:p14="http://schemas.microsoft.com/office/powerpoint/2010/main" val="80992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6A5D95B8-3904-4E69-9F00-16CC00611EE3}" type="datetime1">
              <a:rPr lang="en-US"/>
              <a:pPr>
                <a:defRPr/>
              </a:pPr>
              <a:t>8/4/2014</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BC6AF8D9-C131-4BF7-A895-7F3536B376CC}" type="slidenum">
              <a:rPr lang="en-US"/>
              <a:pPr>
                <a:defRPr/>
              </a:pPr>
              <a:t>‹#›</a:t>
            </a:fld>
            <a:endParaRPr lang="en-US"/>
          </a:p>
        </p:txBody>
      </p:sp>
    </p:spTree>
    <p:extLst>
      <p:ext uri="{BB962C8B-B14F-4D97-AF65-F5344CB8AC3E}">
        <p14:creationId xmlns:p14="http://schemas.microsoft.com/office/powerpoint/2010/main" val="4077857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0ECFAB3D-89AD-465E-ACB9-4B82F3632B62}" type="datetime1">
              <a:rPr lang="en-US"/>
              <a:pPr>
                <a:defRPr/>
              </a:pPr>
              <a:t>8/4/2014</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31EE604-A112-4C8F-BC94-632F907BAE79}" type="slidenum">
              <a:rPr lang="en-US"/>
              <a:pPr>
                <a:defRPr/>
              </a:pPr>
              <a:t>‹#›</a:t>
            </a:fld>
            <a:endParaRPr lang="en-US"/>
          </a:p>
        </p:txBody>
      </p:sp>
    </p:spTree>
    <p:extLst>
      <p:ext uri="{BB962C8B-B14F-4D97-AF65-F5344CB8AC3E}">
        <p14:creationId xmlns:p14="http://schemas.microsoft.com/office/powerpoint/2010/main" val="3239206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2ADCE0C9-B74E-458D-B079-5DA3972CA4D9}" type="datetime1">
              <a:rPr lang="en-US"/>
              <a:pPr>
                <a:defRPr/>
              </a:pPr>
              <a:t>8/4/2014</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A737F3B-DB4B-41D0-AD88-60E664C382A4}" type="slidenum">
              <a:rPr lang="en-US"/>
              <a:pPr>
                <a:defRPr/>
              </a:pPr>
              <a:t>‹#›</a:t>
            </a:fld>
            <a:endParaRPr lang="en-US"/>
          </a:p>
        </p:txBody>
      </p:sp>
    </p:spTree>
    <p:extLst>
      <p:ext uri="{BB962C8B-B14F-4D97-AF65-F5344CB8AC3E}">
        <p14:creationId xmlns:p14="http://schemas.microsoft.com/office/powerpoint/2010/main" val="429392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C1EED28B-EDDF-4E8F-9AD2-A436CDED8A8C}" type="datetime1">
              <a:rPr lang="en-US"/>
              <a:pPr>
                <a:defRPr/>
              </a:pPr>
              <a:t>8/4/2014</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117A58A-93FC-4868-A4AC-774BB543185A}" type="slidenum">
              <a:rPr lang="en-US"/>
              <a:pPr>
                <a:defRPr/>
              </a:pPr>
              <a:t>‹#›</a:t>
            </a:fld>
            <a:endParaRPr lang="en-US"/>
          </a:p>
        </p:txBody>
      </p:sp>
    </p:spTree>
    <p:extLst>
      <p:ext uri="{BB962C8B-B14F-4D97-AF65-F5344CB8AC3E}">
        <p14:creationId xmlns:p14="http://schemas.microsoft.com/office/powerpoint/2010/main" val="529443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100F36AE-03BA-48D1-9735-22D54105CDF7}" type="datetime1">
              <a:rPr lang="en-US"/>
              <a:pPr>
                <a:defRPr/>
              </a:pPr>
              <a:t>8/4/2014</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7DE325A-6353-43AE-9774-57E610A7F6F8}" type="slidenum">
              <a:rPr lang="en-US"/>
              <a:pPr>
                <a:defRPr/>
              </a:pPr>
              <a:t>‹#›</a:t>
            </a:fld>
            <a:endParaRPr lang="en-US"/>
          </a:p>
        </p:txBody>
      </p:sp>
    </p:spTree>
    <p:extLst>
      <p:ext uri="{BB962C8B-B14F-4D97-AF65-F5344CB8AC3E}">
        <p14:creationId xmlns:p14="http://schemas.microsoft.com/office/powerpoint/2010/main" val="301220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33388" y="739775"/>
            <a:ext cx="438150" cy="474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15975" y="739775"/>
            <a:ext cx="328613" cy="474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57213" y="1162050"/>
            <a:ext cx="422275" cy="474663"/>
          </a:xfrm>
          <a:prstGeom prst="rect">
            <a:avLst/>
          </a:prstGeom>
          <a:solidFill>
            <a:srgbClr val="99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a:p>
        </p:txBody>
      </p:sp>
      <p:sp>
        <p:nvSpPr>
          <p:cNvPr id="1029" name="Rectangle 6"/>
          <p:cNvSpPr>
            <a:spLocks noChangeArrowheads="1"/>
          </p:cNvSpPr>
          <p:nvPr/>
        </p:nvSpPr>
        <p:spPr bwMode="ltGray">
          <a:xfrm>
            <a:off x="142875" y="1089025"/>
            <a:ext cx="560388" cy="422275"/>
          </a:xfrm>
          <a:prstGeom prst="rect">
            <a:avLst/>
          </a:prstGeom>
          <a:solidFill>
            <a:srgbClr val="99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a:p>
        </p:txBody>
      </p:sp>
      <p:sp>
        <p:nvSpPr>
          <p:cNvPr id="1030"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a:p>
        </p:txBody>
      </p:sp>
      <p:sp>
        <p:nvSpPr>
          <p:cNvPr id="1031" name="Rectangle 8"/>
          <p:cNvSpPr>
            <a:spLocks noChangeArrowheads="1"/>
          </p:cNvSpPr>
          <p:nvPr/>
        </p:nvSpPr>
        <p:spPr bwMode="gray">
          <a:xfrm>
            <a:off x="576263" y="14128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a:p>
        </p:txBody>
      </p:sp>
      <p:sp>
        <p:nvSpPr>
          <p:cNvPr id="1032" name="Rectangle 9"/>
          <p:cNvSpPr>
            <a:spLocks noGrp="1" noChangeArrowheads="1"/>
          </p:cNvSpPr>
          <p:nvPr>
            <p:ph type="title"/>
          </p:nvPr>
        </p:nvSpPr>
        <p:spPr bwMode="auto">
          <a:xfrm>
            <a:off x="1150938" y="214313"/>
            <a:ext cx="7793037"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10"/>
          <p:cNvSpPr>
            <a:spLocks noGrp="1" noChangeArrowheads="1"/>
          </p:cNvSpPr>
          <p:nvPr>
            <p:ph type="body" idx="1"/>
          </p:nvPr>
        </p:nvSpPr>
        <p:spPr bwMode="auto">
          <a:xfrm>
            <a:off x="609600" y="1484313"/>
            <a:ext cx="83454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fld id="{F167A608-7B05-4E00-88A8-5BA12A89DBD5}" type="datetime1">
              <a:rPr lang="en-US"/>
              <a:pPr>
                <a:defRPr/>
              </a:pPr>
              <a:t>8/4/2014</a:t>
            </a:fld>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636BFBF-B9A6-4DCC-A83E-75965E67CD5D}" type="slidenum">
              <a:rPr lang="en-US"/>
              <a:pPr>
                <a:defRPr/>
              </a:pPr>
              <a:t>‹#›</a:t>
            </a:fld>
            <a:endParaRPr lang="en-US"/>
          </a:p>
        </p:txBody>
      </p:sp>
      <p:sp>
        <p:nvSpPr>
          <p:cNvPr id="1037" name="Rectangle 14"/>
          <p:cNvSpPr>
            <a:spLocks noChangeArrowheads="1"/>
          </p:cNvSpPr>
          <p:nvPr userDrawn="1"/>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1038"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0825" y="1089025"/>
            <a:ext cx="9756775"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rgbClr val="9999FF"/>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993366"/>
        </a:buClr>
        <a:buChar char="•"/>
        <a:defRPr sz="2800">
          <a:solidFill>
            <a:schemeClr val="tx1"/>
          </a:solidFill>
          <a:latin typeface="+mn-lt"/>
        </a:defRPr>
      </a:lvl2pPr>
      <a:lvl3pPr marL="1143000" indent="-228600" algn="l" rtl="0" eaLnBrk="0" fontAlgn="base" hangingPunct="0">
        <a:spcBef>
          <a:spcPct val="20000"/>
        </a:spcBef>
        <a:spcAft>
          <a:spcPct val="0"/>
        </a:spcAft>
        <a:buClr>
          <a:srgbClr val="9999FF"/>
        </a:buClr>
        <a:buChar char="•"/>
        <a:defRPr sz="2400">
          <a:solidFill>
            <a:schemeClr val="tx1"/>
          </a:solidFill>
          <a:latin typeface="+mn-lt"/>
        </a:defRPr>
      </a:lvl3pPr>
      <a:lvl4pPr marL="1600200" indent="-228600" algn="l" rtl="0" eaLnBrk="0" fontAlgn="base" hangingPunct="0">
        <a:spcBef>
          <a:spcPct val="20000"/>
        </a:spcBef>
        <a:spcAft>
          <a:spcPct val="0"/>
        </a:spcAft>
        <a:buClr>
          <a:srgbClr val="993366"/>
        </a:buClr>
        <a:buChar char="•"/>
        <a:defRPr sz="2000">
          <a:solidFill>
            <a:schemeClr val="tx1"/>
          </a:solidFill>
          <a:latin typeface="+mn-lt"/>
        </a:defRPr>
      </a:lvl4pPr>
      <a:lvl5pPr marL="2057400" indent="-228600" algn="l" rtl="0" eaLnBrk="0" fontAlgn="base" hangingPunct="0">
        <a:spcBef>
          <a:spcPct val="20000"/>
        </a:spcBef>
        <a:spcAft>
          <a:spcPct val="0"/>
        </a:spcAft>
        <a:buClr>
          <a:srgbClr val="9999FF"/>
        </a:buClr>
        <a:buChar char="•"/>
        <a:defRPr sz="2000">
          <a:solidFill>
            <a:schemeClr val="tx1"/>
          </a:solidFill>
          <a:latin typeface="+mn-lt"/>
        </a:defRPr>
      </a:lvl5pPr>
      <a:lvl6pPr marL="2514600" indent="-228600" algn="l" rtl="0" fontAlgn="base">
        <a:spcBef>
          <a:spcPct val="20000"/>
        </a:spcBef>
        <a:spcAft>
          <a:spcPct val="0"/>
        </a:spcAft>
        <a:buClr>
          <a:srgbClr val="9999FF"/>
        </a:buClr>
        <a:buChar char="•"/>
        <a:defRPr sz="2000">
          <a:solidFill>
            <a:schemeClr val="tx1"/>
          </a:solidFill>
          <a:latin typeface="+mn-lt"/>
        </a:defRPr>
      </a:lvl6pPr>
      <a:lvl7pPr marL="2971800" indent="-228600" algn="l" rtl="0" fontAlgn="base">
        <a:spcBef>
          <a:spcPct val="20000"/>
        </a:spcBef>
        <a:spcAft>
          <a:spcPct val="0"/>
        </a:spcAft>
        <a:buClr>
          <a:srgbClr val="9999FF"/>
        </a:buClr>
        <a:buChar char="•"/>
        <a:defRPr sz="2000">
          <a:solidFill>
            <a:schemeClr val="tx1"/>
          </a:solidFill>
          <a:latin typeface="+mn-lt"/>
        </a:defRPr>
      </a:lvl7pPr>
      <a:lvl8pPr marL="3429000" indent="-228600" algn="l" rtl="0" fontAlgn="base">
        <a:spcBef>
          <a:spcPct val="20000"/>
        </a:spcBef>
        <a:spcAft>
          <a:spcPct val="0"/>
        </a:spcAft>
        <a:buClr>
          <a:srgbClr val="9999FF"/>
        </a:buClr>
        <a:buChar char="•"/>
        <a:defRPr sz="2000">
          <a:solidFill>
            <a:schemeClr val="tx1"/>
          </a:solidFill>
          <a:latin typeface="+mn-lt"/>
        </a:defRPr>
      </a:lvl8pPr>
      <a:lvl9pPr marL="3886200" indent="-228600" algn="l" rtl="0" fontAlgn="base">
        <a:spcBef>
          <a:spcPct val="20000"/>
        </a:spcBef>
        <a:spcAft>
          <a:spcPct val="0"/>
        </a:spcAft>
        <a:buClr>
          <a:srgbClr val="9999FF"/>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rban.org/UploadedPDF/412512-Projection-Methods-Used-in-the-Dynamic-Simulation-of-Income-Mode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algn="ctr"/>
            <a:r>
              <a:rPr lang="en-US" sz="3200" dirty="0" smtClean="0"/>
              <a:t>How Progressive Are the Combined Net Benefits of Social Security and Tax Benefits for Retirement Saving?</a:t>
            </a:r>
            <a:endParaRPr lang="en-US" sz="3200" dirty="0"/>
          </a:p>
        </p:txBody>
      </p:sp>
      <p:sp>
        <p:nvSpPr>
          <p:cNvPr id="3075" name="Subtitle 1"/>
          <p:cNvSpPr>
            <a:spLocks noGrp="1"/>
          </p:cNvSpPr>
          <p:nvPr>
            <p:ph type="subTitle" idx="1"/>
          </p:nvPr>
        </p:nvSpPr>
        <p:spPr>
          <a:xfrm>
            <a:off x="1371600" y="3537012"/>
            <a:ext cx="6400800" cy="2101788"/>
          </a:xfrm>
        </p:spPr>
        <p:txBody>
          <a:bodyPr/>
          <a:lstStyle/>
          <a:p>
            <a:r>
              <a:rPr lang="en-US" sz="2400" dirty="0" smtClean="0"/>
              <a:t>Prepared for the 16</a:t>
            </a:r>
            <a:r>
              <a:rPr lang="en-US" sz="2400" baseline="30000" dirty="0" smtClean="0"/>
              <a:t>th</a:t>
            </a:r>
            <a:r>
              <a:rPr lang="en-US" sz="2400" dirty="0" smtClean="0"/>
              <a:t> Annual RRC Conference, August 7, 2014</a:t>
            </a:r>
          </a:p>
          <a:p>
            <a:r>
              <a:rPr lang="en-US" sz="2000" dirty="0" smtClean="0"/>
              <a:t>by</a:t>
            </a:r>
          </a:p>
          <a:p>
            <a:r>
              <a:rPr lang="en-US" sz="2000" dirty="0" smtClean="0"/>
              <a:t>Karen Smith</a:t>
            </a:r>
            <a:r>
              <a:rPr lang="en-US" sz="2000" dirty="0"/>
              <a:t> </a:t>
            </a:r>
            <a:r>
              <a:rPr lang="en-US" sz="2000" dirty="0" smtClean="0"/>
              <a:t>and </a:t>
            </a:r>
          </a:p>
          <a:p>
            <a:r>
              <a:rPr lang="en-US" sz="2000" dirty="0" smtClean="0"/>
              <a:t>Eric Toder</a:t>
            </a:r>
          </a:p>
          <a:p>
            <a:endParaRPr lang="en-US" sz="2000" dirty="0"/>
          </a:p>
          <a:p>
            <a:r>
              <a:rPr lang="en-US" sz="2000" dirty="0" smtClean="0"/>
              <a:t>Urban Institute and Tax Policy Center</a:t>
            </a:r>
          </a:p>
        </p:txBody>
      </p:sp>
      <p:sp>
        <p:nvSpPr>
          <p:cNvPr id="307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5FAD018-BFE0-48B3-B178-57714B876F9E}"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dirty="0" smtClean="0"/>
              <a:t>Increase in Net Retirement Income as a Share of Lifetime Earnings  </a:t>
            </a:r>
            <a:endParaRPr lang="en-US" sz="3600" strike="sngStrike" dirty="0" smtClean="0"/>
          </a:p>
        </p:txBody>
      </p:sp>
      <p:sp>
        <p:nvSpPr>
          <p:cNvPr id="410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4C01E-44AB-42C1-9729-7BFED9942A05}" type="slidenum">
              <a:rPr lang="en-US" smtClean="0"/>
              <a:pPr/>
              <a:t>10</a:t>
            </a:fld>
            <a:endParaRPr lang="en-US" smtClean="0"/>
          </a:p>
        </p:txBody>
      </p:sp>
      <p:graphicFrame>
        <p:nvGraphicFramePr>
          <p:cNvPr id="9" name="Chart 8"/>
          <p:cNvGraphicFramePr>
            <a:graphicFrameLocks/>
          </p:cNvGraphicFramePr>
          <p:nvPr>
            <p:extLst>
              <p:ext uri="{D42A27DB-BD31-4B8C-83A1-F6EECF244321}">
                <p14:modId xmlns:p14="http://schemas.microsoft.com/office/powerpoint/2010/main" val="3063816039"/>
              </p:ext>
            </p:extLst>
          </p:nvPr>
        </p:nvGraphicFramePr>
        <p:xfrm>
          <a:off x="431540" y="1566404"/>
          <a:ext cx="8532948" cy="5004556"/>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bwMode="auto">
          <a:xfrm>
            <a:off x="5184068" y="2348880"/>
            <a:ext cx="900100" cy="900100"/>
          </a:xfrm>
          <a:prstGeom prst="ellipse">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0" name="Oval 9"/>
          <p:cNvSpPr/>
          <p:nvPr/>
        </p:nvSpPr>
        <p:spPr bwMode="auto">
          <a:xfrm>
            <a:off x="1619672" y="3537012"/>
            <a:ext cx="900100" cy="900100"/>
          </a:xfrm>
          <a:prstGeom prst="ellipse">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4" name="Rectangle 3"/>
          <p:cNvSpPr/>
          <p:nvPr/>
        </p:nvSpPr>
        <p:spPr bwMode="auto">
          <a:xfrm>
            <a:off x="4409740" y="6129300"/>
            <a:ext cx="2160240" cy="43204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1" name="Rectangle 10"/>
          <p:cNvSpPr/>
          <p:nvPr/>
        </p:nvSpPr>
        <p:spPr bwMode="auto">
          <a:xfrm>
            <a:off x="5274078" y="6129300"/>
            <a:ext cx="1404156" cy="43204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163824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chart seriesIdx="0" categoryIdx="0" bldStep="ptIn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graphicEl>
                                              <a:chart seriesIdx="0" categoryIdx="1" bldStep="ptIn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chart seriesIdx="0" categoryIdx="2" bldStep="ptIn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graphicEl>
                                              <a:chart seriesIdx="0" categoryIdx="3" bldStep="ptIn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graphicEl>
                                              <a:chart seriesIdx="0" categoryIdx="4" bldStep="ptIn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chart seriesIdx="0" categoryIdx="5" bldStep="ptIn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chart seriesIdx="1" categoryIdx="0" bldStep="ptIn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graphicEl>
                                              <a:chart seriesIdx="1" categoryIdx="1" bldStep="ptInSeries"/>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graphicEl>
                                              <a:chart seriesIdx="1" categoryIdx="2" bldStep="ptIn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graphicEl>
                                              <a:chart seriesIdx="1" categoryIdx="3" bldStep="ptIn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graphicEl>
                                              <a:chart seriesIdx="1" categoryIdx="4" bldStep="ptInSeries"/>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graphicEl>
                                              <a:chart seriesIdx="1" categoryIdx="5" bldStep="ptInSeries"/>
                                            </p:graphicEl>
                                          </p:spTgt>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graphicEl>
                                              <a:chart seriesIdx="2" categoryIdx="0" bldStep="ptInSeries"/>
                                            </p:graphicEl>
                                          </p:spTgt>
                                        </p:tgtEl>
                                        <p:attrNameLst>
                                          <p:attrName>style.visibility</p:attrName>
                                        </p:attrNameLst>
                                      </p:cBhvr>
                                      <p:to>
                                        <p:strVal val="visible"/>
                                      </p:to>
                                    </p:set>
                                  </p:childTnLst>
                                </p:cTn>
                              </p:par>
                              <p:par>
                                <p:cTn id="49" presetID="1" presetClass="exit" presetSubtype="0" fill="hold" grpId="1" nodeType="withEffect">
                                  <p:stCondLst>
                                    <p:cond delay="0"/>
                                  </p:stCondLst>
                                  <p:childTnLst>
                                    <p:set>
                                      <p:cBhvr>
                                        <p:cTn id="50" dur="1" fill="hold">
                                          <p:stCondLst>
                                            <p:cond delay="0"/>
                                          </p:stCondLst>
                                        </p:cTn>
                                        <p:tgtEl>
                                          <p:spTgt spid="10"/>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9">
                                            <p:graphicEl>
                                              <a:chart seriesIdx="2" categoryIdx="1" bldStep="ptInSeries"/>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
                                            <p:graphicEl>
                                              <a:chart seriesIdx="2" categoryIdx="2" bldStep="ptInSeries"/>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graphicEl>
                                              <a:chart seriesIdx="2" categoryIdx="3" bldStep="ptInSeries"/>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
                                            <p:graphicEl>
                                              <a:chart seriesIdx="2" categoryIdx="4" bldStep="ptInSeries"/>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
                                            <p:graphicEl>
                                              <a:chart seriesIdx="2" categoryIdx="5" bldStep="ptInSeries"/>
                                            </p:graphicEl>
                                          </p:spTgt>
                                        </p:tgtEl>
                                        <p:attrNameLst>
                                          <p:attrName>style.visibility</p:attrName>
                                        </p:attrNameLst>
                                      </p:cBhvr>
                                      <p:to>
                                        <p:strVal val="visible"/>
                                      </p:to>
                                    </p:set>
                                  </p:childTnLst>
                                </p:cTn>
                              </p:par>
                              <p:par>
                                <p:cTn id="61" presetID="1" presetClass="exit" presetSubtype="0" fill="hold" grpId="0" nodeType="withEffect">
                                  <p:stCondLst>
                                    <p:cond delay="0"/>
                                  </p:stCondLst>
                                  <p:childTnLst>
                                    <p:set>
                                      <p:cBhvr>
                                        <p:cTn id="6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El"/>
        </p:bldSub>
      </p:bldGraphic>
      <p:bldP spid="2" grpId="0" animBg="1"/>
      <p:bldP spid="2" grpId="1" animBg="1"/>
      <p:bldP spid="10" grpId="0" animBg="1"/>
      <p:bldP spid="10" grpId="1" animBg="1"/>
      <p:bldP spid="4"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4</a:t>
            </a:r>
            <a:endParaRPr lang="en-US" dirty="0"/>
          </a:p>
        </p:txBody>
      </p:sp>
      <p:sp>
        <p:nvSpPr>
          <p:cNvPr id="3" name="Content Placeholder 2"/>
          <p:cNvSpPr>
            <a:spLocks noGrp="1"/>
          </p:cNvSpPr>
          <p:nvPr>
            <p:ph idx="1"/>
          </p:nvPr>
        </p:nvSpPr>
        <p:spPr/>
        <p:txBody>
          <a:bodyPr/>
          <a:lstStyle/>
          <a:p>
            <a:r>
              <a:rPr lang="en-US" sz="4400" dirty="0" smtClean="0"/>
              <a:t>Two programs together are progressive</a:t>
            </a:r>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11</a:t>
            </a:fld>
            <a:endParaRPr lang="en-US"/>
          </a:p>
        </p:txBody>
      </p:sp>
    </p:spTree>
    <p:extLst>
      <p:ext uri="{BB962C8B-B14F-4D97-AF65-F5344CB8AC3E}">
        <p14:creationId xmlns:p14="http://schemas.microsoft.com/office/powerpoint/2010/main" val="4277767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dirty="0" smtClean="0"/>
              <a:t>Combined Net Benefits as Share of Net Lifetime Earnings</a:t>
            </a:r>
            <a:endParaRPr lang="en-US" sz="3600" strike="sngStrike" dirty="0" smtClean="0"/>
          </a:p>
        </p:txBody>
      </p:sp>
      <p:sp>
        <p:nvSpPr>
          <p:cNvPr id="410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4C01E-44AB-42C1-9729-7BFED9942A05}" type="slidenum">
              <a:rPr lang="en-US" smtClean="0"/>
              <a:pPr/>
              <a:t>12</a:t>
            </a:fld>
            <a:endParaRPr lang="en-US" smtClean="0"/>
          </a:p>
        </p:txBody>
      </p:sp>
      <p:graphicFrame>
        <p:nvGraphicFramePr>
          <p:cNvPr id="5" name="Chart 4"/>
          <p:cNvGraphicFramePr>
            <a:graphicFrameLocks/>
          </p:cNvGraphicFramePr>
          <p:nvPr>
            <p:extLst>
              <p:ext uri="{D42A27DB-BD31-4B8C-83A1-F6EECF244321}">
                <p14:modId xmlns:p14="http://schemas.microsoft.com/office/powerpoint/2010/main" val="3932262725"/>
              </p:ext>
            </p:extLst>
          </p:nvPr>
        </p:nvGraphicFramePr>
        <p:xfrm>
          <a:off x="359532" y="1652587"/>
          <a:ext cx="8532948" cy="4908761"/>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bwMode="auto">
          <a:xfrm>
            <a:off x="6012160" y="3176972"/>
            <a:ext cx="1908212" cy="6840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7" name="Rectangle 6"/>
          <p:cNvSpPr/>
          <p:nvPr/>
        </p:nvSpPr>
        <p:spPr bwMode="auto">
          <a:xfrm>
            <a:off x="6164560" y="3519010"/>
            <a:ext cx="1908212" cy="4944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97605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P spid="2"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lstStyle/>
          <a:p>
            <a:endParaRPr lang="en-US" dirty="0" smtClean="0"/>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13</a:t>
            </a:fld>
            <a:endParaRPr lang="en-US"/>
          </a:p>
        </p:txBody>
      </p:sp>
    </p:spTree>
    <p:extLst>
      <p:ext uri="{BB962C8B-B14F-4D97-AF65-F5344CB8AC3E}">
        <p14:creationId xmlns:p14="http://schemas.microsoft.com/office/powerpoint/2010/main" val="326660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sz="5400" dirty="0"/>
              <a:t>Motivation</a:t>
            </a:r>
          </a:p>
        </p:txBody>
      </p:sp>
      <p:sp>
        <p:nvSpPr>
          <p:cNvPr id="2" name="Slide Number Placeholder 1"/>
          <p:cNvSpPr>
            <a:spLocks noGrp="1"/>
          </p:cNvSpPr>
          <p:nvPr>
            <p:ph type="sldNum" sz="quarter" idx="12"/>
          </p:nvPr>
        </p:nvSpPr>
        <p:spPr/>
        <p:txBody>
          <a:bodyPr/>
          <a:lstStyle/>
          <a:p>
            <a:pPr>
              <a:defRPr/>
            </a:pPr>
            <a:fld id="{1A737F3B-DB4B-41D0-AD88-60E664C382A4}" type="slidenum">
              <a:rPr lang="en-US" smtClean="0"/>
              <a:pPr>
                <a:defRPr/>
              </a:pPr>
              <a:t>2</a:t>
            </a:fld>
            <a:endParaRPr lang="en-US"/>
          </a:p>
        </p:txBody>
      </p:sp>
    </p:spTree>
    <p:extLst>
      <p:ext uri="{BB962C8B-B14F-4D97-AF65-F5344CB8AC3E}">
        <p14:creationId xmlns:p14="http://schemas.microsoft.com/office/powerpoint/2010/main" val="11317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Urban Institute’s DYNASIM Model</a:t>
            </a:r>
          </a:p>
          <a:p>
            <a:endParaRPr lang="en-US" dirty="0"/>
          </a:p>
          <a:p>
            <a:r>
              <a:rPr lang="en-US" u="sng" kern="1200" dirty="0">
                <a:hlinkClick r:id="rId3"/>
              </a:rPr>
              <a:t>http://www.urban.org/UploadedPDF/412512-Projection-Methods-Used-in-the-Dynamic-Simulation-of-Income-Model.pdf</a:t>
            </a:r>
            <a:endParaRPr lang="en-US" dirty="0"/>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3</a:t>
            </a:fld>
            <a:endParaRPr lang="en-US"/>
          </a:p>
        </p:txBody>
      </p:sp>
    </p:spTree>
    <p:extLst>
      <p:ext uri="{BB962C8B-B14F-4D97-AF65-F5344CB8AC3E}">
        <p14:creationId xmlns:p14="http://schemas.microsoft.com/office/powerpoint/2010/main" val="3567124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Point 1</a:t>
            </a:r>
            <a:endParaRPr lang="en-US" dirty="0"/>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4</a:t>
            </a:fld>
            <a:endParaRPr lang="en-US"/>
          </a:p>
        </p:txBody>
      </p:sp>
      <p:sp>
        <p:nvSpPr>
          <p:cNvPr id="3" name="Content Placeholder 2"/>
          <p:cNvSpPr>
            <a:spLocks noGrp="1"/>
          </p:cNvSpPr>
          <p:nvPr>
            <p:ph idx="4294967295"/>
          </p:nvPr>
        </p:nvSpPr>
        <p:spPr>
          <a:xfrm>
            <a:off x="798513" y="1484313"/>
            <a:ext cx="8345487" cy="4648200"/>
          </a:xfrm>
        </p:spPr>
        <p:txBody>
          <a:bodyPr/>
          <a:lstStyle/>
          <a:p>
            <a:r>
              <a:rPr lang="en-US" dirty="0"/>
              <a:t>E</a:t>
            </a:r>
            <a:r>
              <a:rPr lang="en-US" dirty="0" smtClean="0"/>
              <a:t>stimated distributional effects of any specific spending program or tax subsidy depend on how it is financed</a:t>
            </a:r>
          </a:p>
          <a:p>
            <a:endParaRPr lang="en-US" dirty="0"/>
          </a:p>
        </p:txBody>
      </p:sp>
    </p:spTree>
    <p:extLst>
      <p:ext uri="{BB962C8B-B14F-4D97-AF65-F5344CB8AC3E}">
        <p14:creationId xmlns:p14="http://schemas.microsoft.com/office/powerpoint/2010/main" val="1828599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smtClean="0"/>
              <a:t>How are retirement saving incentives funded?</a:t>
            </a:r>
            <a:endParaRPr lang="en-US" dirty="0"/>
          </a:p>
        </p:txBody>
      </p:sp>
      <p:sp>
        <p:nvSpPr>
          <p:cNvPr id="3" name="Content Placeholder 2"/>
          <p:cNvSpPr>
            <a:spLocks noGrp="1"/>
          </p:cNvSpPr>
          <p:nvPr>
            <p:ph idx="1"/>
          </p:nvPr>
        </p:nvSpPr>
        <p:spPr>
          <a:xfrm>
            <a:off x="609600" y="1952835"/>
            <a:ext cx="8345488" cy="4179677"/>
          </a:xfrm>
        </p:spPr>
        <p:txBody>
          <a:bodyPr/>
          <a:lstStyle/>
          <a:p>
            <a:r>
              <a:rPr lang="en-US" sz="2800" dirty="0" smtClean="0"/>
              <a:t>1) Tax rates 3.84 percent higher. </a:t>
            </a:r>
            <a:endParaRPr lang="en-US" dirty="0" smtClean="0"/>
          </a:p>
          <a:p>
            <a:pPr lvl="1"/>
            <a:endParaRPr lang="en-US" dirty="0"/>
          </a:p>
          <a:p>
            <a:r>
              <a:rPr lang="en-US" sz="2800" dirty="0" smtClean="0"/>
              <a:t>2) </a:t>
            </a:r>
            <a:r>
              <a:rPr lang="en-US" sz="2800" dirty="0"/>
              <a:t>T</a:t>
            </a:r>
            <a:r>
              <a:rPr lang="en-US" sz="2800" dirty="0" smtClean="0"/>
              <a:t>ax rates 0.9 percentage points higher.</a:t>
            </a:r>
            <a:endParaRPr lang="en-US" dirty="0" smtClean="0"/>
          </a:p>
          <a:p>
            <a:pPr marL="457200" lvl="1" indent="0">
              <a:buNone/>
            </a:pPr>
            <a:endParaRPr lang="en-US" dirty="0" smtClean="0"/>
          </a:p>
          <a:p>
            <a:r>
              <a:rPr lang="en-US" sz="2800" dirty="0" smtClean="0"/>
              <a:t>3) </a:t>
            </a:r>
            <a:r>
              <a:rPr lang="en-US" sz="2800" dirty="0"/>
              <a:t>T</a:t>
            </a:r>
            <a:r>
              <a:rPr lang="en-US" sz="2800" dirty="0" smtClean="0"/>
              <a:t>axes for everyone 15 and over $200 higher.</a:t>
            </a:r>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5</a:t>
            </a:fld>
            <a:endParaRPr lang="en-US"/>
          </a:p>
        </p:txBody>
      </p:sp>
    </p:spTree>
    <p:extLst>
      <p:ext uri="{BB962C8B-B14F-4D97-AF65-F5344CB8AC3E}">
        <p14:creationId xmlns:p14="http://schemas.microsoft.com/office/powerpoint/2010/main" val="230595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2</a:t>
            </a:r>
            <a:endParaRPr lang="en-US" dirty="0"/>
          </a:p>
        </p:txBody>
      </p:sp>
      <p:sp>
        <p:nvSpPr>
          <p:cNvPr id="3" name="Content Placeholder 2"/>
          <p:cNvSpPr>
            <a:spLocks noGrp="1"/>
          </p:cNvSpPr>
          <p:nvPr>
            <p:ph idx="1"/>
          </p:nvPr>
        </p:nvSpPr>
        <p:spPr/>
        <p:txBody>
          <a:bodyPr/>
          <a:lstStyle/>
          <a:p>
            <a:r>
              <a:rPr lang="en-US" sz="4400" dirty="0"/>
              <a:t>OASDI is progressive</a:t>
            </a:r>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6</a:t>
            </a:fld>
            <a:endParaRPr lang="en-US"/>
          </a:p>
        </p:txBody>
      </p:sp>
    </p:spTree>
    <p:extLst>
      <p:ext uri="{BB962C8B-B14F-4D97-AF65-F5344CB8AC3E}">
        <p14:creationId xmlns:p14="http://schemas.microsoft.com/office/powerpoint/2010/main" val="3016872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Net OASDI benefits are positive and rising over time</a:t>
            </a:r>
            <a:endParaRPr lang="en-US" dirty="0"/>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7</a:t>
            </a:fld>
            <a:endParaRPr lang="en-US"/>
          </a:p>
        </p:txBody>
      </p:sp>
      <p:graphicFrame>
        <p:nvGraphicFramePr>
          <p:cNvPr id="7" name="Chart 6"/>
          <p:cNvGraphicFramePr>
            <a:graphicFrameLocks/>
          </p:cNvGraphicFramePr>
          <p:nvPr>
            <p:extLst>
              <p:ext uri="{D42A27DB-BD31-4B8C-83A1-F6EECF244321}">
                <p14:modId xmlns:p14="http://schemas.microsoft.com/office/powerpoint/2010/main" val="2123636975"/>
              </p:ext>
            </p:extLst>
          </p:nvPr>
        </p:nvGraphicFramePr>
        <p:xfrm>
          <a:off x="215516" y="1520788"/>
          <a:ext cx="7920880" cy="50045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1930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dirty="0" smtClean="0"/>
              <a:t>Net OASDI as a Share of Lifetime Earnings</a:t>
            </a:r>
            <a:endParaRPr lang="en-US" sz="3600" strike="sngStrike" dirty="0" smtClean="0"/>
          </a:p>
        </p:txBody>
      </p:sp>
      <p:sp>
        <p:nvSpPr>
          <p:cNvPr id="410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4C01E-44AB-42C1-9729-7BFED9942A05}" type="slidenum">
              <a:rPr lang="en-US" smtClean="0"/>
              <a:pPr/>
              <a:t>8</a:t>
            </a:fld>
            <a:endParaRPr lang="en-US" smtClean="0"/>
          </a:p>
        </p:txBody>
      </p:sp>
      <p:graphicFrame>
        <p:nvGraphicFramePr>
          <p:cNvPr id="5" name="Chart 4"/>
          <p:cNvGraphicFramePr>
            <a:graphicFrameLocks/>
          </p:cNvGraphicFramePr>
          <p:nvPr>
            <p:extLst>
              <p:ext uri="{D42A27DB-BD31-4B8C-83A1-F6EECF244321}">
                <p14:modId xmlns:p14="http://schemas.microsoft.com/office/powerpoint/2010/main" val="1550390760"/>
              </p:ext>
            </p:extLst>
          </p:nvPr>
        </p:nvGraphicFramePr>
        <p:xfrm>
          <a:off x="503548" y="1592796"/>
          <a:ext cx="7740860" cy="478853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619672" y="1592796"/>
            <a:ext cx="2520280" cy="369332"/>
          </a:xfrm>
          <a:prstGeom prst="rect">
            <a:avLst/>
          </a:prstGeom>
          <a:noFill/>
        </p:spPr>
        <p:txBody>
          <a:bodyPr wrap="square" rtlCol="0">
            <a:spAutoFit/>
          </a:bodyPr>
          <a:lstStyle/>
          <a:p>
            <a:r>
              <a:rPr lang="en-US" b="1" dirty="0" smtClean="0">
                <a:latin typeface="Candara" panose="020E0502030303020204" pitchFamily="34" charset="0"/>
              </a:rPr>
              <a:t>(1980-1989 cohorts)</a:t>
            </a:r>
            <a:endParaRPr lang="en-US" b="1" dirty="0">
              <a:latin typeface="Candara" panose="020E0502030303020204" pitchFamily="34" charset="0"/>
            </a:endParaRPr>
          </a:p>
        </p:txBody>
      </p:sp>
    </p:spTree>
    <p:extLst>
      <p:ext uri="{BB962C8B-B14F-4D97-AF65-F5344CB8AC3E}">
        <p14:creationId xmlns:p14="http://schemas.microsoft.com/office/powerpoint/2010/main" val="2361756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3</a:t>
            </a:r>
            <a:endParaRPr lang="en-US" dirty="0"/>
          </a:p>
        </p:txBody>
      </p:sp>
      <p:sp>
        <p:nvSpPr>
          <p:cNvPr id="3" name="Content Placeholder 2"/>
          <p:cNvSpPr>
            <a:spLocks noGrp="1"/>
          </p:cNvSpPr>
          <p:nvPr>
            <p:ph idx="1"/>
          </p:nvPr>
        </p:nvSpPr>
        <p:spPr/>
        <p:txBody>
          <a:bodyPr/>
          <a:lstStyle/>
          <a:p>
            <a:r>
              <a:rPr lang="en-US" sz="4400" dirty="0" smtClean="0"/>
              <a:t>Tax incentives for retirement saving favor higher earners, but how much depends on how we assume they are financed</a:t>
            </a:r>
            <a:r>
              <a:rPr lang="en-US" sz="4400" b="1" dirty="0" smtClean="0"/>
              <a:t> </a:t>
            </a:r>
            <a:endParaRPr lang="en-US" sz="4400" dirty="0" smtClean="0"/>
          </a:p>
        </p:txBody>
      </p:sp>
      <p:sp>
        <p:nvSpPr>
          <p:cNvPr id="4" name="Slide Number Placeholder 3"/>
          <p:cNvSpPr>
            <a:spLocks noGrp="1"/>
          </p:cNvSpPr>
          <p:nvPr>
            <p:ph type="sldNum" sz="quarter" idx="12"/>
          </p:nvPr>
        </p:nvSpPr>
        <p:spPr/>
        <p:txBody>
          <a:bodyPr/>
          <a:lstStyle/>
          <a:p>
            <a:pPr>
              <a:defRPr/>
            </a:pPr>
            <a:fld id="{19D8B43F-AC7E-437C-982C-4063F3866C25}" type="slidenum">
              <a:rPr lang="en-US" smtClean="0"/>
              <a:pPr>
                <a:defRPr/>
              </a:pPr>
              <a:t>9</a:t>
            </a:fld>
            <a:endParaRPr lang="en-US"/>
          </a:p>
        </p:txBody>
      </p:sp>
    </p:spTree>
    <p:extLst>
      <p:ext uri="{BB962C8B-B14F-4D97-AF65-F5344CB8AC3E}">
        <p14:creationId xmlns:p14="http://schemas.microsoft.com/office/powerpoint/2010/main" val="3697376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21022</TotalTime>
  <Words>1605</Words>
  <Application>Microsoft Office PowerPoint</Application>
  <PresentationFormat>On-screen Show (4:3)</PresentationFormat>
  <Paragraphs>165</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Blends</vt:lpstr>
      <vt:lpstr>Microsoft Drawing</vt:lpstr>
      <vt:lpstr>How Progressive Are the Combined Net Benefits of Social Security and Tax Benefits for Retirement Saving?</vt:lpstr>
      <vt:lpstr>PowerPoint Presentation</vt:lpstr>
      <vt:lpstr>Methods</vt:lpstr>
      <vt:lpstr>Point 1</vt:lpstr>
      <vt:lpstr> How are retirement saving incentives funded?</vt:lpstr>
      <vt:lpstr>Point 2</vt:lpstr>
      <vt:lpstr>Net OASDI benefits are positive and rising over time</vt:lpstr>
      <vt:lpstr>Net OASDI as a Share of Lifetime Earnings</vt:lpstr>
      <vt:lpstr>Point 3</vt:lpstr>
      <vt:lpstr>Increase in Net Retirement Income as a Share of Lifetime Earnings  </vt:lpstr>
      <vt:lpstr>Point 4</vt:lpstr>
      <vt:lpstr>Combined Net Benefits as Share of Net Lifetime Earnings</vt:lpstr>
      <vt:lpstr>Extensions</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Income Tax Treatment of Saving and Social Security Benefits May Affect Boomers’ Retirement Incomes</dc:title>
  <dc:creator>bbutrica</dc:creator>
  <cp:lastModifiedBy>Grzybowa</cp:lastModifiedBy>
  <cp:revision>425</cp:revision>
  <cp:lastPrinted>2012-08-01T23:25:54Z</cp:lastPrinted>
  <dcterms:created xsi:type="dcterms:W3CDTF">2008-03-31T16:54:23Z</dcterms:created>
  <dcterms:modified xsi:type="dcterms:W3CDTF">2014-08-04T13:47:57Z</dcterms:modified>
</cp:coreProperties>
</file>