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4" r:id="rId4"/>
    <p:sldId id="258" r:id="rId5"/>
    <p:sldId id="275" r:id="rId6"/>
    <p:sldId id="276" r:id="rId7"/>
    <p:sldId id="277" r:id="rId8"/>
    <p:sldId id="278" r:id="rId9"/>
    <p:sldId id="279" r:id="rId10"/>
    <p:sldId id="280" r:id="rId11"/>
    <p:sldId id="261" r:id="rId12"/>
    <p:sldId id="281" r:id="rId13"/>
    <p:sldId id="282" r:id="rId14"/>
    <p:sldId id="283" r:id="rId15"/>
    <p:sldId id="284" r:id="rId16"/>
    <p:sldId id="285" r:id="rId17"/>
    <p:sldId id="286" r:id="rId18"/>
    <p:sldId id="288" r:id="rId19"/>
    <p:sldId id="289" r:id="rId20"/>
    <p:sldId id="291" r:id="rId21"/>
    <p:sldId id="290" r:id="rId22"/>
    <p:sldId id="292" r:id="rId23"/>
    <p:sldId id="293" r:id="rId24"/>
    <p:sldId id="294" r:id="rId25"/>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0066CC"/>
    <a:srgbClr val="FF3399"/>
    <a:srgbClr val="69B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96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a:pPr>
            <a:r>
              <a:rPr lang="en-US"/>
              <a:t>Life expectancy</a:t>
            </a:r>
          </a:p>
          <a:p>
            <a:pPr algn="l">
              <a:defRPr/>
            </a:pPr>
            <a:r>
              <a:rPr lang="en-US"/>
              <a:t>(in years)</a:t>
            </a:r>
          </a:p>
        </c:rich>
      </c:tx>
      <c:layout>
        <c:manualLayout>
          <c:xMode val="edge"/>
          <c:yMode val="edge"/>
          <c:x val="0.0208627123094383"/>
          <c:y val="0.0170212765957447"/>
        </c:manualLayout>
      </c:layout>
      <c:overlay val="0"/>
    </c:title>
    <c:autoTitleDeleted val="0"/>
    <c:plotArea>
      <c:layout>
        <c:manualLayout>
          <c:layoutTarget val="inner"/>
          <c:xMode val="edge"/>
          <c:yMode val="edge"/>
          <c:x val="0.0772663925630509"/>
          <c:y val="0.153592896632602"/>
          <c:w val="0.870251903006857"/>
          <c:h val="0.716171999776624"/>
        </c:manualLayout>
      </c:layout>
      <c:scatterChart>
        <c:scatterStyle val="lineMarker"/>
        <c:varyColors val="0"/>
        <c:ser>
          <c:idx val="0"/>
          <c:order val="0"/>
          <c:tx>
            <c:v>Women</c:v>
          </c:tx>
          <c:spPr>
            <a:ln w="28575">
              <a:noFill/>
            </a:ln>
          </c:spPr>
          <c:marker>
            <c:symbol val="circle"/>
            <c:size val="9"/>
            <c:spPr>
              <a:solidFill>
                <a:srgbClr val="FF3399"/>
              </a:solidFill>
              <a:ln>
                <a:solidFill>
                  <a:schemeClr val="tx1"/>
                </a:solidFill>
              </a:ln>
            </c:spPr>
          </c:marker>
          <c:trendline>
            <c:spPr>
              <a:ln w="25400">
                <a:solidFill>
                  <a:srgbClr val="FF0066"/>
                </a:solidFill>
              </a:ln>
              <a:effectLst>
                <a:outerShdw blurRad="76200" dist="38100" dir="2700000" algn="tl" rotWithShape="0">
                  <a:schemeClr val="accent2">
                    <a:lumMod val="75000"/>
                    <a:alpha val="40000"/>
                  </a:schemeClr>
                </a:outerShdw>
              </a:effectLst>
            </c:spPr>
            <c:trendlineType val="log"/>
            <c:dispRSqr val="0"/>
            <c:dispEq val="0"/>
          </c:trendline>
          <c:xVal>
            <c:numRef>
              <c:f>Data!$AE$7:$AE$13</c:f>
              <c:numCache>
                <c:formatCode>#,##0</c:formatCode>
                <c:ptCount val="7"/>
                <c:pt idx="0" formatCode="&quot;$&quot;#,##0">
                  <c:v>2933.673469387755</c:v>
                </c:pt>
                <c:pt idx="1">
                  <c:v>7577.433628318583</c:v>
                </c:pt>
                <c:pt idx="2">
                  <c:v>12473.02158273381</c:v>
                </c:pt>
                <c:pt idx="3">
                  <c:v>17500.0</c:v>
                </c:pt>
                <c:pt idx="4">
                  <c:v>22500.0</c:v>
                </c:pt>
                <c:pt idx="5">
                  <c:v>34941.86046511628</c:v>
                </c:pt>
                <c:pt idx="6">
                  <c:v>75000.0</c:v>
                </c:pt>
              </c:numCache>
            </c:numRef>
          </c:xVal>
          <c:yVal>
            <c:numRef>
              <c:f>Data!$S$7:$S$13</c:f>
              <c:numCache>
                <c:formatCode>0.0</c:formatCode>
                <c:ptCount val="7"/>
                <c:pt idx="0">
                  <c:v>80.0</c:v>
                </c:pt>
                <c:pt idx="1">
                  <c:v>81.9</c:v>
                </c:pt>
                <c:pt idx="2">
                  <c:v>82.4</c:v>
                </c:pt>
                <c:pt idx="3">
                  <c:v>82.6</c:v>
                </c:pt>
                <c:pt idx="4">
                  <c:v>83.7</c:v>
                </c:pt>
                <c:pt idx="5">
                  <c:v>83.5</c:v>
                </c:pt>
                <c:pt idx="6">
                  <c:v>84.0</c:v>
                </c:pt>
              </c:numCache>
            </c:numRef>
          </c:yVal>
          <c:smooth val="0"/>
        </c:ser>
        <c:ser>
          <c:idx val="1"/>
          <c:order val="1"/>
          <c:tx>
            <c:v>Men</c:v>
          </c:tx>
          <c:spPr>
            <a:ln w="28575">
              <a:noFill/>
            </a:ln>
          </c:spPr>
          <c:marker>
            <c:symbol val="triangle"/>
            <c:size val="9"/>
            <c:spPr>
              <a:solidFill>
                <a:srgbClr val="0000FF"/>
              </a:solidFill>
              <a:ln>
                <a:solidFill>
                  <a:schemeClr val="tx1"/>
                </a:solidFill>
              </a:ln>
            </c:spPr>
          </c:marker>
          <c:trendline>
            <c:spPr>
              <a:ln w="19050">
                <a:solidFill>
                  <a:srgbClr val="000099"/>
                </a:solidFill>
              </a:ln>
              <a:effectLst>
                <a:outerShdw blurRad="50800" dist="38100" dir="2700000" algn="tl" rotWithShape="0">
                  <a:schemeClr val="accent1">
                    <a:lumMod val="75000"/>
                    <a:alpha val="40000"/>
                  </a:schemeClr>
                </a:outerShdw>
              </a:effectLst>
            </c:spPr>
            <c:trendlineType val="log"/>
            <c:dispRSqr val="0"/>
            <c:dispEq val="0"/>
          </c:trendline>
          <c:xVal>
            <c:numRef>
              <c:f>Data!$AE$7:$AE$13</c:f>
              <c:numCache>
                <c:formatCode>#,##0</c:formatCode>
                <c:ptCount val="7"/>
                <c:pt idx="0" formatCode="&quot;$&quot;#,##0">
                  <c:v>2933.673469387755</c:v>
                </c:pt>
                <c:pt idx="1">
                  <c:v>7577.433628318583</c:v>
                </c:pt>
                <c:pt idx="2">
                  <c:v>12473.02158273381</c:v>
                </c:pt>
                <c:pt idx="3">
                  <c:v>17500.0</c:v>
                </c:pt>
                <c:pt idx="4">
                  <c:v>22500.0</c:v>
                </c:pt>
                <c:pt idx="5">
                  <c:v>34941.86046511628</c:v>
                </c:pt>
                <c:pt idx="6">
                  <c:v>75000.0</c:v>
                </c:pt>
              </c:numCache>
            </c:numRef>
          </c:xVal>
          <c:yVal>
            <c:numRef>
              <c:f>Data!$R$7:$R$13</c:f>
              <c:numCache>
                <c:formatCode>0.0</c:formatCode>
                <c:ptCount val="7"/>
                <c:pt idx="0">
                  <c:v>71.2</c:v>
                </c:pt>
                <c:pt idx="1">
                  <c:v>72.9</c:v>
                </c:pt>
                <c:pt idx="2">
                  <c:v>75.1</c:v>
                </c:pt>
                <c:pt idx="3">
                  <c:v>77.2</c:v>
                </c:pt>
                <c:pt idx="4">
                  <c:v>77.5</c:v>
                </c:pt>
                <c:pt idx="5">
                  <c:v>78.2</c:v>
                </c:pt>
                <c:pt idx="6">
                  <c:v>79.4</c:v>
                </c:pt>
              </c:numCache>
            </c:numRef>
          </c:yVal>
          <c:smooth val="0"/>
        </c:ser>
        <c:dLbls>
          <c:showLegendKey val="0"/>
          <c:showVal val="0"/>
          <c:showCatName val="0"/>
          <c:showSerName val="0"/>
          <c:showPercent val="0"/>
          <c:showBubbleSize val="0"/>
        </c:dLbls>
        <c:axId val="2114580568"/>
        <c:axId val="2114602728"/>
      </c:scatterChart>
      <c:valAx>
        <c:axId val="2114580568"/>
        <c:scaling>
          <c:orientation val="minMax"/>
        </c:scaling>
        <c:delete val="0"/>
        <c:axPos val="b"/>
        <c:majorGridlines/>
        <c:title>
          <c:tx>
            <c:rich>
              <a:bodyPr/>
              <a:lstStyle/>
              <a:p>
                <a:pPr>
                  <a:defRPr sz="1400">
                    <a:latin typeface="+mj-lt"/>
                  </a:defRPr>
                </a:pPr>
                <a:r>
                  <a:rPr lang="en-US" sz="1400">
                    <a:latin typeface="+mj-lt"/>
                  </a:rPr>
                  <a:t>Nominal family income in 1980 $</a:t>
                </a:r>
              </a:p>
            </c:rich>
          </c:tx>
          <c:layout/>
          <c:overlay val="0"/>
        </c:title>
        <c:numFmt formatCode="&quot;$&quot;#,##0" sourceLinked="1"/>
        <c:majorTickMark val="out"/>
        <c:minorTickMark val="in"/>
        <c:tickLblPos val="nextTo"/>
        <c:txPr>
          <a:bodyPr/>
          <a:lstStyle/>
          <a:p>
            <a:pPr>
              <a:defRPr sz="1400"/>
            </a:pPr>
            <a:endParaRPr lang="en-US"/>
          </a:p>
        </c:txPr>
        <c:crossAx val="2114602728"/>
        <c:crosses val="autoZero"/>
        <c:crossBetween val="midCat"/>
        <c:minorUnit val="2500.0"/>
      </c:valAx>
      <c:valAx>
        <c:axId val="2114602728"/>
        <c:scaling>
          <c:orientation val="minMax"/>
          <c:max val="86.0"/>
          <c:min val="70.0"/>
        </c:scaling>
        <c:delete val="0"/>
        <c:axPos val="l"/>
        <c:majorGridlines/>
        <c:numFmt formatCode="0" sourceLinked="0"/>
        <c:majorTickMark val="out"/>
        <c:minorTickMark val="in"/>
        <c:tickLblPos val="nextTo"/>
        <c:txPr>
          <a:bodyPr/>
          <a:lstStyle/>
          <a:p>
            <a:pPr>
              <a:defRPr sz="1400"/>
            </a:pPr>
            <a:endParaRPr lang="en-US"/>
          </a:p>
        </c:txPr>
        <c:crossAx val="2114580568"/>
        <c:crosses val="autoZero"/>
        <c:crossBetween val="midCat"/>
        <c:majorUnit val="4.0"/>
        <c:minorUnit val="1.0"/>
      </c:valAx>
      <c:spPr>
        <a:ln w="19050">
          <a:solidFill>
            <a:schemeClr val="bg1">
              <a:lumMod val="50000"/>
            </a:schemeClr>
          </a:solidFill>
        </a:ln>
        <a:effectLst>
          <a:outerShdw blurRad="50800" dist="38100" dir="2700000" algn="tl" rotWithShape="0">
            <a:srgbClr val="0066CC">
              <a:alpha val="40000"/>
            </a:srgbClr>
          </a:outerShdw>
        </a:effectLst>
      </c:spPr>
    </c:plotArea>
    <c:plotVisOnly val="1"/>
    <c:dispBlanksAs val="gap"/>
    <c:showDLblsOverMax val="0"/>
  </c:chart>
  <c:txPr>
    <a:bodyPr/>
    <a:lstStyle/>
    <a:p>
      <a:pPr>
        <a:defRPr sz="105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Mortality differential by age:  </a:t>
            </a:r>
            <a:r>
              <a:rPr lang="en-US" dirty="0" smtClean="0">
                <a:solidFill>
                  <a:srgbClr val="000099"/>
                </a:solidFill>
                <a:latin typeface="+mj-lt"/>
              </a:rPr>
              <a:t>Males born before 1931</a:t>
            </a:r>
            <a:endParaRPr lang="en-US" dirty="0">
              <a:solidFill>
                <a:srgbClr val="000099"/>
              </a:solidFill>
              <a:latin typeface="+mj-lt"/>
            </a:endParaRPr>
          </a:p>
        </c:rich>
      </c:tx>
      <c:layout>
        <c:manualLayout>
          <c:xMode val="edge"/>
          <c:yMode val="edge"/>
          <c:x val="0.0317327748061018"/>
          <c:y val="0.0138889594445856"/>
        </c:manualLayout>
      </c:layout>
      <c:overlay val="0"/>
    </c:title>
    <c:autoTitleDeleted val="0"/>
    <c:plotArea>
      <c:layout>
        <c:manualLayout>
          <c:layoutTarget val="inner"/>
          <c:xMode val="edge"/>
          <c:yMode val="edge"/>
          <c:x val="0.0918495188101487"/>
          <c:y val="0.160122131910931"/>
          <c:w val="0.868760279965005"/>
          <c:h val="0.710497629328592"/>
        </c:manualLayout>
      </c:layout>
      <c:scatterChart>
        <c:scatterStyle val="smoothMarker"/>
        <c:varyColors val="0"/>
        <c:ser>
          <c:idx val="2"/>
          <c:order val="0"/>
          <c:tx>
            <c:v>Pct diff - Early cohorts</c:v>
          </c:tx>
          <c:spPr>
            <a:ln w="38100">
              <a:solidFill>
                <a:srgbClr val="FF0000"/>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men'!$H$44:$H$55</c:f>
              <c:numCache>
                <c:formatCode>0.0%</c:formatCode>
                <c:ptCount val="12"/>
                <c:pt idx="0">
                  <c:v>0.0132064251654376</c:v>
                </c:pt>
                <c:pt idx="1">
                  <c:v>0.0142681973981429</c:v>
                </c:pt>
                <c:pt idx="2">
                  <c:v>0.0154205598987858</c:v>
                </c:pt>
                <c:pt idx="3">
                  <c:v>0.0166720999827514</c:v>
                </c:pt>
                <c:pt idx="4">
                  <c:v>0.018032359799833</c:v>
                </c:pt>
                <c:pt idx="5">
                  <c:v>0.0195119653731548</c:v>
                </c:pt>
                <c:pt idx="6">
                  <c:v>0.0211227767798696</c:v>
                </c:pt>
                <c:pt idx="7">
                  <c:v>0.022878063568857</c:v>
                </c:pt>
                <c:pt idx="8">
                  <c:v>0.0247927104272548</c:v>
                </c:pt>
                <c:pt idx="9">
                  <c:v>0.0268834592581182</c:v>
                </c:pt>
                <c:pt idx="10">
                  <c:v>0.0291691952832538</c:v>
                </c:pt>
                <c:pt idx="11">
                  <c:v>0.0316712866275669</c:v>
                </c:pt>
              </c:numCache>
            </c:numRef>
          </c:yVal>
          <c:smooth val="1"/>
        </c:ser>
        <c:dLbls>
          <c:showLegendKey val="0"/>
          <c:showVal val="0"/>
          <c:showCatName val="0"/>
          <c:showSerName val="0"/>
          <c:showPercent val="0"/>
          <c:showBubbleSize val="0"/>
        </c:dLbls>
        <c:axId val="2065924424"/>
        <c:axId val="2066459560"/>
      </c:scatterChart>
      <c:scatterChart>
        <c:scatterStyle val="smoothMarker"/>
        <c:varyColors val="0"/>
        <c:ser>
          <c:idx val="0"/>
          <c:order val="1"/>
          <c:tx>
            <c:v>Ratio - Early cohorts</c:v>
          </c:tx>
          <c:spPr>
            <a:ln w="38100">
              <a:solidFill>
                <a:srgbClr val="0000FF"/>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men'!$F$44:$F$55</c:f>
              <c:numCache>
                <c:formatCode>0.00</c:formatCode>
                <c:ptCount val="12"/>
                <c:pt idx="0">
                  <c:v>1.601659026519408</c:v>
                </c:pt>
                <c:pt idx="1">
                  <c:v>1.603265169451542</c:v>
                </c:pt>
                <c:pt idx="2">
                  <c:v>1.605002548000762</c:v>
                </c:pt>
                <c:pt idx="3">
                  <c:v>1.606882706503992</c:v>
                </c:pt>
                <c:pt idx="4">
                  <c:v>1.60891834104834</c:v>
                </c:pt>
                <c:pt idx="5">
                  <c:v>1.611123436973298</c:v>
                </c:pt>
                <c:pt idx="6">
                  <c:v>1.613513426511422</c:v>
                </c:pt>
                <c:pt idx="7">
                  <c:v>1.616105370138995</c:v>
                </c:pt>
                <c:pt idx="8">
                  <c:v>1.618918165954749</c:v>
                </c:pt>
                <c:pt idx="9">
                  <c:v>1.621972792331346</c:v>
                </c:pt>
                <c:pt idx="10">
                  <c:v>1.625292590240758</c:v>
                </c:pt>
                <c:pt idx="11">
                  <c:v>1.62890359310581</c:v>
                </c:pt>
              </c:numCache>
            </c:numRef>
          </c:yVal>
          <c:smooth val="1"/>
        </c:ser>
        <c:dLbls>
          <c:showLegendKey val="0"/>
          <c:showVal val="0"/>
          <c:showCatName val="0"/>
          <c:showSerName val="0"/>
          <c:showPercent val="0"/>
          <c:showBubbleSize val="0"/>
        </c:dLbls>
        <c:axId val="2105094040"/>
        <c:axId val="2020683784"/>
      </c:scatterChart>
      <c:valAx>
        <c:axId val="2065924424"/>
        <c:scaling>
          <c:orientation val="minMax"/>
          <c:max val="80.0"/>
          <c:min val="66.0"/>
        </c:scaling>
        <c:delete val="0"/>
        <c:axPos val="b"/>
        <c:title>
          <c:tx>
            <c:rich>
              <a:bodyPr/>
              <a:lstStyle/>
              <a:p>
                <a:pPr>
                  <a:defRPr sz="1200">
                    <a:latin typeface="+mj-lt"/>
                  </a:defRPr>
                </a:pPr>
                <a:r>
                  <a:rPr lang="en-US" sz="1200">
                    <a:latin typeface="+mj-lt"/>
                  </a:rPr>
                  <a:t>Age</a:t>
                </a:r>
              </a:p>
            </c:rich>
          </c:tx>
          <c:layout/>
          <c:overlay val="0"/>
        </c:title>
        <c:numFmt formatCode="General" sourceLinked="1"/>
        <c:majorTickMark val="out"/>
        <c:minorTickMark val="in"/>
        <c:tickLblPos val="nextTo"/>
        <c:txPr>
          <a:bodyPr/>
          <a:lstStyle/>
          <a:p>
            <a:pPr>
              <a:defRPr sz="1200"/>
            </a:pPr>
            <a:endParaRPr lang="en-US"/>
          </a:p>
        </c:txPr>
        <c:crossAx val="2066459560"/>
        <c:crosses val="autoZero"/>
        <c:crossBetween val="midCat"/>
        <c:majorUnit val="2.0"/>
        <c:minorUnit val="1.0"/>
      </c:valAx>
      <c:valAx>
        <c:axId val="2066459560"/>
        <c:scaling>
          <c:orientation val="minMax"/>
          <c:max val="0.06"/>
          <c:min val="0.0"/>
        </c:scaling>
        <c:delete val="0"/>
        <c:axPos val="l"/>
        <c:majorGridlines/>
        <c:numFmt formatCode="0%" sourceLinked="0"/>
        <c:majorTickMark val="out"/>
        <c:minorTickMark val="in"/>
        <c:tickLblPos val="nextTo"/>
        <c:txPr>
          <a:bodyPr/>
          <a:lstStyle/>
          <a:p>
            <a:pPr>
              <a:defRPr sz="1200"/>
            </a:pPr>
            <a:endParaRPr lang="en-US"/>
          </a:p>
        </c:txPr>
        <c:crossAx val="2065924424"/>
        <c:crosses val="autoZero"/>
        <c:crossBetween val="midCat"/>
        <c:majorUnit val="0.02"/>
        <c:minorUnit val="0.005"/>
      </c:valAx>
      <c:valAx>
        <c:axId val="2020683784"/>
        <c:scaling>
          <c:orientation val="minMax"/>
          <c:max val="2.0"/>
          <c:min val="0.8"/>
        </c:scaling>
        <c:delete val="0"/>
        <c:axPos val="r"/>
        <c:numFmt formatCode="0.00" sourceLinked="1"/>
        <c:majorTickMark val="out"/>
        <c:minorTickMark val="in"/>
        <c:tickLblPos val="nextTo"/>
        <c:txPr>
          <a:bodyPr/>
          <a:lstStyle/>
          <a:p>
            <a:pPr>
              <a:defRPr sz="1200"/>
            </a:pPr>
            <a:endParaRPr lang="en-US"/>
          </a:p>
        </c:txPr>
        <c:crossAx val="2105094040"/>
        <c:crosses val="max"/>
        <c:crossBetween val="midCat"/>
        <c:majorUnit val="0.4"/>
        <c:minorUnit val="0.1"/>
      </c:valAx>
      <c:valAx>
        <c:axId val="2105094040"/>
        <c:scaling>
          <c:orientation val="minMax"/>
        </c:scaling>
        <c:delete val="1"/>
        <c:axPos val="b"/>
        <c:numFmt formatCode="General" sourceLinked="1"/>
        <c:majorTickMark val="out"/>
        <c:minorTickMark val="none"/>
        <c:tickLblPos val="nextTo"/>
        <c:crossAx val="2020683784"/>
        <c:crosses val="autoZero"/>
        <c:crossBetween val="midCat"/>
      </c:valAx>
      <c:spPr>
        <a:ln w="19050">
          <a:solidFill>
            <a:schemeClr val="bg1">
              <a:lumMod val="50000"/>
            </a:schemeClr>
          </a:solidFill>
        </a:ln>
        <a:effectLst>
          <a:outerShdw blurRad="50800" dist="38100" dir="2700000" algn="tl" rotWithShape="0">
            <a:schemeClr val="accent5">
              <a:lumMod val="75000"/>
              <a:alpha val="40000"/>
            </a:schemeClr>
          </a:outerShdw>
        </a:effectLst>
      </c:spPr>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a:t>Mortality differential by age: </a:t>
            </a:r>
            <a:r>
              <a:rPr lang="en-US" sz="1600" dirty="0" smtClean="0">
                <a:solidFill>
                  <a:srgbClr val="000099"/>
                </a:solidFill>
                <a:latin typeface="+mj-lt"/>
              </a:rPr>
              <a:t>Males born before </a:t>
            </a:r>
            <a:r>
              <a:rPr lang="en-US" sz="1600" i="1" u="sng" dirty="0" smtClean="0">
                <a:solidFill>
                  <a:srgbClr val="C00000"/>
                </a:solidFill>
                <a:latin typeface="+mj-lt"/>
              </a:rPr>
              <a:t>&amp; after</a:t>
            </a:r>
            <a:r>
              <a:rPr lang="en-US" sz="1600" dirty="0" smtClean="0">
                <a:solidFill>
                  <a:srgbClr val="000099"/>
                </a:solidFill>
                <a:latin typeface="+mj-lt"/>
              </a:rPr>
              <a:t>  1931</a:t>
            </a:r>
            <a:endParaRPr lang="en-US" sz="1600" dirty="0">
              <a:solidFill>
                <a:srgbClr val="000099"/>
              </a:solidFill>
              <a:latin typeface="+mj-lt"/>
            </a:endParaRPr>
          </a:p>
        </c:rich>
      </c:tx>
      <c:layout>
        <c:manualLayout>
          <c:xMode val="edge"/>
          <c:yMode val="edge"/>
          <c:x val="0.0298958361912078"/>
          <c:y val="0.013888866906712"/>
        </c:manualLayout>
      </c:layout>
      <c:overlay val="0"/>
    </c:title>
    <c:autoTitleDeleted val="0"/>
    <c:plotArea>
      <c:layout>
        <c:manualLayout>
          <c:layoutTarget val="inner"/>
          <c:xMode val="edge"/>
          <c:yMode val="edge"/>
          <c:x val="0.0918495188101487"/>
          <c:y val="0.16012213191093"/>
          <c:w val="0.868760279965005"/>
          <c:h val="0.710497629328592"/>
        </c:manualLayout>
      </c:layout>
      <c:scatterChart>
        <c:scatterStyle val="smoothMarker"/>
        <c:varyColors val="0"/>
        <c:ser>
          <c:idx val="2"/>
          <c:order val="0"/>
          <c:tx>
            <c:v>Pct diff - Early cohorts</c:v>
          </c:tx>
          <c:spPr>
            <a:ln w="38100">
              <a:solidFill>
                <a:srgbClr val="FF0000"/>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men'!$H$44:$H$55</c:f>
              <c:numCache>
                <c:formatCode>0.0%</c:formatCode>
                <c:ptCount val="12"/>
                <c:pt idx="0">
                  <c:v>0.0132064251654376</c:v>
                </c:pt>
                <c:pt idx="1">
                  <c:v>0.0142681973981429</c:v>
                </c:pt>
                <c:pt idx="2">
                  <c:v>0.0154205598987858</c:v>
                </c:pt>
                <c:pt idx="3">
                  <c:v>0.0166720999827514</c:v>
                </c:pt>
                <c:pt idx="4">
                  <c:v>0.018032359799833</c:v>
                </c:pt>
                <c:pt idx="5">
                  <c:v>0.0195119653731548</c:v>
                </c:pt>
                <c:pt idx="6">
                  <c:v>0.0211227767798696</c:v>
                </c:pt>
                <c:pt idx="7">
                  <c:v>0.022878063568857</c:v>
                </c:pt>
                <c:pt idx="8">
                  <c:v>0.0247927104272548</c:v>
                </c:pt>
                <c:pt idx="9">
                  <c:v>0.0268834592581182</c:v>
                </c:pt>
                <c:pt idx="10">
                  <c:v>0.0291691952832538</c:v>
                </c:pt>
                <c:pt idx="11">
                  <c:v>0.0316712866275669</c:v>
                </c:pt>
              </c:numCache>
            </c:numRef>
          </c:yVal>
          <c:smooth val="1"/>
        </c:ser>
        <c:ser>
          <c:idx val="3"/>
          <c:order val="1"/>
          <c:tx>
            <c:v>Pct. Diff - Late cohorts</c:v>
          </c:tx>
          <c:spPr>
            <a:ln>
              <a:solidFill>
                <a:srgbClr val="FF0000"/>
              </a:solidFill>
              <a:prstDash val="sysDash"/>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men'!$I$44:$I$55</c:f>
              <c:numCache>
                <c:formatCode>0.0%</c:formatCode>
                <c:ptCount val="12"/>
                <c:pt idx="0">
                  <c:v>0.0153663094646601</c:v>
                </c:pt>
                <c:pt idx="1">
                  <c:v>0.0165939180775927</c:v>
                </c:pt>
                <c:pt idx="2">
                  <c:v>0.0179250002975099</c:v>
                </c:pt>
                <c:pt idx="3">
                  <c:v>0.0193691614076204</c:v>
                </c:pt>
                <c:pt idx="4">
                  <c:v>0.0209370428165888</c:v>
                </c:pt>
                <c:pt idx="5">
                  <c:v>0.0226404571946386</c:v>
                </c:pt>
                <c:pt idx="6">
                  <c:v>0.0244925449823562</c:v>
                </c:pt>
                <c:pt idx="7">
                  <c:v>0.0265079562765391</c:v>
                </c:pt>
                <c:pt idx="8">
                  <c:v>0.0287030629652077</c:v>
                </c:pt>
                <c:pt idx="9">
                  <c:v>0.0310962070660554</c:v>
                </c:pt>
                <c:pt idx="10">
                  <c:v>0.0337079925789945</c:v>
                </c:pt>
                <c:pt idx="11">
                  <c:v>0.0365616298726935</c:v>
                </c:pt>
              </c:numCache>
            </c:numRef>
          </c:yVal>
          <c:smooth val="1"/>
        </c:ser>
        <c:dLbls>
          <c:showLegendKey val="0"/>
          <c:showVal val="0"/>
          <c:showCatName val="0"/>
          <c:showSerName val="0"/>
          <c:showPercent val="0"/>
          <c:showBubbleSize val="0"/>
        </c:dLbls>
        <c:axId val="2104593400"/>
        <c:axId val="2101664616"/>
      </c:scatterChart>
      <c:scatterChart>
        <c:scatterStyle val="smoothMarker"/>
        <c:varyColors val="0"/>
        <c:ser>
          <c:idx val="0"/>
          <c:order val="2"/>
          <c:tx>
            <c:v>Ratio - Early cohorts</c:v>
          </c:tx>
          <c:spPr>
            <a:ln w="38100">
              <a:solidFill>
                <a:srgbClr val="0000FF"/>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men'!$F$44:$F$55</c:f>
              <c:numCache>
                <c:formatCode>0.00</c:formatCode>
                <c:ptCount val="12"/>
                <c:pt idx="0">
                  <c:v>1.601659026519408</c:v>
                </c:pt>
                <c:pt idx="1">
                  <c:v>1.603265169451542</c:v>
                </c:pt>
                <c:pt idx="2">
                  <c:v>1.605002548000762</c:v>
                </c:pt>
                <c:pt idx="3">
                  <c:v>1.606882706503992</c:v>
                </c:pt>
                <c:pt idx="4">
                  <c:v>1.60891834104834</c:v>
                </c:pt>
                <c:pt idx="5">
                  <c:v>1.611123436973298</c:v>
                </c:pt>
                <c:pt idx="6">
                  <c:v>1.613513426511422</c:v>
                </c:pt>
                <c:pt idx="7">
                  <c:v>1.616105370138995</c:v>
                </c:pt>
                <c:pt idx="8">
                  <c:v>1.618918165954749</c:v>
                </c:pt>
                <c:pt idx="9">
                  <c:v>1.621972792331346</c:v>
                </c:pt>
                <c:pt idx="10">
                  <c:v>1.625292590240758</c:v>
                </c:pt>
                <c:pt idx="11">
                  <c:v>1.62890359310581</c:v>
                </c:pt>
              </c:numCache>
            </c:numRef>
          </c:yVal>
          <c:smooth val="1"/>
        </c:ser>
        <c:ser>
          <c:idx val="1"/>
          <c:order val="3"/>
          <c:tx>
            <c:v>Ratio - Late cohorts</c:v>
          </c:tx>
          <c:spPr>
            <a:ln>
              <a:solidFill>
                <a:srgbClr val="0000FF"/>
              </a:solidFill>
              <a:prstDash val="dash"/>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men'!$G$44:$G$55</c:f>
              <c:numCache>
                <c:formatCode>0.00</c:formatCode>
                <c:ptCount val="12"/>
                <c:pt idx="0">
                  <c:v>1.864858566604091</c:v>
                </c:pt>
                <c:pt idx="1">
                  <c:v>1.867034159478417</c:v>
                </c:pt>
                <c:pt idx="2">
                  <c:v>1.869386764705806</c:v>
                </c:pt>
                <c:pt idx="3">
                  <c:v>1.871931829705369</c:v>
                </c:pt>
                <c:pt idx="4">
                  <c:v>1.874686322793625</c:v>
                </c:pt>
                <c:pt idx="5">
                  <c:v>1.877668911489465</c:v>
                </c:pt>
                <c:pt idx="6">
                  <c:v>1.880900166404842</c:v>
                </c:pt>
                <c:pt idx="7">
                  <c:v>1.884402795166828</c:v>
                </c:pt>
                <c:pt idx="8">
                  <c:v>1.888201911727353</c:v>
                </c:pt>
                <c:pt idx="9">
                  <c:v>1.89232534754275</c:v>
                </c:pt>
                <c:pt idx="10">
                  <c:v>1.896804012504396</c:v>
                </c:pt>
                <c:pt idx="11">
                  <c:v>1.901672315249749</c:v>
                </c:pt>
              </c:numCache>
            </c:numRef>
          </c:yVal>
          <c:smooth val="1"/>
        </c:ser>
        <c:dLbls>
          <c:showLegendKey val="0"/>
          <c:showVal val="0"/>
          <c:showCatName val="0"/>
          <c:showSerName val="0"/>
          <c:showPercent val="0"/>
          <c:showBubbleSize val="0"/>
        </c:dLbls>
        <c:axId val="2102029480"/>
        <c:axId val="2101391112"/>
      </c:scatterChart>
      <c:valAx>
        <c:axId val="2104593400"/>
        <c:scaling>
          <c:orientation val="minMax"/>
          <c:max val="80.0"/>
          <c:min val="66.0"/>
        </c:scaling>
        <c:delete val="0"/>
        <c:axPos val="b"/>
        <c:title>
          <c:tx>
            <c:rich>
              <a:bodyPr/>
              <a:lstStyle/>
              <a:p>
                <a:pPr>
                  <a:defRPr sz="1200">
                    <a:latin typeface="+mj-lt"/>
                  </a:defRPr>
                </a:pPr>
                <a:r>
                  <a:rPr lang="en-US" sz="1200">
                    <a:latin typeface="+mj-lt"/>
                  </a:rPr>
                  <a:t>Age</a:t>
                </a:r>
              </a:p>
            </c:rich>
          </c:tx>
          <c:layout/>
          <c:overlay val="0"/>
        </c:title>
        <c:numFmt formatCode="General" sourceLinked="1"/>
        <c:majorTickMark val="out"/>
        <c:minorTickMark val="in"/>
        <c:tickLblPos val="nextTo"/>
        <c:txPr>
          <a:bodyPr/>
          <a:lstStyle/>
          <a:p>
            <a:pPr>
              <a:defRPr sz="1200"/>
            </a:pPr>
            <a:endParaRPr lang="en-US"/>
          </a:p>
        </c:txPr>
        <c:crossAx val="2101664616"/>
        <c:crosses val="autoZero"/>
        <c:crossBetween val="midCat"/>
        <c:majorUnit val="2.0"/>
        <c:minorUnit val="1.0"/>
      </c:valAx>
      <c:valAx>
        <c:axId val="2101664616"/>
        <c:scaling>
          <c:orientation val="minMax"/>
          <c:max val="0.06"/>
          <c:min val="0.0"/>
        </c:scaling>
        <c:delete val="0"/>
        <c:axPos val="l"/>
        <c:majorGridlines/>
        <c:numFmt formatCode="0%" sourceLinked="0"/>
        <c:majorTickMark val="out"/>
        <c:minorTickMark val="in"/>
        <c:tickLblPos val="nextTo"/>
        <c:txPr>
          <a:bodyPr/>
          <a:lstStyle/>
          <a:p>
            <a:pPr>
              <a:defRPr sz="1200"/>
            </a:pPr>
            <a:endParaRPr lang="en-US"/>
          </a:p>
        </c:txPr>
        <c:crossAx val="2104593400"/>
        <c:crosses val="autoZero"/>
        <c:crossBetween val="midCat"/>
        <c:majorUnit val="0.02"/>
        <c:minorUnit val="0.005"/>
      </c:valAx>
      <c:valAx>
        <c:axId val="2101391112"/>
        <c:scaling>
          <c:orientation val="minMax"/>
          <c:max val="2.0"/>
          <c:min val="0.8"/>
        </c:scaling>
        <c:delete val="0"/>
        <c:axPos val="r"/>
        <c:numFmt formatCode="0.00" sourceLinked="1"/>
        <c:majorTickMark val="out"/>
        <c:minorTickMark val="in"/>
        <c:tickLblPos val="nextTo"/>
        <c:txPr>
          <a:bodyPr/>
          <a:lstStyle/>
          <a:p>
            <a:pPr>
              <a:defRPr sz="1200"/>
            </a:pPr>
            <a:endParaRPr lang="en-US"/>
          </a:p>
        </c:txPr>
        <c:crossAx val="2102029480"/>
        <c:crosses val="max"/>
        <c:crossBetween val="midCat"/>
        <c:majorUnit val="0.4"/>
        <c:minorUnit val="0.1"/>
      </c:valAx>
      <c:valAx>
        <c:axId val="2102029480"/>
        <c:scaling>
          <c:orientation val="minMax"/>
        </c:scaling>
        <c:delete val="1"/>
        <c:axPos val="b"/>
        <c:numFmt formatCode="General" sourceLinked="1"/>
        <c:majorTickMark val="out"/>
        <c:minorTickMark val="none"/>
        <c:tickLblPos val="nextTo"/>
        <c:crossAx val="2101391112"/>
        <c:crosses val="autoZero"/>
        <c:crossBetween val="midCat"/>
      </c:valAx>
      <c:spPr>
        <a:ln w="19050">
          <a:solidFill>
            <a:schemeClr val="bg1">
              <a:lumMod val="50000"/>
            </a:schemeClr>
          </a:solidFill>
        </a:ln>
        <a:effectLst>
          <a:outerShdw blurRad="50800" dist="38100" dir="2700000" algn="tl" rotWithShape="0">
            <a:schemeClr val="accent5">
              <a:lumMod val="75000"/>
              <a:alpha val="40000"/>
            </a:schemeClr>
          </a:outerShdw>
        </a:effectLst>
      </c:spPr>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600" b="1" i="0" baseline="0" dirty="0" smtClean="0">
                <a:effectLst/>
              </a:rPr>
              <a:t>Mortality differential by age:  </a:t>
            </a:r>
            <a:r>
              <a:rPr lang="en-US" sz="1600" b="1" i="0" baseline="0" dirty="0" smtClean="0">
                <a:solidFill>
                  <a:srgbClr val="0000CC"/>
                </a:solidFill>
                <a:effectLst/>
                <a:latin typeface="+mj-lt"/>
              </a:rPr>
              <a:t>Women born before 1931</a:t>
            </a:r>
            <a:endParaRPr lang="en-US" sz="1600" dirty="0" smtClean="0">
              <a:solidFill>
                <a:srgbClr val="0000CC"/>
              </a:solidFill>
              <a:effectLst/>
              <a:latin typeface="+mj-lt"/>
            </a:endParaRPr>
          </a:p>
        </c:rich>
      </c:tx>
      <c:layout>
        <c:manualLayout>
          <c:xMode val="edge"/>
          <c:yMode val="edge"/>
          <c:x val="0.0537054099543437"/>
          <c:y val="0.00555555555555555"/>
        </c:manualLayout>
      </c:layout>
      <c:overlay val="0"/>
    </c:title>
    <c:autoTitleDeleted val="0"/>
    <c:plotArea>
      <c:layout>
        <c:manualLayout>
          <c:layoutTarget val="inner"/>
          <c:xMode val="edge"/>
          <c:yMode val="edge"/>
          <c:x val="0.0918495188101487"/>
          <c:y val="0.143993146689997"/>
          <c:w val="0.868760279965005"/>
          <c:h val="0.72662657117609"/>
        </c:manualLayout>
      </c:layout>
      <c:scatterChart>
        <c:scatterStyle val="smoothMarker"/>
        <c:varyColors val="0"/>
        <c:ser>
          <c:idx val="2"/>
          <c:order val="0"/>
          <c:tx>
            <c:v>Pct diff - Early cohorts</c:v>
          </c:tx>
          <c:spPr>
            <a:ln w="38100">
              <a:solidFill>
                <a:srgbClr val="FF0000"/>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women'!$H$44:$H$55</c:f>
              <c:numCache>
                <c:formatCode>0.0%</c:formatCode>
                <c:ptCount val="12"/>
                <c:pt idx="0">
                  <c:v>0.00611040075668528</c:v>
                </c:pt>
                <c:pt idx="1">
                  <c:v>0.00666544910795281</c:v>
                </c:pt>
                <c:pt idx="2">
                  <c:v>0.00727282985589021</c:v>
                </c:pt>
                <c:pt idx="3">
                  <c:v>0.00793783661943555</c:v>
                </c:pt>
                <c:pt idx="4">
                  <c:v>0.00866636592130846</c:v>
                </c:pt>
                <c:pt idx="5">
                  <c:v>0.00946499834750844</c:v>
                </c:pt>
                <c:pt idx="6">
                  <c:v>0.0103410928964238</c:v>
                </c:pt>
                <c:pt idx="7">
                  <c:v>0.0113028970700231</c:v>
                </c:pt>
                <c:pt idx="8">
                  <c:v>0.0123596758326734</c:v>
                </c:pt>
                <c:pt idx="9">
                  <c:v>0.0135218632827089</c:v>
                </c:pt>
                <c:pt idx="10">
                  <c:v>0.0148012417902008</c:v>
                </c:pt>
                <c:pt idx="11">
                  <c:v>0.0162111545073314</c:v>
                </c:pt>
              </c:numCache>
            </c:numRef>
          </c:yVal>
          <c:smooth val="1"/>
        </c:ser>
        <c:dLbls>
          <c:showLegendKey val="0"/>
          <c:showVal val="0"/>
          <c:showCatName val="0"/>
          <c:showSerName val="0"/>
          <c:showPercent val="0"/>
          <c:showBubbleSize val="0"/>
        </c:dLbls>
        <c:axId val="2102369816"/>
        <c:axId val="2102375352"/>
      </c:scatterChart>
      <c:scatterChart>
        <c:scatterStyle val="smoothMarker"/>
        <c:varyColors val="0"/>
        <c:ser>
          <c:idx val="0"/>
          <c:order val="1"/>
          <c:tx>
            <c:v>Ratio - Early cohorts</c:v>
          </c:tx>
          <c:spPr>
            <a:ln w="38100">
              <a:solidFill>
                <a:srgbClr val="0000FF"/>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women'!$F$44:$F$55</c:f>
              <c:numCache>
                <c:formatCode>0.00</c:formatCode>
                <c:ptCount val="12"/>
                <c:pt idx="0">
                  <c:v>1.444855785352734</c:v>
                </c:pt>
                <c:pt idx="1">
                  <c:v>1.44563077778293</c:v>
                </c:pt>
                <c:pt idx="2">
                  <c:v>1.446476753321328</c:v>
                </c:pt>
                <c:pt idx="3">
                  <c:v>1.447400514790243</c:v>
                </c:pt>
                <c:pt idx="4">
                  <c:v>1.448409573894059</c:v>
                </c:pt>
                <c:pt idx="5">
                  <c:v>1.449512235822147</c:v>
                </c:pt>
                <c:pt idx="6">
                  <c:v>1.450717695947804</c:v>
                </c:pt>
                <c:pt idx="7">
                  <c:v>1.452036150718574</c:v>
                </c:pt>
                <c:pt idx="8">
                  <c:v>1.453478925264373</c:v>
                </c:pt>
                <c:pt idx="9">
                  <c:v>1.455058620783584</c:v>
                </c:pt>
                <c:pt idx="10">
                  <c:v>1.456789285431528</c:v>
                </c:pt>
                <c:pt idx="11">
                  <c:v>1.458686613266964</c:v>
                </c:pt>
              </c:numCache>
            </c:numRef>
          </c:yVal>
          <c:smooth val="1"/>
        </c:ser>
        <c:dLbls>
          <c:showLegendKey val="0"/>
          <c:showVal val="0"/>
          <c:showCatName val="0"/>
          <c:showSerName val="0"/>
          <c:showPercent val="0"/>
          <c:showBubbleSize val="0"/>
        </c:dLbls>
        <c:axId val="2102338216"/>
        <c:axId val="2102334968"/>
      </c:scatterChart>
      <c:valAx>
        <c:axId val="2102369816"/>
        <c:scaling>
          <c:orientation val="minMax"/>
          <c:max val="80.0"/>
          <c:min val="66.0"/>
        </c:scaling>
        <c:delete val="0"/>
        <c:axPos val="b"/>
        <c:title>
          <c:tx>
            <c:rich>
              <a:bodyPr/>
              <a:lstStyle/>
              <a:p>
                <a:pPr>
                  <a:defRPr sz="1400">
                    <a:latin typeface="+mj-lt"/>
                  </a:defRPr>
                </a:pPr>
                <a:r>
                  <a:rPr lang="en-US" sz="1400">
                    <a:latin typeface="+mj-lt"/>
                  </a:rPr>
                  <a:t>Age</a:t>
                </a:r>
              </a:p>
            </c:rich>
          </c:tx>
          <c:layout/>
          <c:overlay val="0"/>
        </c:title>
        <c:numFmt formatCode="General" sourceLinked="1"/>
        <c:majorTickMark val="out"/>
        <c:minorTickMark val="in"/>
        <c:tickLblPos val="nextTo"/>
        <c:txPr>
          <a:bodyPr/>
          <a:lstStyle/>
          <a:p>
            <a:pPr>
              <a:defRPr sz="1200"/>
            </a:pPr>
            <a:endParaRPr lang="en-US"/>
          </a:p>
        </c:txPr>
        <c:crossAx val="2102375352"/>
        <c:crosses val="autoZero"/>
        <c:crossBetween val="midCat"/>
        <c:majorUnit val="2.0"/>
        <c:minorUnit val="1.0"/>
      </c:valAx>
      <c:valAx>
        <c:axId val="2102375352"/>
        <c:scaling>
          <c:orientation val="minMax"/>
          <c:max val="0.06"/>
          <c:min val="0.0"/>
        </c:scaling>
        <c:delete val="0"/>
        <c:axPos val="l"/>
        <c:majorGridlines/>
        <c:numFmt formatCode="0%" sourceLinked="0"/>
        <c:majorTickMark val="out"/>
        <c:minorTickMark val="in"/>
        <c:tickLblPos val="nextTo"/>
        <c:txPr>
          <a:bodyPr/>
          <a:lstStyle/>
          <a:p>
            <a:pPr>
              <a:defRPr sz="1200"/>
            </a:pPr>
            <a:endParaRPr lang="en-US"/>
          </a:p>
        </c:txPr>
        <c:crossAx val="2102369816"/>
        <c:crosses val="autoZero"/>
        <c:crossBetween val="midCat"/>
        <c:majorUnit val="0.02"/>
        <c:minorUnit val="0.005"/>
      </c:valAx>
      <c:valAx>
        <c:axId val="2102334968"/>
        <c:scaling>
          <c:orientation val="minMax"/>
          <c:max val="2.0"/>
          <c:min val="0.8"/>
        </c:scaling>
        <c:delete val="0"/>
        <c:axPos val="r"/>
        <c:numFmt formatCode="0.00" sourceLinked="1"/>
        <c:majorTickMark val="out"/>
        <c:minorTickMark val="in"/>
        <c:tickLblPos val="nextTo"/>
        <c:txPr>
          <a:bodyPr/>
          <a:lstStyle/>
          <a:p>
            <a:pPr>
              <a:defRPr sz="1200"/>
            </a:pPr>
            <a:endParaRPr lang="en-US"/>
          </a:p>
        </c:txPr>
        <c:crossAx val="2102338216"/>
        <c:crosses val="max"/>
        <c:crossBetween val="midCat"/>
        <c:majorUnit val="0.4"/>
        <c:minorUnit val="0.1"/>
      </c:valAx>
      <c:valAx>
        <c:axId val="2102338216"/>
        <c:scaling>
          <c:orientation val="minMax"/>
        </c:scaling>
        <c:delete val="1"/>
        <c:axPos val="b"/>
        <c:numFmt formatCode="General" sourceLinked="1"/>
        <c:majorTickMark val="out"/>
        <c:minorTickMark val="none"/>
        <c:tickLblPos val="nextTo"/>
        <c:crossAx val="2102334968"/>
        <c:crosses val="autoZero"/>
        <c:crossBetween val="midCat"/>
      </c:valAx>
      <c:spPr>
        <a:ln w="19050">
          <a:solidFill>
            <a:schemeClr val="bg1">
              <a:lumMod val="50000"/>
            </a:schemeClr>
          </a:solidFill>
        </a:ln>
        <a:effectLst>
          <a:outerShdw blurRad="50800" dist="38100" dir="2700000" algn="tl" rotWithShape="0">
            <a:schemeClr val="accent5">
              <a:lumMod val="75000"/>
              <a:alpha val="40000"/>
            </a:schemeClr>
          </a:outerShdw>
        </a:effectLst>
      </c:spPr>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en-US" sz="1400" b="1" i="0" baseline="0" dirty="0" smtClean="0">
                <a:effectLst/>
              </a:rPr>
              <a:t>Mortality differential by age:  </a:t>
            </a:r>
            <a:r>
              <a:rPr lang="en-US" sz="1600" b="1" i="0" baseline="0" dirty="0" smtClean="0">
                <a:solidFill>
                  <a:srgbClr val="0000CC"/>
                </a:solidFill>
                <a:effectLst/>
                <a:latin typeface="+mj-lt"/>
              </a:rPr>
              <a:t>Women born before </a:t>
            </a:r>
            <a:r>
              <a:rPr lang="en-US" sz="1600" b="1" i="1" baseline="0" dirty="0" smtClean="0">
                <a:solidFill>
                  <a:srgbClr val="C00000"/>
                </a:solidFill>
                <a:effectLst/>
                <a:latin typeface="+mj-lt"/>
              </a:rPr>
              <a:t>&amp; after  </a:t>
            </a:r>
            <a:r>
              <a:rPr lang="en-US" sz="1600" b="1" i="0" baseline="0" dirty="0" smtClean="0">
                <a:solidFill>
                  <a:srgbClr val="0000CC"/>
                </a:solidFill>
                <a:effectLst/>
                <a:latin typeface="+mj-lt"/>
              </a:rPr>
              <a:t>1931</a:t>
            </a:r>
            <a:endParaRPr lang="en-US" sz="1600" dirty="0" smtClean="0">
              <a:solidFill>
                <a:srgbClr val="0000CC"/>
              </a:solidFill>
              <a:effectLst/>
              <a:latin typeface="+mj-lt"/>
            </a:endParaRPr>
          </a:p>
        </c:rich>
      </c:tx>
      <c:layout>
        <c:manualLayout>
          <c:xMode val="edge"/>
          <c:yMode val="edge"/>
          <c:x val="0.0537054099543437"/>
          <c:y val="0.00555555555555555"/>
        </c:manualLayout>
      </c:layout>
      <c:overlay val="0"/>
    </c:title>
    <c:autoTitleDeleted val="0"/>
    <c:plotArea>
      <c:layout>
        <c:manualLayout>
          <c:layoutTarget val="inner"/>
          <c:xMode val="edge"/>
          <c:yMode val="edge"/>
          <c:x val="0.0918495188101487"/>
          <c:y val="0.143993146689997"/>
          <c:w val="0.868760279965005"/>
          <c:h val="0.72662657117609"/>
        </c:manualLayout>
      </c:layout>
      <c:scatterChart>
        <c:scatterStyle val="smoothMarker"/>
        <c:varyColors val="0"/>
        <c:ser>
          <c:idx val="2"/>
          <c:order val="0"/>
          <c:tx>
            <c:v>Pct diff - Early cohorts</c:v>
          </c:tx>
          <c:spPr>
            <a:ln w="38100">
              <a:solidFill>
                <a:srgbClr val="FF0000"/>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women'!$H$44:$H$55</c:f>
              <c:numCache>
                <c:formatCode>0.0%</c:formatCode>
                <c:ptCount val="12"/>
                <c:pt idx="0">
                  <c:v>0.00611040075668528</c:v>
                </c:pt>
                <c:pt idx="1">
                  <c:v>0.00666544910795281</c:v>
                </c:pt>
                <c:pt idx="2">
                  <c:v>0.00727282985589021</c:v>
                </c:pt>
                <c:pt idx="3">
                  <c:v>0.00793783661943555</c:v>
                </c:pt>
                <c:pt idx="4">
                  <c:v>0.00866636592130846</c:v>
                </c:pt>
                <c:pt idx="5">
                  <c:v>0.00946499834750844</c:v>
                </c:pt>
                <c:pt idx="6">
                  <c:v>0.0103410928964238</c:v>
                </c:pt>
                <c:pt idx="7">
                  <c:v>0.0113028970700231</c:v>
                </c:pt>
                <c:pt idx="8">
                  <c:v>0.0123596758326734</c:v>
                </c:pt>
                <c:pt idx="9">
                  <c:v>0.0135218632827089</c:v>
                </c:pt>
                <c:pt idx="10">
                  <c:v>0.0148012417902008</c:v>
                </c:pt>
                <c:pt idx="11">
                  <c:v>0.0162111545073314</c:v>
                </c:pt>
              </c:numCache>
            </c:numRef>
          </c:yVal>
          <c:smooth val="1"/>
        </c:ser>
        <c:ser>
          <c:idx val="3"/>
          <c:order val="1"/>
          <c:tx>
            <c:v>Pct. Diff - Late cohorts</c:v>
          </c:tx>
          <c:spPr>
            <a:ln>
              <a:solidFill>
                <a:srgbClr val="FF0000"/>
              </a:solidFill>
              <a:prstDash val="sysDash"/>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women'!$I$44:$I$55</c:f>
              <c:numCache>
                <c:formatCode>0.0%</c:formatCode>
                <c:ptCount val="12"/>
                <c:pt idx="0">
                  <c:v>0.00899980283708652</c:v>
                </c:pt>
                <c:pt idx="1">
                  <c:v>0.0098167782300808</c:v>
                </c:pt>
                <c:pt idx="2">
                  <c:v>0.0107106832956218</c:v>
                </c:pt>
                <c:pt idx="3">
                  <c:v>0.0116892820254143</c:v>
                </c:pt>
                <c:pt idx="4">
                  <c:v>0.0127612195957854</c:v>
                </c:pt>
                <c:pt idx="5">
                  <c:v>0.0139361404908219</c:v>
                </c:pt>
                <c:pt idx="6">
                  <c:v>0.0152248257495665</c:v>
                </c:pt>
                <c:pt idx="7">
                  <c:v>0.0166393530286578</c:v>
                </c:pt>
                <c:pt idx="8">
                  <c:v>0.0181932839995378</c:v>
                </c:pt>
                <c:pt idx="9">
                  <c:v>0.0199018846386722</c:v>
                </c:pt>
                <c:pt idx="10">
                  <c:v>0.02178238528122</c:v>
                </c:pt>
                <c:pt idx="11">
                  <c:v>0.0238542889740603</c:v>
                </c:pt>
              </c:numCache>
            </c:numRef>
          </c:yVal>
          <c:smooth val="1"/>
        </c:ser>
        <c:dLbls>
          <c:showLegendKey val="0"/>
          <c:showVal val="0"/>
          <c:showCatName val="0"/>
          <c:showSerName val="0"/>
          <c:showPercent val="0"/>
          <c:showBubbleSize val="0"/>
        </c:dLbls>
        <c:axId val="2102256024"/>
        <c:axId val="2102247928"/>
      </c:scatterChart>
      <c:scatterChart>
        <c:scatterStyle val="smoothMarker"/>
        <c:varyColors val="0"/>
        <c:ser>
          <c:idx val="0"/>
          <c:order val="2"/>
          <c:tx>
            <c:v>Ratio - Early cohorts</c:v>
          </c:tx>
          <c:spPr>
            <a:ln w="38100">
              <a:solidFill>
                <a:srgbClr val="0000FF"/>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women'!$F$44:$F$55</c:f>
              <c:numCache>
                <c:formatCode>0.00</c:formatCode>
                <c:ptCount val="12"/>
                <c:pt idx="0">
                  <c:v>1.444855785352734</c:v>
                </c:pt>
                <c:pt idx="1">
                  <c:v>1.44563077778293</c:v>
                </c:pt>
                <c:pt idx="2">
                  <c:v>1.446476753321328</c:v>
                </c:pt>
                <c:pt idx="3">
                  <c:v>1.447400514790243</c:v>
                </c:pt>
                <c:pt idx="4">
                  <c:v>1.448409573894059</c:v>
                </c:pt>
                <c:pt idx="5">
                  <c:v>1.449512235822147</c:v>
                </c:pt>
                <c:pt idx="6">
                  <c:v>1.450717695947804</c:v>
                </c:pt>
                <c:pt idx="7">
                  <c:v>1.452036150718574</c:v>
                </c:pt>
                <c:pt idx="8">
                  <c:v>1.453478925264373</c:v>
                </c:pt>
                <c:pt idx="9">
                  <c:v>1.455058620783584</c:v>
                </c:pt>
                <c:pt idx="10">
                  <c:v>1.456789285431528</c:v>
                </c:pt>
                <c:pt idx="11">
                  <c:v>1.458686613266964</c:v>
                </c:pt>
              </c:numCache>
            </c:numRef>
          </c:yVal>
          <c:smooth val="1"/>
        </c:ser>
        <c:ser>
          <c:idx val="1"/>
          <c:order val="3"/>
          <c:tx>
            <c:v>Ratio - Late cohorts</c:v>
          </c:tx>
          <c:spPr>
            <a:ln>
              <a:solidFill>
                <a:srgbClr val="0000FF"/>
              </a:solidFill>
              <a:prstDash val="dash"/>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women'!$G$44:$G$55</c:f>
              <c:numCache>
                <c:formatCode>0.00</c:formatCode>
                <c:ptCount val="12"/>
                <c:pt idx="0">
                  <c:v>1.751292273259891</c:v>
                </c:pt>
                <c:pt idx="1">
                  <c:v>1.75267596095732</c:v>
                </c:pt>
                <c:pt idx="2">
                  <c:v>1.754186697595394</c:v>
                </c:pt>
                <c:pt idx="3">
                  <c:v>1.755836718470156</c:v>
                </c:pt>
                <c:pt idx="4">
                  <c:v>1.757639545005248</c:v>
                </c:pt>
                <c:pt idx="5">
                  <c:v>1.759610140319264</c:v>
                </c:pt>
                <c:pt idx="6">
                  <c:v>1.761765087412671</c:v>
                </c:pt>
                <c:pt idx="7">
                  <c:v>1.764122793962385</c:v>
                </c:pt>
                <c:pt idx="8">
                  <c:v>1.766703728546656</c:v>
                </c:pt>
                <c:pt idx="9">
                  <c:v>1.769530694159777</c:v>
                </c:pt>
                <c:pt idx="10">
                  <c:v>1.772629146170976</c:v>
                </c:pt>
                <c:pt idx="11">
                  <c:v>1.776027563508055</c:v>
                </c:pt>
              </c:numCache>
            </c:numRef>
          </c:yVal>
          <c:smooth val="1"/>
        </c:ser>
        <c:dLbls>
          <c:showLegendKey val="0"/>
          <c:showVal val="0"/>
          <c:showCatName val="0"/>
          <c:showSerName val="0"/>
          <c:showPercent val="0"/>
          <c:showBubbleSize val="0"/>
        </c:dLbls>
        <c:axId val="2102242920"/>
        <c:axId val="2102251000"/>
      </c:scatterChart>
      <c:valAx>
        <c:axId val="2102256024"/>
        <c:scaling>
          <c:orientation val="minMax"/>
          <c:max val="80.0"/>
          <c:min val="66.0"/>
        </c:scaling>
        <c:delete val="0"/>
        <c:axPos val="b"/>
        <c:title>
          <c:tx>
            <c:rich>
              <a:bodyPr/>
              <a:lstStyle/>
              <a:p>
                <a:pPr>
                  <a:defRPr sz="1400">
                    <a:latin typeface="+mj-lt"/>
                  </a:defRPr>
                </a:pPr>
                <a:r>
                  <a:rPr lang="en-US" sz="1400">
                    <a:latin typeface="+mj-lt"/>
                  </a:rPr>
                  <a:t>Age</a:t>
                </a:r>
              </a:p>
            </c:rich>
          </c:tx>
          <c:layout/>
          <c:overlay val="0"/>
        </c:title>
        <c:numFmt formatCode="General" sourceLinked="1"/>
        <c:majorTickMark val="out"/>
        <c:minorTickMark val="in"/>
        <c:tickLblPos val="nextTo"/>
        <c:txPr>
          <a:bodyPr/>
          <a:lstStyle/>
          <a:p>
            <a:pPr>
              <a:defRPr sz="1200"/>
            </a:pPr>
            <a:endParaRPr lang="en-US"/>
          </a:p>
        </c:txPr>
        <c:crossAx val="2102247928"/>
        <c:crosses val="autoZero"/>
        <c:crossBetween val="midCat"/>
        <c:majorUnit val="2.0"/>
        <c:minorUnit val="1.0"/>
      </c:valAx>
      <c:valAx>
        <c:axId val="2102247928"/>
        <c:scaling>
          <c:orientation val="minMax"/>
          <c:max val="0.06"/>
          <c:min val="0.0"/>
        </c:scaling>
        <c:delete val="0"/>
        <c:axPos val="l"/>
        <c:majorGridlines/>
        <c:numFmt formatCode="0%" sourceLinked="0"/>
        <c:majorTickMark val="out"/>
        <c:minorTickMark val="in"/>
        <c:tickLblPos val="nextTo"/>
        <c:txPr>
          <a:bodyPr/>
          <a:lstStyle/>
          <a:p>
            <a:pPr>
              <a:defRPr sz="1200"/>
            </a:pPr>
            <a:endParaRPr lang="en-US"/>
          </a:p>
        </c:txPr>
        <c:crossAx val="2102256024"/>
        <c:crosses val="autoZero"/>
        <c:crossBetween val="midCat"/>
        <c:majorUnit val="0.02"/>
        <c:minorUnit val="0.005"/>
      </c:valAx>
      <c:valAx>
        <c:axId val="2102251000"/>
        <c:scaling>
          <c:orientation val="minMax"/>
          <c:max val="2.0"/>
          <c:min val="0.8"/>
        </c:scaling>
        <c:delete val="0"/>
        <c:axPos val="r"/>
        <c:numFmt formatCode="0.00" sourceLinked="1"/>
        <c:majorTickMark val="out"/>
        <c:minorTickMark val="in"/>
        <c:tickLblPos val="nextTo"/>
        <c:txPr>
          <a:bodyPr/>
          <a:lstStyle/>
          <a:p>
            <a:pPr>
              <a:defRPr sz="1200"/>
            </a:pPr>
            <a:endParaRPr lang="en-US"/>
          </a:p>
        </c:txPr>
        <c:crossAx val="2102242920"/>
        <c:crosses val="max"/>
        <c:crossBetween val="midCat"/>
        <c:majorUnit val="0.4"/>
        <c:minorUnit val="0.1"/>
      </c:valAx>
      <c:valAx>
        <c:axId val="2102242920"/>
        <c:scaling>
          <c:orientation val="minMax"/>
        </c:scaling>
        <c:delete val="1"/>
        <c:axPos val="b"/>
        <c:numFmt formatCode="General" sourceLinked="1"/>
        <c:majorTickMark val="out"/>
        <c:minorTickMark val="none"/>
        <c:tickLblPos val="nextTo"/>
        <c:crossAx val="2102251000"/>
        <c:crosses val="autoZero"/>
        <c:crossBetween val="midCat"/>
      </c:valAx>
      <c:spPr>
        <a:ln w="19050">
          <a:solidFill>
            <a:schemeClr val="bg1">
              <a:lumMod val="50000"/>
            </a:schemeClr>
          </a:solidFill>
        </a:ln>
        <a:effectLst>
          <a:outerShdw blurRad="50800" dist="38100" dir="2700000" algn="tl" rotWithShape="0">
            <a:schemeClr val="accent5">
              <a:lumMod val="75000"/>
              <a:alpha val="40000"/>
            </a:schemeClr>
          </a:outerShdw>
        </a:effectLst>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Mortality </a:t>
            </a:r>
            <a:r>
              <a:rPr lang="en-US" sz="1600" dirty="0" smtClean="0"/>
              <a:t>rates: </a:t>
            </a:r>
            <a:r>
              <a:rPr lang="en-US" sz="1600" dirty="0">
                <a:solidFill>
                  <a:srgbClr val="0000FF"/>
                </a:solidFill>
              </a:rPr>
              <a:t>Males</a:t>
            </a:r>
          </a:p>
        </c:rich>
      </c:tx>
      <c:layout>
        <c:manualLayout>
          <c:xMode val="edge"/>
          <c:yMode val="edge"/>
          <c:x val="0.0413905684814296"/>
          <c:y val="0.0302405498281787"/>
        </c:manualLayout>
      </c:layout>
      <c:overlay val="0"/>
    </c:title>
    <c:autoTitleDeleted val="0"/>
    <c:plotArea>
      <c:layout>
        <c:manualLayout>
          <c:layoutTarget val="inner"/>
          <c:xMode val="edge"/>
          <c:yMode val="edge"/>
          <c:x val="0.0897161576057185"/>
          <c:y val="0.123711340206186"/>
          <c:w val="0.814246707422203"/>
          <c:h val="0.754217712476662"/>
        </c:manualLayout>
      </c:layout>
      <c:scatterChart>
        <c:scatterStyle val="smoothMarker"/>
        <c:varyColors val="0"/>
        <c:ser>
          <c:idx val="0"/>
          <c:order val="0"/>
          <c:tx>
            <c:v>1925 birth cohort in HRS</c:v>
          </c:tx>
          <c:spPr>
            <a:ln w="31750" cap="rnd">
              <a:solidFill>
                <a:srgbClr val="C00000"/>
              </a:solidFill>
              <a:round/>
            </a:ln>
            <a:effectLst/>
          </c:spPr>
          <c:marker>
            <c:symbol val="none"/>
          </c:marker>
          <c:xVal>
            <c:numRef>
              <c:f>'M - 10 yr'!$C$38:$C$56</c:f>
              <c:numCache>
                <c:formatCode>General</c:formatCode>
                <c:ptCount val="19"/>
                <c:pt idx="0">
                  <c:v>67.0</c:v>
                </c:pt>
                <c:pt idx="1">
                  <c:v>68.0</c:v>
                </c:pt>
                <c:pt idx="2">
                  <c:v>69.0</c:v>
                </c:pt>
                <c:pt idx="3">
                  <c:v>70.0</c:v>
                </c:pt>
                <c:pt idx="4">
                  <c:v>71.0</c:v>
                </c:pt>
                <c:pt idx="5">
                  <c:v>72.0</c:v>
                </c:pt>
                <c:pt idx="6">
                  <c:v>73.0</c:v>
                </c:pt>
                <c:pt idx="7">
                  <c:v>74.0</c:v>
                </c:pt>
                <c:pt idx="8">
                  <c:v>75.0</c:v>
                </c:pt>
                <c:pt idx="9">
                  <c:v>76.0</c:v>
                </c:pt>
                <c:pt idx="10">
                  <c:v>77.0</c:v>
                </c:pt>
                <c:pt idx="11">
                  <c:v>78.0</c:v>
                </c:pt>
                <c:pt idx="12">
                  <c:v>79.0</c:v>
                </c:pt>
                <c:pt idx="13">
                  <c:v>80.0</c:v>
                </c:pt>
                <c:pt idx="14">
                  <c:v>81.0</c:v>
                </c:pt>
                <c:pt idx="15">
                  <c:v>82.0</c:v>
                </c:pt>
                <c:pt idx="16">
                  <c:v>83.0</c:v>
                </c:pt>
                <c:pt idx="17">
                  <c:v>84.0</c:v>
                </c:pt>
                <c:pt idx="18">
                  <c:v>85.0</c:v>
                </c:pt>
              </c:numCache>
            </c:numRef>
          </c:xVal>
          <c:yVal>
            <c:numRef>
              <c:f>'M - 10 yr 120'!$D$38:$D$56</c:f>
              <c:numCache>
                <c:formatCode>0.0%</c:formatCode>
                <c:ptCount val="19"/>
                <c:pt idx="0">
                  <c:v>0.026717591007526</c:v>
                </c:pt>
                <c:pt idx="1">
                  <c:v>0.028932845486385</c:v>
                </c:pt>
                <c:pt idx="2">
                  <c:v>0.0313373810336226</c:v>
                </c:pt>
                <c:pt idx="3">
                  <c:v>0.0339483447431812</c:v>
                </c:pt>
                <c:pt idx="4">
                  <c:v>0.036784607351619</c:v>
                </c:pt>
                <c:pt idx="5">
                  <c:v>0.0398669662265246</c:v>
                </c:pt>
                <c:pt idx="6">
                  <c:v>0.043218377391893</c:v>
                </c:pt>
                <c:pt idx="7">
                  <c:v>0.0468642216257496</c:v>
                </c:pt>
                <c:pt idx="8">
                  <c:v>0.0508326106975256</c:v>
                </c:pt>
                <c:pt idx="9">
                  <c:v>0.0551547410893354</c:v>
                </c:pt>
                <c:pt idx="10">
                  <c:v>0.0598653041323182</c:v>
                </c:pt>
                <c:pt idx="11">
                  <c:v>0.0650029634726362</c:v>
                </c:pt>
                <c:pt idx="12">
                  <c:v>0.0706109132745927</c:v>
                </c:pt>
                <c:pt idx="13">
                  <c:v>0.07673753372012</c:v>
                </c:pt>
                <c:pt idx="14">
                  <c:v>0.0834371643738085</c:v>
                </c:pt>
                <c:pt idx="15">
                  <c:v>0.0907710211181677</c:v>
                </c:pt>
                <c:pt idx="16">
                  <c:v>0.0988082889870654</c:v>
                </c:pt>
                <c:pt idx="17">
                  <c:v>0.107627431830862</c:v>
                </c:pt>
                <c:pt idx="18">
                  <c:v>0.1173177710162</c:v>
                </c:pt>
              </c:numCache>
            </c:numRef>
          </c:yVal>
          <c:smooth val="1"/>
        </c:ser>
        <c:ser>
          <c:idx val="2"/>
          <c:order val="1"/>
          <c:tx>
            <c:v>1935 birth cohort HRS</c:v>
          </c:tx>
          <c:spPr>
            <a:ln w="28575" cap="rnd">
              <a:solidFill>
                <a:srgbClr val="006600"/>
              </a:solidFill>
              <a:prstDash val="solid"/>
              <a:round/>
            </a:ln>
            <a:effectLst/>
          </c:spPr>
          <c:marker>
            <c:symbol val="circle"/>
            <c:size val="3"/>
            <c:spPr>
              <a:solidFill>
                <a:schemeClr val="accent3">
                  <a:lumMod val="20000"/>
                  <a:lumOff val="80000"/>
                </a:schemeClr>
              </a:solidFill>
              <a:ln>
                <a:solidFill>
                  <a:srgbClr val="006600"/>
                </a:solidFill>
              </a:ln>
            </c:spPr>
          </c:marker>
          <c:xVal>
            <c:numRef>
              <c:f>'M - 10 yr'!$K$28:$K$46</c:f>
              <c:numCache>
                <c:formatCode>General</c:formatCode>
                <c:ptCount val="1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numCache>
            </c:numRef>
          </c:xVal>
          <c:yVal>
            <c:numRef>
              <c:f>'M - 10 yr 120'!$L$28:$L$46</c:f>
              <c:numCache>
                <c:formatCode>0.0%</c:formatCode>
                <c:ptCount val="19"/>
                <c:pt idx="0">
                  <c:v>0.0116550897303566</c:v>
                </c:pt>
                <c:pt idx="1">
                  <c:v>0.0124274299501326</c:v>
                </c:pt>
                <c:pt idx="2">
                  <c:v>0.0132516207413616</c:v>
                </c:pt>
                <c:pt idx="3">
                  <c:v>0.0141312350471094</c:v>
                </c:pt>
                <c:pt idx="4">
                  <c:v>0.0150701046628044</c:v>
                </c:pt>
                <c:pt idx="5">
                  <c:v>0.0160723407234305</c:v>
                </c:pt>
                <c:pt idx="6">
                  <c:v>0.0171423560468662</c:v>
                </c:pt>
                <c:pt idx="7">
                  <c:v>0.0182848895324345</c:v>
                </c:pt>
                <c:pt idx="8">
                  <c:v>0.0195050328390262</c:v>
                </c:pt>
                <c:pt idx="9">
                  <c:v>0.0208082595961643</c:v>
                </c:pt>
                <c:pt idx="10">
                  <c:v>0.0222004574347376</c:v>
                </c:pt>
                <c:pt idx="11">
                  <c:v>0.0236879631625464</c:v>
                </c:pt>
                <c:pt idx="12">
                  <c:v>0.0252776014541821</c:v>
                </c:pt>
                <c:pt idx="13">
                  <c:v>0.0269767274761052</c:v>
                </c:pt>
                <c:pt idx="14">
                  <c:v>0.0287932739273666</c:v>
                </c:pt>
                <c:pt idx="15">
                  <c:v>0.030735803045707</c:v>
                </c:pt>
                <c:pt idx="16">
                  <c:v>0.0328135642095597</c:v>
                </c:pt>
                <c:pt idx="17">
                  <c:v>0.035036557860933</c:v>
                </c:pt>
                <c:pt idx="18">
                  <c:v>0.0374156065848773</c:v>
                </c:pt>
              </c:numCache>
            </c:numRef>
          </c:yVal>
          <c:smooth val="1"/>
        </c:ser>
        <c:ser>
          <c:idx val="4"/>
          <c:order val="2"/>
          <c:tx>
            <c:v>1945 birth cohort in HRS</c:v>
          </c:tx>
          <c:spPr>
            <a:ln w="34925">
              <a:solidFill>
                <a:srgbClr val="0000FF"/>
              </a:solidFill>
            </a:ln>
          </c:spPr>
          <c:marker>
            <c:symbol val="none"/>
          </c:marker>
          <c:xVal>
            <c:numRef>
              <c:f>'M - 10 yr'!$S$23:$S$36</c:f>
              <c:numCache>
                <c:formatCode>General</c:formatCode>
                <c:ptCount val="14"/>
                <c:pt idx="0">
                  <c:v>52.0</c:v>
                </c:pt>
                <c:pt idx="1">
                  <c:v>53.0</c:v>
                </c:pt>
                <c:pt idx="2">
                  <c:v>54.0</c:v>
                </c:pt>
                <c:pt idx="3">
                  <c:v>55.0</c:v>
                </c:pt>
                <c:pt idx="4">
                  <c:v>56.0</c:v>
                </c:pt>
                <c:pt idx="5">
                  <c:v>57.0</c:v>
                </c:pt>
                <c:pt idx="6">
                  <c:v>58.0</c:v>
                </c:pt>
                <c:pt idx="7">
                  <c:v>59.0</c:v>
                </c:pt>
                <c:pt idx="8">
                  <c:v>60.0</c:v>
                </c:pt>
                <c:pt idx="9">
                  <c:v>61.0</c:v>
                </c:pt>
                <c:pt idx="10">
                  <c:v>62.0</c:v>
                </c:pt>
                <c:pt idx="11">
                  <c:v>63.0</c:v>
                </c:pt>
                <c:pt idx="12">
                  <c:v>64.0</c:v>
                </c:pt>
                <c:pt idx="13">
                  <c:v>65.0</c:v>
                </c:pt>
              </c:numCache>
            </c:numRef>
          </c:xVal>
          <c:yVal>
            <c:numRef>
              <c:f>'M - 10 yr 120'!$T$23:$T$36</c:f>
              <c:numCache>
                <c:formatCode>0.0%</c:formatCode>
                <c:ptCount val="14"/>
                <c:pt idx="0">
                  <c:v>0.00655276216365904</c:v>
                </c:pt>
                <c:pt idx="1">
                  <c:v>0.00698817299417275</c:v>
                </c:pt>
                <c:pt idx="2">
                  <c:v>0.00745272974761185</c:v>
                </c:pt>
                <c:pt idx="3">
                  <c:v>0.0079484128689692</c:v>
                </c:pt>
                <c:pt idx="4">
                  <c:v>0.00847734142581555</c:v>
                </c:pt>
                <c:pt idx="5">
                  <c:v>0.00904178336799121</c:v>
                </c:pt>
                <c:pt idx="6">
                  <c:v>0.00964416662242537</c:v>
                </c:pt>
                <c:pt idx="7">
                  <c:v>0.0102870911011539</c:v>
                </c:pt>
                <c:pt idx="8">
                  <c:v>0.0109733417091929</c:v>
                </c:pt>
                <c:pt idx="9">
                  <c:v>0.0117059024486242</c:v>
                </c:pt>
                <c:pt idx="10">
                  <c:v>0.012487971726206</c:v>
                </c:pt>
                <c:pt idx="11">
                  <c:v>0.0133229789842393</c:v>
                </c:pt>
                <c:pt idx="12">
                  <c:v>0.0142146027885052</c:v>
                </c:pt>
                <c:pt idx="13">
                  <c:v>0.0151667905231112</c:v>
                </c:pt>
              </c:numCache>
            </c:numRef>
          </c:yVal>
          <c:smooth val="1"/>
        </c:ser>
        <c:dLbls>
          <c:showLegendKey val="0"/>
          <c:showVal val="0"/>
          <c:showCatName val="0"/>
          <c:showSerName val="0"/>
          <c:showPercent val="0"/>
          <c:showBubbleSize val="0"/>
        </c:dLbls>
        <c:axId val="2030117560"/>
        <c:axId val="2020231480"/>
      </c:scatterChart>
      <c:valAx>
        <c:axId val="2030117560"/>
        <c:scaling>
          <c:orientation val="minMax"/>
          <c:max val="9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mn-cs"/>
                  </a:defRPr>
                </a:pPr>
                <a:r>
                  <a:rPr lang="en-US" sz="1600" b="1">
                    <a:solidFill>
                      <a:sysClr val="windowText" lastClr="000000"/>
                    </a:solidFill>
                    <a:latin typeface="+mj-lt"/>
                  </a:rPr>
                  <a:t>Age</a:t>
                </a:r>
              </a:p>
            </c:rich>
          </c:tx>
          <c:layout/>
          <c:overlay val="0"/>
          <c:spPr>
            <a:noFill/>
            <a:ln>
              <a:noFill/>
            </a:ln>
            <a:effectLst/>
          </c:spPr>
        </c:title>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20231480"/>
        <c:crosses val="autoZero"/>
        <c:crossBetween val="midCat"/>
      </c:valAx>
      <c:valAx>
        <c:axId val="2020231480"/>
        <c:scaling>
          <c:orientation val="minMax"/>
          <c:max val="0.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30117560"/>
        <c:crosses val="autoZero"/>
        <c:crossBetween val="midCat"/>
        <c:minorUnit val="0.0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Mortality </a:t>
            </a:r>
            <a:r>
              <a:rPr lang="en-US" sz="1600" dirty="0" smtClean="0"/>
              <a:t>rates: </a:t>
            </a:r>
            <a:r>
              <a:rPr lang="en-US" sz="1600" dirty="0">
                <a:solidFill>
                  <a:srgbClr val="0000FF"/>
                </a:solidFill>
              </a:rPr>
              <a:t>Males</a:t>
            </a:r>
          </a:p>
        </c:rich>
      </c:tx>
      <c:layout>
        <c:manualLayout>
          <c:xMode val="edge"/>
          <c:yMode val="edge"/>
          <c:x val="0.0413905684814296"/>
          <c:y val="0.0302405498281787"/>
        </c:manualLayout>
      </c:layout>
      <c:overlay val="0"/>
    </c:title>
    <c:autoTitleDeleted val="0"/>
    <c:plotArea>
      <c:layout>
        <c:manualLayout>
          <c:layoutTarget val="inner"/>
          <c:xMode val="edge"/>
          <c:yMode val="edge"/>
          <c:x val="0.0897161576057185"/>
          <c:y val="0.123711340206186"/>
          <c:w val="0.814246707422203"/>
          <c:h val="0.754217712476662"/>
        </c:manualLayout>
      </c:layout>
      <c:scatterChart>
        <c:scatterStyle val="smoothMarker"/>
        <c:varyColors val="0"/>
        <c:ser>
          <c:idx val="0"/>
          <c:order val="0"/>
          <c:tx>
            <c:v>1925 birth cohort in HRS</c:v>
          </c:tx>
          <c:spPr>
            <a:ln w="31750" cap="rnd">
              <a:solidFill>
                <a:srgbClr val="C00000"/>
              </a:solidFill>
              <a:round/>
            </a:ln>
            <a:effectLst/>
          </c:spPr>
          <c:marker>
            <c:symbol val="none"/>
          </c:marker>
          <c:xVal>
            <c:numRef>
              <c:f>'M - 10 yr'!$C$38:$C$56</c:f>
              <c:numCache>
                <c:formatCode>General</c:formatCode>
                <c:ptCount val="19"/>
                <c:pt idx="0">
                  <c:v>67.0</c:v>
                </c:pt>
                <c:pt idx="1">
                  <c:v>68.0</c:v>
                </c:pt>
                <c:pt idx="2">
                  <c:v>69.0</c:v>
                </c:pt>
                <c:pt idx="3">
                  <c:v>70.0</c:v>
                </c:pt>
                <c:pt idx="4">
                  <c:v>71.0</c:v>
                </c:pt>
                <c:pt idx="5">
                  <c:v>72.0</c:v>
                </c:pt>
                <c:pt idx="6">
                  <c:v>73.0</c:v>
                </c:pt>
                <c:pt idx="7">
                  <c:v>74.0</c:v>
                </c:pt>
                <c:pt idx="8">
                  <c:v>75.0</c:v>
                </c:pt>
                <c:pt idx="9">
                  <c:v>76.0</c:v>
                </c:pt>
                <c:pt idx="10">
                  <c:v>77.0</c:v>
                </c:pt>
                <c:pt idx="11">
                  <c:v>78.0</c:v>
                </c:pt>
                <c:pt idx="12">
                  <c:v>79.0</c:v>
                </c:pt>
                <c:pt idx="13">
                  <c:v>80.0</c:v>
                </c:pt>
                <c:pt idx="14">
                  <c:v>81.0</c:v>
                </c:pt>
                <c:pt idx="15">
                  <c:v>82.0</c:v>
                </c:pt>
                <c:pt idx="16">
                  <c:v>83.0</c:v>
                </c:pt>
                <c:pt idx="17">
                  <c:v>84.0</c:v>
                </c:pt>
                <c:pt idx="18">
                  <c:v>85.0</c:v>
                </c:pt>
              </c:numCache>
            </c:numRef>
          </c:xVal>
          <c:yVal>
            <c:numRef>
              <c:f>'M - 10 yr 120'!$D$38:$D$56</c:f>
              <c:numCache>
                <c:formatCode>0.0%</c:formatCode>
                <c:ptCount val="19"/>
                <c:pt idx="0">
                  <c:v>0.026717591007526</c:v>
                </c:pt>
                <c:pt idx="1">
                  <c:v>0.028932845486385</c:v>
                </c:pt>
                <c:pt idx="2">
                  <c:v>0.0313373810336226</c:v>
                </c:pt>
                <c:pt idx="3">
                  <c:v>0.0339483447431812</c:v>
                </c:pt>
                <c:pt idx="4">
                  <c:v>0.036784607351619</c:v>
                </c:pt>
                <c:pt idx="5">
                  <c:v>0.0398669662265246</c:v>
                </c:pt>
                <c:pt idx="6">
                  <c:v>0.043218377391893</c:v>
                </c:pt>
                <c:pt idx="7">
                  <c:v>0.0468642216257496</c:v>
                </c:pt>
                <c:pt idx="8">
                  <c:v>0.0508326106975256</c:v>
                </c:pt>
                <c:pt idx="9">
                  <c:v>0.0551547410893354</c:v>
                </c:pt>
                <c:pt idx="10">
                  <c:v>0.0598653041323182</c:v>
                </c:pt>
                <c:pt idx="11">
                  <c:v>0.0650029634726362</c:v>
                </c:pt>
                <c:pt idx="12">
                  <c:v>0.0706109132745927</c:v>
                </c:pt>
                <c:pt idx="13">
                  <c:v>0.07673753372012</c:v>
                </c:pt>
                <c:pt idx="14">
                  <c:v>0.0834371643738085</c:v>
                </c:pt>
                <c:pt idx="15">
                  <c:v>0.0907710211181677</c:v>
                </c:pt>
                <c:pt idx="16">
                  <c:v>0.0988082889870654</c:v>
                </c:pt>
                <c:pt idx="17">
                  <c:v>0.107627431830862</c:v>
                </c:pt>
                <c:pt idx="18">
                  <c:v>0.1173177710162</c:v>
                </c:pt>
              </c:numCache>
            </c:numRef>
          </c:yVal>
          <c:smooth val="1"/>
        </c:ser>
        <c:ser>
          <c:idx val="1"/>
          <c:order val="1"/>
          <c:tx>
            <c:v>1925 birth cohort SSA proj.</c:v>
          </c:tx>
          <c:spPr>
            <a:ln w="31750" cap="rnd">
              <a:solidFill>
                <a:srgbClr val="FF0000"/>
              </a:solidFill>
              <a:prstDash val="sysDash"/>
              <a:round/>
            </a:ln>
            <a:effectLst/>
          </c:spPr>
          <c:marker>
            <c:symbol val="none"/>
          </c:marker>
          <c:xVal>
            <c:numRef>
              <c:f>'M - 10 yr'!$C$38:$C$56</c:f>
              <c:numCache>
                <c:formatCode>General</c:formatCode>
                <c:ptCount val="19"/>
                <c:pt idx="0">
                  <c:v>67.0</c:v>
                </c:pt>
                <c:pt idx="1">
                  <c:v>68.0</c:v>
                </c:pt>
                <c:pt idx="2">
                  <c:v>69.0</c:v>
                </c:pt>
                <c:pt idx="3">
                  <c:v>70.0</c:v>
                </c:pt>
                <c:pt idx="4">
                  <c:v>71.0</c:v>
                </c:pt>
                <c:pt idx="5">
                  <c:v>72.0</c:v>
                </c:pt>
                <c:pt idx="6">
                  <c:v>73.0</c:v>
                </c:pt>
                <c:pt idx="7">
                  <c:v>74.0</c:v>
                </c:pt>
                <c:pt idx="8">
                  <c:v>75.0</c:v>
                </c:pt>
                <c:pt idx="9">
                  <c:v>76.0</c:v>
                </c:pt>
                <c:pt idx="10">
                  <c:v>77.0</c:v>
                </c:pt>
                <c:pt idx="11">
                  <c:v>78.0</c:v>
                </c:pt>
                <c:pt idx="12">
                  <c:v>79.0</c:v>
                </c:pt>
                <c:pt idx="13">
                  <c:v>80.0</c:v>
                </c:pt>
                <c:pt idx="14">
                  <c:v>81.0</c:v>
                </c:pt>
                <c:pt idx="15">
                  <c:v>82.0</c:v>
                </c:pt>
                <c:pt idx="16">
                  <c:v>83.0</c:v>
                </c:pt>
                <c:pt idx="17">
                  <c:v>84.0</c:v>
                </c:pt>
                <c:pt idx="18">
                  <c:v>85.0</c:v>
                </c:pt>
              </c:numCache>
            </c:numRef>
          </c:xVal>
          <c:yVal>
            <c:numRef>
              <c:f>'M - 10 yr 120'!$D$75:$D$93</c:f>
              <c:numCache>
                <c:formatCode>0.0%</c:formatCode>
                <c:ptCount val="19"/>
                <c:pt idx="0">
                  <c:v>0.028065</c:v>
                </c:pt>
                <c:pt idx="1">
                  <c:v>0.02991</c:v>
                </c:pt>
                <c:pt idx="2">
                  <c:v>0.03164</c:v>
                </c:pt>
                <c:pt idx="3">
                  <c:v>0.03371</c:v>
                </c:pt>
                <c:pt idx="4">
                  <c:v>0.03604</c:v>
                </c:pt>
                <c:pt idx="5">
                  <c:v>0.039285</c:v>
                </c:pt>
                <c:pt idx="6">
                  <c:v>0.04254</c:v>
                </c:pt>
                <c:pt idx="7">
                  <c:v>0.04498</c:v>
                </c:pt>
                <c:pt idx="8">
                  <c:v>0.048535</c:v>
                </c:pt>
                <c:pt idx="9">
                  <c:v>0.0524</c:v>
                </c:pt>
                <c:pt idx="10">
                  <c:v>0.056605</c:v>
                </c:pt>
                <c:pt idx="11">
                  <c:v>0.06147</c:v>
                </c:pt>
                <c:pt idx="12">
                  <c:v>0.06723</c:v>
                </c:pt>
                <c:pt idx="13">
                  <c:v>0.07277</c:v>
                </c:pt>
                <c:pt idx="14">
                  <c:v>0.07921</c:v>
                </c:pt>
                <c:pt idx="15">
                  <c:v>0.087855</c:v>
                </c:pt>
                <c:pt idx="16">
                  <c:v>0.096505</c:v>
                </c:pt>
                <c:pt idx="17">
                  <c:v>0.106475</c:v>
                </c:pt>
                <c:pt idx="18">
                  <c:v>0.11755</c:v>
                </c:pt>
              </c:numCache>
            </c:numRef>
          </c:yVal>
          <c:smooth val="0"/>
        </c:ser>
        <c:ser>
          <c:idx val="2"/>
          <c:order val="2"/>
          <c:tx>
            <c:v>1935 birth cohort HRS</c:v>
          </c:tx>
          <c:spPr>
            <a:ln w="28575" cap="rnd">
              <a:solidFill>
                <a:srgbClr val="006600"/>
              </a:solidFill>
              <a:prstDash val="solid"/>
              <a:round/>
            </a:ln>
            <a:effectLst/>
          </c:spPr>
          <c:marker>
            <c:symbol val="circle"/>
            <c:size val="3"/>
            <c:spPr>
              <a:solidFill>
                <a:schemeClr val="accent3">
                  <a:lumMod val="20000"/>
                  <a:lumOff val="80000"/>
                </a:schemeClr>
              </a:solidFill>
              <a:ln>
                <a:solidFill>
                  <a:srgbClr val="006600"/>
                </a:solidFill>
              </a:ln>
            </c:spPr>
          </c:marker>
          <c:xVal>
            <c:numRef>
              <c:f>'M - 10 yr'!$K$28:$K$46</c:f>
              <c:numCache>
                <c:formatCode>General</c:formatCode>
                <c:ptCount val="1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numCache>
            </c:numRef>
          </c:xVal>
          <c:yVal>
            <c:numRef>
              <c:f>'M - 10 yr 120'!$L$28:$L$46</c:f>
              <c:numCache>
                <c:formatCode>0.0%</c:formatCode>
                <c:ptCount val="19"/>
                <c:pt idx="0">
                  <c:v>0.0116550897303566</c:v>
                </c:pt>
                <c:pt idx="1">
                  <c:v>0.0124274299501326</c:v>
                </c:pt>
                <c:pt idx="2">
                  <c:v>0.0132516207413616</c:v>
                </c:pt>
                <c:pt idx="3">
                  <c:v>0.0141312350471094</c:v>
                </c:pt>
                <c:pt idx="4">
                  <c:v>0.0150701046628044</c:v>
                </c:pt>
                <c:pt idx="5">
                  <c:v>0.0160723407234305</c:v>
                </c:pt>
                <c:pt idx="6">
                  <c:v>0.0171423560468662</c:v>
                </c:pt>
                <c:pt idx="7">
                  <c:v>0.0182848895324345</c:v>
                </c:pt>
                <c:pt idx="8">
                  <c:v>0.0195050328390262</c:v>
                </c:pt>
                <c:pt idx="9">
                  <c:v>0.0208082595961643</c:v>
                </c:pt>
                <c:pt idx="10">
                  <c:v>0.0222004574347376</c:v>
                </c:pt>
                <c:pt idx="11">
                  <c:v>0.0236879631625464</c:v>
                </c:pt>
                <c:pt idx="12">
                  <c:v>0.0252776014541821</c:v>
                </c:pt>
                <c:pt idx="13">
                  <c:v>0.0269767274761052</c:v>
                </c:pt>
                <c:pt idx="14">
                  <c:v>0.0287932739273666</c:v>
                </c:pt>
                <c:pt idx="15">
                  <c:v>0.030735803045707</c:v>
                </c:pt>
                <c:pt idx="16">
                  <c:v>0.0328135642095597</c:v>
                </c:pt>
                <c:pt idx="17">
                  <c:v>0.035036557860933</c:v>
                </c:pt>
                <c:pt idx="18">
                  <c:v>0.0374156065848773</c:v>
                </c:pt>
              </c:numCache>
            </c:numRef>
          </c:yVal>
          <c:smooth val="1"/>
        </c:ser>
        <c:ser>
          <c:idx val="3"/>
          <c:order val="3"/>
          <c:tx>
            <c:v>1935 birth cohort SSA proj.</c:v>
          </c:tx>
          <c:spPr>
            <a:ln w="38100" cap="rnd">
              <a:solidFill>
                <a:srgbClr val="006600"/>
              </a:solidFill>
              <a:prstDash val="sysDash"/>
              <a:round/>
            </a:ln>
            <a:effectLst/>
          </c:spPr>
          <c:marker>
            <c:symbol val="none"/>
          </c:marker>
          <c:xVal>
            <c:numRef>
              <c:f>'M - 10 yr'!$K$28:$K$46</c:f>
              <c:numCache>
                <c:formatCode>General</c:formatCode>
                <c:ptCount val="1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numCache>
            </c:numRef>
          </c:xVal>
          <c:yVal>
            <c:numRef>
              <c:f>'M - 10 yr 120'!$L$75:$L$93</c:f>
              <c:numCache>
                <c:formatCode>0.0%</c:formatCode>
                <c:ptCount val="19"/>
                <c:pt idx="0">
                  <c:v>0.011435</c:v>
                </c:pt>
                <c:pt idx="1">
                  <c:v>0.012375</c:v>
                </c:pt>
                <c:pt idx="2">
                  <c:v>0.013335</c:v>
                </c:pt>
                <c:pt idx="3">
                  <c:v>0.01422</c:v>
                </c:pt>
                <c:pt idx="4">
                  <c:v>0.015205</c:v>
                </c:pt>
                <c:pt idx="5">
                  <c:v>0.01623</c:v>
                </c:pt>
                <c:pt idx="6">
                  <c:v>0.01768</c:v>
                </c:pt>
                <c:pt idx="7">
                  <c:v>0.019055</c:v>
                </c:pt>
                <c:pt idx="8">
                  <c:v>0.020505</c:v>
                </c:pt>
                <c:pt idx="9">
                  <c:v>0.022135</c:v>
                </c:pt>
                <c:pt idx="10">
                  <c:v>0.023895</c:v>
                </c:pt>
                <c:pt idx="11">
                  <c:v>0.025595</c:v>
                </c:pt>
                <c:pt idx="12">
                  <c:v>0.027475</c:v>
                </c:pt>
                <c:pt idx="13">
                  <c:v>0.02955</c:v>
                </c:pt>
                <c:pt idx="14">
                  <c:v>0.031855</c:v>
                </c:pt>
                <c:pt idx="15">
                  <c:v>0.03468</c:v>
                </c:pt>
                <c:pt idx="16">
                  <c:v>0.037255</c:v>
                </c:pt>
                <c:pt idx="17">
                  <c:v>0.04</c:v>
                </c:pt>
                <c:pt idx="18">
                  <c:v>0.043155</c:v>
                </c:pt>
              </c:numCache>
            </c:numRef>
          </c:yVal>
          <c:smooth val="0"/>
        </c:ser>
        <c:ser>
          <c:idx val="4"/>
          <c:order val="4"/>
          <c:tx>
            <c:v>1945 birth cohort in HRS</c:v>
          </c:tx>
          <c:spPr>
            <a:ln w="34925">
              <a:solidFill>
                <a:srgbClr val="0000FF"/>
              </a:solidFill>
            </a:ln>
          </c:spPr>
          <c:marker>
            <c:symbol val="none"/>
          </c:marker>
          <c:xVal>
            <c:numRef>
              <c:f>'M - 10 yr'!$S$23:$S$36</c:f>
              <c:numCache>
                <c:formatCode>General</c:formatCode>
                <c:ptCount val="14"/>
                <c:pt idx="0">
                  <c:v>52.0</c:v>
                </c:pt>
                <c:pt idx="1">
                  <c:v>53.0</c:v>
                </c:pt>
                <c:pt idx="2">
                  <c:v>54.0</c:v>
                </c:pt>
                <c:pt idx="3">
                  <c:v>55.0</c:v>
                </c:pt>
                <c:pt idx="4">
                  <c:v>56.0</c:v>
                </c:pt>
                <c:pt idx="5">
                  <c:v>57.0</c:v>
                </c:pt>
                <c:pt idx="6">
                  <c:v>58.0</c:v>
                </c:pt>
                <c:pt idx="7">
                  <c:v>59.0</c:v>
                </c:pt>
                <c:pt idx="8">
                  <c:v>60.0</c:v>
                </c:pt>
                <c:pt idx="9">
                  <c:v>61.0</c:v>
                </c:pt>
                <c:pt idx="10">
                  <c:v>62.0</c:v>
                </c:pt>
                <c:pt idx="11">
                  <c:v>63.0</c:v>
                </c:pt>
                <c:pt idx="12">
                  <c:v>64.0</c:v>
                </c:pt>
                <c:pt idx="13">
                  <c:v>65.0</c:v>
                </c:pt>
              </c:numCache>
            </c:numRef>
          </c:xVal>
          <c:yVal>
            <c:numRef>
              <c:f>'M - 10 yr 120'!$T$23:$T$36</c:f>
              <c:numCache>
                <c:formatCode>0.0%</c:formatCode>
                <c:ptCount val="14"/>
                <c:pt idx="0">
                  <c:v>0.00655276216365904</c:v>
                </c:pt>
                <c:pt idx="1">
                  <c:v>0.00698817299417275</c:v>
                </c:pt>
                <c:pt idx="2">
                  <c:v>0.00745272974761185</c:v>
                </c:pt>
                <c:pt idx="3">
                  <c:v>0.0079484128689692</c:v>
                </c:pt>
                <c:pt idx="4">
                  <c:v>0.00847734142581555</c:v>
                </c:pt>
                <c:pt idx="5">
                  <c:v>0.00904178336799121</c:v>
                </c:pt>
                <c:pt idx="6">
                  <c:v>0.00964416662242537</c:v>
                </c:pt>
                <c:pt idx="7">
                  <c:v>0.0102870911011539</c:v>
                </c:pt>
                <c:pt idx="8">
                  <c:v>0.0109733417091929</c:v>
                </c:pt>
                <c:pt idx="9">
                  <c:v>0.0117059024486242</c:v>
                </c:pt>
                <c:pt idx="10">
                  <c:v>0.012487971726206</c:v>
                </c:pt>
                <c:pt idx="11">
                  <c:v>0.0133229789842393</c:v>
                </c:pt>
                <c:pt idx="12">
                  <c:v>0.0142146027885052</c:v>
                </c:pt>
                <c:pt idx="13">
                  <c:v>0.0151667905231112</c:v>
                </c:pt>
              </c:numCache>
            </c:numRef>
          </c:yVal>
          <c:smooth val="1"/>
        </c:ser>
        <c:ser>
          <c:idx val="5"/>
          <c:order val="5"/>
          <c:tx>
            <c:v>1945 birth cohort SSA proj.</c:v>
          </c:tx>
          <c:spPr>
            <a:ln>
              <a:solidFill>
                <a:srgbClr val="0000FF"/>
              </a:solidFill>
              <a:prstDash val="sysDash"/>
            </a:ln>
          </c:spPr>
          <c:marker>
            <c:symbol val="none"/>
          </c:marker>
          <c:xVal>
            <c:numRef>
              <c:f>'M - 10 yr'!$S$23:$S$36</c:f>
              <c:numCache>
                <c:formatCode>General</c:formatCode>
                <c:ptCount val="14"/>
                <c:pt idx="0">
                  <c:v>52.0</c:v>
                </c:pt>
                <c:pt idx="1">
                  <c:v>53.0</c:v>
                </c:pt>
                <c:pt idx="2">
                  <c:v>54.0</c:v>
                </c:pt>
                <c:pt idx="3">
                  <c:v>55.0</c:v>
                </c:pt>
                <c:pt idx="4">
                  <c:v>56.0</c:v>
                </c:pt>
                <c:pt idx="5">
                  <c:v>57.0</c:v>
                </c:pt>
                <c:pt idx="6">
                  <c:v>58.0</c:v>
                </c:pt>
                <c:pt idx="7">
                  <c:v>59.0</c:v>
                </c:pt>
                <c:pt idx="8">
                  <c:v>60.0</c:v>
                </c:pt>
                <c:pt idx="9">
                  <c:v>61.0</c:v>
                </c:pt>
                <c:pt idx="10">
                  <c:v>62.0</c:v>
                </c:pt>
                <c:pt idx="11">
                  <c:v>63.0</c:v>
                </c:pt>
                <c:pt idx="12">
                  <c:v>64.0</c:v>
                </c:pt>
                <c:pt idx="13">
                  <c:v>65.0</c:v>
                </c:pt>
              </c:numCache>
            </c:numRef>
          </c:xVal>
          <c:yVal>
            <c:numRef>
              <c:f>'M - 10 yr 120'!$T$80:$T$93</c:f>
              <c:numCache>
                <c:formatCode>0.0%</c:formatCode>
                <c:ptCount val="14"/>
                <c:pt idx="0">
                  <c:v>0.0066</c:v>
                </c:pt>
                <c:pt idx="1">
                  <c:v>0.00718</c:v>
                </c:pt>
                <c:pt idx="2">
                  <c:v>0.00771</c:v>
                </c:pt>
                <c:pt idx="3">
                  <c:v>0.00826</c:v>
                </c:pt>
                <c:pt idx="4">
                  <c:v>0.00881</c:v>
                </c:pt>
                <c:pt idx="5">
                  <c:v>0.00944</c:v>
                </c:pt>
                <c:pt idx="6">
                  <c:v>0.01014</c:v>
                </c:pt>
                <c:pt idx="7">
                  <c:v>0.010965</c:v>
                </c:pt>
                <c:pt idx="8">
                  <c:v>0.01177</c:v>
                </c:pt>
                <c:pt idx="9">
                  <c:v>0.012685</c:v>
                </c:pt>
                <c:pt idx="10">
                  <c:v>0.013755</c:v>
                </c:pt>
                <c:pt idx="11">
                  <c:v>0.014935</c:v>
                </c:pt>
                <c:pt idx="12">
                  <c:v>0.016225</c:v>
                </c:pt>
                <c:pt idx="13">
                  <c:v>0.017655</c:v>
                </c:pt>
              </c:numCache>
            </c:numRef>
          </c:yVal>
          <c:smooth val="1"/>
        </c:ser>
        <c:dLbls>
          <c:showLegendKey val="0"/>
          <c:showVal val="0"/>
          <c:showCatName val="0"/>
          <c:showSerName val="0"/>
          <c:showPercent val="0"/>
          <c:showBubbleSize val="0"/>
        </c:dLbls>
        <c:axId val="2020504792"/>
        <c:axId val="2020511672"/>
      </c:scatterChart>
      <c:valAx>
        <c:axId val="2020504792"/>
        <c:scaling>
          <c:orientation val="minMax"/>
          <c:max val="9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mn-cs"/>
                  </a:defRPr>
                </a:pPr>
                <a:r>
                  <a:rPr lang="en-US" sz="1600" b="1">
                    <a:solidFill>
                      <a:sysClr val="windowText" lastClr="000000"/>
                    </a:solidFill>
                    <a:latin typeface="+mj-lt"/>
                  </a:rPr>
                  <a:t>Age</a:t>
                </a:r>
              </a:p>
            </c:rich>
          </c:tx>
          <c:layout/>
          <c:overlay val="0"/>
          <c:spPr>
            <a:noFill/>
            <a:ln>
              <a:noFill/>
            </a:ln>
            <a:effectLst/>
          </c:spPr>
        </c:title>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020511672"/>
        <c:crosses val="autoZero"/>
        <c:crossBetween val="midCat"/>
      </c:valAx>
      <c:valAx>
        <c:axId val="2020511672"/>
        <c:scaling>
          <c:orientation val="minMax"/>
          <c:max val="0.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020504792"/>
        <c:crosses val="autoZero"/>
        <c:crossBetween val="midCat"/>
        <c:minorUnit val="0.0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Mortality </a:t>
            </a:r>
            <a:r>
              <a:rPr lang="en-US" sz="1600" dirty="0" smtClean="0"/>
              <a:t>rates: </a:t>
            </a:r>
            <a:r>
              <a:rPr lang="en-US" sz="1600" dirty="0" smtClean="0">
                <a:solidFill>
                  <a:srgbClr val="FF00FF"/>
                </a:solidFill>
              </a:rPr>
              <a:t>Women</a:t>
            </a:r>
            <a:endParaRPr lang="en-US" sz="1600" dirty="0">
              <a:solidFill>
                <a:srgbClr val="FF00FF"/>
              </a:solidFill>
            </a:endParaRPr>
          </a:p>
        </c:rich>
      </c:tx>
      <c:layout>
        <c:manualLayout>
          <c:xMode val="edge"/>
          <c:yMode val="edge"/>
          <c:x val="0.031334138369711"/>
          <c:y val="0.0185086700228045"/>
        </c:manualLayout>
      </c:layout>
      <c:overlay val="0"/>
    </c:title>
    <c:autoTitleDeleted val="0"/>
    <c:plotArea>
      <c:layout>
        <c:manualLayout>
          <c:layoutTarget val="inner"/>
          <c:xMode val="edge"/>
          <c:yMode val="edge"/>
          <c:x val="0.0897161576057185"/>
          <c:y val="0.113873084412835"/>
          <c:w val="0.814246707422203"/>
          <c:h val="0.764055964778596"/>
        </c:manualLayout>
      </c:layout>
      <c:scatterChart>
        <c:scatterStyle val="smoothMarker"/>
        <c:varyColors val="0"/>
        <c:ser>
          <c:idx val="0"/>
          <c:order val="0"/>
          <c:tx>
            <c:v>1925 birth cohort in HRS</c:v>
          </c:tx>
          <c:spPr>
            <a:ln w="31750" cap="rnd">
              <a:solidFill>
                <a:srgbClr val="C00000"/>
              </a:solidFill>
              <a:round/>
            </a:ln>
            <a:effectLst/>
          </c:spPr>
          <c:marker>
            <c:symbol val="none"/>
          </c:marker>
          <c:xVal>
            <c:numRef>
              <c:f>'M - 10 yr'!$C$38:$C$56</c:f>
              <c:numCache>
                <c:formatCode>General</c:formatCode>
                <c:ptCount val="19"/>
                <c:pt idx="0">
                  <c:v>67.0</c:v>
                </c:pt>
                <c:pt idx="1">
                  <c:v>68.0</c:v>
                </c:pt>
                <c:pt idx="2">
                  <c:v>69.0</c:v>
                </c:pt>
                <c:pt idx="3">
                  <c:v>70.0</c:v>
                </c:pt>
                <c:pt idx="4">
                  <c:v>71.0</c:v>
                </c:pt>
                <c:pt idx="5">
                  <c:v>72.0</c:v>
                </c:pt>
                <c:pt idx="6">
                  <c:v>73.0</c:v>
                </c:pt>
                <c:pt idx="7">
                  <c:v>74.0</c:v>
                </c:pt>
                <c:pt idx="8">
                  <c:v>75.0</c:v>
                </c:pt>
                <c:pt idx="9">
                  <c:v>76.0</c:v>
                </c:pt>
                <c:pt idx="10">
                  <c:v>77.0</c:v>
                </c:pt>
                <c:pt idx="11">
                  <c:v>78.0</c:v>
                </c:pt>
                <c:pt idx="12">
                  <c:v>79.0</c:v>
                </c:pt>
                <c:pt idx="13">
                  <c:v>80.0</c:v>
                </c:pt>
                <c:pt idx="14">
                  <c:v>81.0</c:v>
                </c:pt>
                <c:pt idx="15">
                  <c:v>82.0</c:v>
                </c:pt>
                <c:pt idx="16">
                  <c:v>83.0</c:v>
                </c:pt>
                <c:pt idx="17">
                  <c:v>84.0</c:v>
                </c:pt>
                <c:pt idx="18">
                  <c:v>85.0</c:v>
                </c:pt>
              </c:numCache>
            </c:numRef>
          </c:xVal>
          <c:yVal>
            <c:numRef>
              <c:f>'F- 10 yr 120'!$D$38:$D$56</c:f>
              <c:numCache>
                <c:formatCode>0.0%</c:formatCode>
                <c:ptCount val="19"/>
                <c:pt idx="0">
                  <c:v>0.0138391220826161</c:v>
                </c:pt>
                <c:pt idx="1">
                  <c:v>0.0151053299665778</c:v>
                </c:pt>
                <c:pt idx="2">
                  <c:v>0.0164892735340312</c:v>
                </c:pt>
                <c:pt idx="3">
                  <c:v>0.0180022620447986</c:v>
                </c:pt>
                <c:pt idx="4">
                  <c:v>0.0196567608083841</c:v>
                </c:pt>
                <c:pt idx="5">
                  <c:v>0.0214665227687519</c:v>
                </c:pt>
                <c:pt idx="6">
                  <c:v>0.0234467376143027</c:v>
                </c:pt>
                <c:pt idx="7">
                  <c:v>0.0256142012194958</c:v>
                </c:pt>
                <c:pt idx="8">
                  <c:v>0.0279875087602277</c:v>
                </c:pt>
                <c:pt idx="9">
                  <c:v>0.0305872754995052</c:v>
                </c:pt>
                <c:pt idx="10">
                  <c:v>0.0334363900430797</c:v>
                </c:pt>
                <c:pt idx="11">
                  <c:v>0.0365603058549966</c:v>
                </c:pt>
                <c:pt idx="12">
                  <c:v>0.0399873780501427</c:v>
                </c:pt>
                <c:pt idx="13">
                  <c:v>0.0437492540093425</c:v>
                </c:pt>
                <c:pt idx="14">
                  <c:v>0.0478813282767689</c:v>
                </c:pt>
                <c:pt idx="15">
                  <c:v>0.0524232746104494</c:v>
                </c:pt>
                <c:pt idx="16">
                  <c:v>0.0574196711117378</c:v>
                </c:pt>
                <c:pt idx="17">
                  <c:v>0.0629207382555084</c:v>
                </c:pt>
                <c:pt idx="18">
                  <c:v>0.0689832146443084</c:v>
                </c:pt>
              </c:numCache>
            </c:numRef>
          </c:yVal>
          <c:smooth val="1"/>
        </c:ser>
        <c:ser>
          <c:idx val="2"/>
          <c:order val="1"/>
          <c:tx>
            <c:v>1935 birth cohort HRS</c:v>
          </c:tx>
          <c:spPr>
            <a:ln w="28575" cap="rnd">
              <a:solidFill>
                <a:srgbClr val="006600"/>
              </a:solidFill>
              <a:prstDash val="solid"/>
              <a:round/>
            </a:ln>
            <a:effectLst/>
          </c:spPr>
          <c:marker>
            <c:symbol val="circle"/>
            <c:size val="3"/>
            <c:spPr>
              <a:solidFill>
                <a:schemeClr val="accent3">
                  <a:lumMod val="20000"/>
                  <a:lumOff val="80000"/>
                </a:schemeClr>
              </a:solidFill>
              <a:ln>
                <a:solidFill>
                  <a:srgbClr val="006600"/>
                </a:solidFill>
              </a:ln>
            </c:spPr>
          </c:marker>
          <c:xVal>
            <c:numRef>
              <c:f>'M - 10 yr'!$K$28:$K$46</c:f>
              <c:numCache>
                <c:formatCode>General</c:formatCode>
                <c:ptCount val="1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numCache>
            </c:numRef>
          </c:xVal>
          <c:yVal>
            <c:numRef>
              <c:f>'F- 10 yr 120'!$L$28:$L$46</c:f>
              <c:numCache>
                <c:formatCode>0.0%</c:formatCode>
                <c:ptCount val="19"/>
                <c:pt idx="0">
                  <c:v>0.00783151743862564</c:v>
                </c:pt>
                <c:pt idx="1">
                  <c:v>0.00844576879656024</c:v>
                </c:pt>
                <c:pt idx="2">
                  <c:v>0.00910863330749834</c:v>
                </c:pt>
                <c:pt idx="3">
                  <c:v>0.0098240294224962</c:v>
                </c:pt>
                <c:pt idx="4">
                  <c:v>0.0105962030672235</c:v>
                </c:pt>
                <c:pt idx="5">
                  <c:v>0.011429756908311</c:v>
                </c:pt>
                <c:pt idx="6">
                  <c:v>0.0123296825421161</c:v>
                </c:pt>
                <c:pt idx="7">
                  <c:v>0.0133013959461496</c:v>
                </c:pt>
                <c:pt idx="8">
                  <c:v>0.0143507765803821</c:v>
                </c:pt>
                <c:pt idx="9">
                  <c:v>0.0154842105801909</c:v>
                </c:pt>
                <c:pt idx="10">
                  <c:v>0.0167086385462188</c:v>
                </c:pt>
                <c:pt idx="11">
                  <c:v>0.0180316085105687</c:v>
                </c:pt>
                <c:pt idx="12">
                  <c:v>0.0194613347455666</c:v>
                </c:pt>
                <c:pt idx="13">
                  <c:v>0.021006763183265</c:v>
                </c:pt>
                <c:pt idx="14">
                  <c:v>0.0226776443338945</c:v>
                </c:pt>
                <c:pt idx="15">
                  <c:v>0.0244846147332715</c:v>
                </c:pt>
                <c:pt idx="16">
                  <c:v>0.02643928811719</c:v>
                </c:pt>
                <c:pt idx="17">
                  <c:v>0.0285543577205715</c:v>
                </c:pt>
                <c:pt idx="18">
                  <c:v>0.0308437113374119</c:v>
                </c:pt>
              </c:numCache>
            </c:numRef>
          </c:yVal>
          <c:smooth val="1"/>
        </c:ser>
        <c:ser>
          <c:idx val="4"/>
          <c:order val="2"/>
          <c:tx>
            <c:v>1945 birth cohort in HRS</c:v>
          </c:tx>
          <c:spPr>
            <a:ln w="34925">
              <a:solidFill>
                <a:srgbClr val="0000FF"/>
              </a:solidFill>
            </a:ln>
          </c:spPr>
          <c:marker>
            <c:symbol val="none"/>
          </c:marker>
          <c:xVal>
            <c:numRef>
              <c:f>'M - 10 yr'!$S$23:$S$36</c:f>
              <c:numCache>
                <c:formatCode>General</c:formatCode>
                <c:ptCount val="14"/>
                <c:pt idx="0">
                  <c:v>52.0</c:v>
                </c:pt>
                <c:pt idx="1">
                  <c:v>53.0</c:v>
                </c:pt>
                <c:pt idx="2">
                  <c:v>54.0</c:v>
                </c:pt>
                <c:pt idx="3">
                  <c:v>55.0</c:v>
                </c:pt>
                <c:pt idx="4">
                  <c:v>56.0</c:v>
                </c:pt>
                <c:pt idx="5">
                  <c:v>57.0</c:v>
                </c:pt>
                <c:pt idx="6">
                  <c:v>58.0</c:v>
                </c:pt>
                <c:pt idx="7">
                  <c:v>59.0</c:v>
                </c:pt>
                <c:pt idx="8">
                  <c:v>60.0</c:v>
                </c:pt>
                <c:pt idx="9">
                  <c:v>61.0</c:v>
                </c:pt>
                <c:pt idx="10">
                  <c:v>62.0</c:v>
                </c:pt>
                <c:pt idx="11">
                  <c:v>63.0</c:v>
                </c:pt>
                <c:pt idx="12">
                  <c:v>64.0</c:v>
                </c:pt>
                <c:pt idx="13">
                  <c:v>65.0</c:v>
                </c:pt>
              </c:numCache>
            </c:numRef>
          </c:xVal>
          <c:yVal>
            <c:numRef>
              <c:f>'F- 10 yr 120'!$T$23:$T$36</c:f>
              <c:numCache>
                <c:formatCode>0.0%</c:formatCode>
                <c:ptCount val="14"/>
                <c:pt idx="0">
                  <c:v>0.00442944788665105</c:v>
                </c:pt>
                <c:pt idx="1">
                  <c:v>0.00480013445763709</c:v>
                </c:pt>
                <c:pt idx="2">
                  <c:v>0.00520200328539271</c:v>
                </c:pt>
                <c:pt idx="3">
                  <c:v>0.00563770547508579</c:v>
                </c:pt>
                <c:pt idx="4">
                  <c:v>0.00611012242802649</c:v>
                </c:pt>
                <c:pt idx="5">
                  <c:v>0.00662238670224342</c:v>
                </c:pt>
                <c:pt idx="6">
                  <c:v>0.0071779049109539</c:v>
                </c:pt>
                <c:pt idx="7">
                  <c:v>0.00778038288328797</c:v>
                </c:pt>
                <c:pt idx="8">
                  <c:v>0.00843385334048488</c:v>
                </c:pt>
                <c:pt idx="9">
                  <c:v>0.00914270637400865</c:v>
                </c:pt>
                <c:pt idx="10">
                  <c:v>0.00991172305037941</c:v>
                </c:pt>
                <c:pt idx="11">
                  <c:v>0.0107461125119051</c:v>
                </c:pt>
                <c:pt idx="12">
                  <c:v>0.0116515529940057</c:v>
                </c:pt>
                <c:pt idx="13">
                  <c:v>0.0126342372397666</c:v>
                </c:pt>
              </c:numCache>
            </c:numRef>
          </c:yVal>
          <c:smooth val="1"/>
        </c:ser>
        <c:dLbls>
          <c:showLegendKey val="0"/>
          <c:showVal val="0"/>
          <c:showCatName val="0"/>
          <c:showSerName val="0"/>
          <c:showPercent val="0"/>
          <c:showBubbleSize val="0"/>
        </c:dLbls>
        <c:axId val="2104710440"/>
        <c:axId val="2105065928"/>
      </c:scatterChart>
      <c:valAx>
        <c:axId val="2104710440"/>
        <c:scaling>
          <c:orientation val="minMax"/>
          <c:max val="9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mn-cs"/>
                  </a:defRPr>
                </a:pPr>
                <a:r>
                  <a:rPr lang="en-US" sz="1600" b="1">
                    <a:solidFill>
                      <a:sysClr val="windowText" lastClr="000000"/>
                    </a:solidFill>
                    <a:latin typeface="+mj-lt"/>
                  </a:rPr>
                  <a:t>Age</a:t>
                </a:r>
              </a:p>
            </c:rich>
          </c:tx>
          <c:layout/>
          <c:overlay val="0"/>
          <c:spPr>
            <a:noFill/>
            <a:ln>
              <a:noFill/>
            </a:ln>
            <a:effectLst/>
          </c:spPr>
        </c:title>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105065928"/>
        <c:crosses val="autoZero"/>
        <c:crossBetween val="midCat"/>
      </c:valAx>
      <c:valAx>
        <c:axId val="2105065928"/>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04710440"/>
        <c:crosses val="autoZero"/>
        <c:crossBetween val="midCat"/>
        <c:majorUnit val="0.02"/>
        <c:minorUnit val="0.0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Mortality </a:t>
            </a:r>
            <a:r>
              <a:rPr lang="en-US" sz="1600" dirty="0" smtClean="0"/>
              <a:t>rates: </a:t>
            </a:r>
            <a:r>
              <a:rPr lang="en-US" sz="1600" dirty="0" smtClean="0">
                <a:solidFill>
                  <a:srgbClr val="FF00FF"/>
                </a:solidFill>
              </a:rPr>
              <a:t>Women</a:t>
            </a:r>
            <a:endParaRPr lang="en-US" sz="1600" dirty="0">
              <a:solidFill>
                <a:srgbClr val="FF00FF"/>
              </a:solidFill>
            </a:endParaRPr>
          </a:p>
        </c:rich>
      </c:tx>
      <c:layout>
        <c:manualLayout>
          <c:xMode val="edge"/>
          <c:yMode val="edge"/>
          <c:x val="0.031334138369711"/>
          <c:y val="0.0185086700228045"/>
        </c:manualLayout>
      </c:layout>
      <c:overlay val="0"/>
    </c:title>
    <c:autoTitleDeleted val="0"/>
    <c:plotArea>
      <c:layout>
        <c:manualLayout>
          <c:layoutTarget val="inner"/>
          <c:xMode val="edge"/>
          <c:yMode val="edge"/>
          <c:x val="0.0897161576057185"/>
          <c:y val="0.113873084412835"/>
          <c:w val="0.814246707422203"/>
          <c:h val="0.764055964778596"/>
        </c:manualLayout>
      </c:layout>
      <c:scatterChart>
        <c:scatterStyle val="smoothMarker"/>
        <c:varyColors val="0"/>
        <c:ser>
          <c:idx val="0"/>
          <c:order val="0"/>
          <c:tx>
            <c:v>1925 birth cohort in HRS</c:v>
          </c:tx>
          <c:spPr>
            <a:ln w="31750" cap="rnd">
              <a:solidFill>
                <a:srgbClr val="C00000"/>
              </a:solidFill>
              <a:round/>
            </a:ln>
            <a:effectLst/>
          </c:spPr>
          <c:marker>
            <c:symbol val="none"/>
          </c:marker>
          <c:xVal>
            <c:numRef>
              <c:f>'M - 10 yr'!$C$38:$C$56</c:f>
              <c:numCache>
                <c:formatCode>General</c:formatCode>
                <c:ptCount val="19"/>
                <c:pt idx="0">
                  <c:v>67.0</c:v>
                </c:pt>
                <c:pt idx="1">
                  <c:v>68.0</c:v>
                </c:pt>
                <c:pt idx="2">
                  <c:v>69.0</c:v>
                </c:pt>
                <c:pt idx="3">
                  <c:v>70.0</c:v>
                </c:pt>
                <c:pt idx="4">
                  <c:v>71.0</c:v>
                </c:pt>
                <c:pt idx="5">
                  <c:v>72.0</c:v>
                </c:pt>
                <c:pt idx="6">
                  <c:v>73.0</c:v>
                </c:pt>
                <c:pt idx="7">
                  <c:v>74.0</c:v>
                </c:pt>
                <c:pt idx="8">
                  <c:v>75.0</c:v>
                </c:pt>
                <c:pt idx="9">
                  <c:v>76.0</c:v>
                </c:pt>
                <c:pt idx="10">
                  <c:v>77.0</c:v>
                </c:pt>
                <c:pt idx="11">
                  <c:v>78.0</c:v>
                </c:pt>
                <c:pt idx="12">
                  <c:v>79.0</c:v>
                </c:pt>
                <c:pt idx="13">
                  <c:v>80.0</c:v>
                </c:pt>
                <c:pt idx="14">
                  <c:v>81.0</c:v>
                </c:pt>
                <c:pt idx="15">
                  <c:v>82.0</c:v>
                </c:pt>
                <c:pt idx="16">
                  <c:v>83.0</c:v>
                </c:pt>
                <c:pt idx="17">
                  <c:v>84.0</c:v>
                </c:pt>
                <c:pt idx="18">
                  <c:v>85.0</c:v>
                </c:pt>
              </c:numCache>
            </c:numRef>
          </c:xVal>
          <c:yVal>
            <c:numRef>
              <c:f>'F- 10 yr 120'!$D$38:$D$56</c:f>
              <c:numCache>
                <c:formatCode>0.0%</c:formatCode>
                <c:ptCount val="19"/>
                <c:pt idx="0">
                  <c:v>0.0138391220826161</c:v>
                </c:pt>
                <c:pt idx="1">
                  <c:v>0.0151053299665778</c:v>
                </c:pt>
                <c:pt idx="2">
                  <c:v>0.0164892735340312</c:v>
                </c:pt>
                <c:pt idx="3">
                  <c:v>0.0180022620447986</c:v>
                </c:pt>
                <c:pt idx="4">
                  <c:v>0.0196567608083841</c:v>
                </c:pt>
                <c:pt idx="5">
                  <c:v>0.0214665227687519</c:v>
                </c:pt>
                <c:pt idx="6">
                  <c:v>0.0234467376143027</c:v>
                </c:pt>
                <c:pt idx="7">
                  <c:v>0.0256142012194958</c:v>
                </c:pt>
                <c:pt idx="8">
                  <c:v>0.0279875087602277</c:v>
                </c:pt>
                <c:pt idx="9">
                  <c:v>0.0305872754995052</c:v>
                </c:pt>
                <c:pt idx="10">
                  <c:v>0.0334363900430797</c:v>
                </c:pt>
                <c:pt idx="11">
                  <c:v>0.0365603058549966</c:v>
                </c:pt>
                <c:pt idx="12">
                  <c:v>0.0399873780501427</c:v>
                </c:pt>
                <c:pt idx="13">
                  <c:v>0.0437492540093425</c:v>
                </c:pt>
                <c:pt idx="14">
                  <c:v>0.0478813282767689</c:v>
                </c:pt>
                <c:pt idx="15">
                  <c:v>0.0524232746104494</c:v>
                </c:pt>
                <c:pt idx="16">
                  <c:v>0.0574196711117378</c:v>
                </c:pt>
                <c:pt idx="17">
                  <c:v>0.0629207382555084</c:v>
                </c:pt>
                <c:pt idx="18">
                  <c:v>0.0689832146443084</c:v>
                </c:pt>
              </c:numCache>
            </c:numRef>
          </c:yVal>
          <c:smooth val="1"/>
        </c:ser>
        <c:ser>
          <c:idx val="1"/>
          <c:order val="1"/>
          <c:tx>
            <c:v>1925 birth cohort SSA proj.</c:v>
          </c:tx>
          <c:spPr>
            <a:ln w="31750" cap="rnd">
              <a:solidFill>
                <a:srgbClr val="FF0000"/>
              </a:solidFill>
              <a:prstDash val="sysDash"/>
              <a:round/>
            </a:ln>
            <a:effectLst/>
          </c:spPr>
          <c:marker>
            <c:symbol val="none"/>
          </c:marker>
          <c:xVal>
            <c:numRef>
              <c:f>'M - 10 yr'!$C$38:$C$56</c:f>
              <c:numCache>
                <c:formatCode>General</c:formatCode>
                <c:ptCount val="19"/>
                <c:pt idx="0">
                  <c:v>67.0</c:v>
                </c:pt>
                <c:pt idx="1">
                  <c:v>68.0</c:v>
                </c:pt>
                <c:pt idx="2">
                  <c:v>69.0</c:v>
                </c:pt>
                <c:pt idx="3">
                  <c:v>70.0</c:v>
                </c:pt>
                <c:pt idx="4">
                  <c:v>71.0</c:v>
                </c:pt>
                <c:pt idx="5">
                  <c:v>72.0</c:v>
                </c:pt>
                <c:pt idx="6">
                  <c:v>73.0</c:v>
                </c:pt>
                <c:pt idx="7">
                  <c:v>74.0</c:v>
                </c:pt>
                <c:pt idx="8">
                  <c:v>75.0</c:v>
                </c:pt>
                <c:pt idx="9">
                  <c:v>76.0</c:v>
                </c:pt>
                <c:pt idx="10">
                  <c:v>77.0</c:v>
                </c:pt>
                <c:pt idx="11">
                  <c:v>78.0</c:v>
                </c:pt>
                <c:pt idx="12">
                  <c:v>79.0</c:v>
                </c:pt>
                <c:pt idx="13">
                  <c:v>80.0</c:v>
                </c:pt>
                <c:pt idx="14">
                  <c:v>81.0</c:v>
                </c:pt>
                <c:pt idx="15">
                  <c:v>82.0</c:v>
                </c:pt>
                <c:pt idx="16">
                  <c:v>83.0</c:v>
                </c:pt>
                <c:pt idx="17">
                  <c:v>84.0</c:v>
                </c:pt>
                <c:pt idx="18">
                  <c:v>85.0</c:v>
                </c:pt>
              </c:numCache>
            </c:numRef>
          </c:xVal>
          <c:yVal>
            <c:numRef>
              <c:f>'F- 10 yr 120'!$D$75:$D$93</c:f>
              <c:numCache>
                <c:formatCode>0.0%</c:formatCode>
                <c:ptCount val="19"/>
                <c:pt idx="0">
                  <c:v>0.015995</c:v>
                </c:pt>
                <c:pt idx="1">
                  <c:v>0.017175</c:v>
                </c:pt>
                <c:pt idx="2">
                  <c:v>0.018555</c:v>
                </c:pt>
                <c:pt idx="3">
                  <c:v>0.020065</c:v>
                </c:pt>
                <c:pt idx="4">
                  <c:v>0.021745</c:v>
                </c:pt>
                <c:pt idx="5">
                  <c:v>0.023925</c:v>
                </c:pt>
                <c:pt idx="6">
                  <c:v>0.026185</c:v>
                </c:pt>
                <c:pt idx="7">
                  <c:v>0.028355</c:v>
                </c:pt>
                <c:pt idx="8">
                  <c:v>0.031075</c:v>
                </c:pt>
                <c:pt idx="9">
                  <c:v>0.0341</c:v>
                </c:pt>
                <c:pt idx="10">
                  <c:v>0.037275</c:v>
                </c:pt>
                <c:pt idx="11">
                  <c:v>0.041025</c:v>
                </c:pt>
                <c:pt idx="12">
                  <c:v>0.045565</c:v>
                </c:pt>
                <c:pt idx="13">
                  <c:v>0.050335</c:v>
                </c:pt>
                <c:pt idx="14">
                  <c:v>0.055575</c:v>
                </c:pt>
                <c:pt idx="15">
                  <c:v>0.062185</c:v>
                </c:pt>
                <c:pt idx="16">
                  <c:v>0.068845</c:v>
                </c:pt>
                <c:pt idx="17">
                  <c:v>0.07645</c:v>
                </c:pt>
                <c:pt idx="18">
                  <c:v>0.08502</c:v>
                </c:pt>
              </c:numCache>
            </c:numRef>
          </c:yVal>
          <c:smooth val="0"/>
        </c:ser>
        <c:ser>
          <c:idx val="2"/>
          <c:order val="2"/>
          <c:tx>
            <c:v>1935 birth cohort HRS</c:v>
          </c:tx>
          <c:spPr>
            <a:ln w="28575" cap="rnd">
              <a:solidFill>
                <a:srgbClr val="006600"/>
              </a:solidFill>
              <a:prstDash val="solid"/>
              <a:round/>
            </a:ln>
            <a:effectLst/>
          </c:spPr>
          <c:marker>
            <c:symbol val="circle"/>
            <c:size val="3"/>
            <c:spPr>
              <a:solidFill>
                <a:schemeClr val="accent3">
                  <a:lumMod val="20000"/>
                  <a:lumOff val="80000"/>
                </a:schemeClr>
              </a:solidFill>
              <a:ln>
                <a:solidFill>
                  <a:srgbClr val="006600"/>
                </a:solidFill>
              </a:ln>
            </c:spPr>
          </c:marker>
          <c:xVal>
            <c:numRef>
              <c:f>'M - 10 yr'!$K$28:$K$46</c:f>
              <c:numCache>
                <c:formatCode>General</c:formatCode>
                <c:ptCount val="1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numCache>
            </c:numRef>
          </c:xVal>
          <c:yVal>
            <c:numRef>
              <c:f>'F- 10 yr 120'!$L$28:$L$46</c:f>
              <c:numCache>
                <c:formatCode>0.0%</c:formatCode>
                <c:ptCount val="19"/>
                <c:pt idx="0">
                  <c:v>0.00783151743862564</c:v>
                </c:pt>
                <c:pt idx="1">
                  <c:v>0.00844576879656024</c:v>
                </c:pt>
                <c:pt idx="2">
                  <c:v>0.00910863330749834</c:v>
                </c:pt>
                <c:pt idx="3">
                  <c:v>0.0098240294224962</c:v>
                </c:pt>
                <c:pt idx="4">
                  <c:v>0.0105962030672235</c:v>
                </c:pt>
                <c:pt idx="5">
                  <c:v>0.011429756908311</c:v>
                </c:pt>
                <c:pt idx="6">
                  <c:v>0.0123296825421161</c:v>
                </c:pt>
                <c:pt idx="7">
                  <c:v>0.0133013959461496</c:v>
                </c:pt>
                <c:pt idx="8">
                  <c:v>0.0143507765803821</c:v>
                </c:pt>
                <c:pt idx="9">
                  <c:v>0.0154842105801909</c:v>
                </c:pt>
                <c:pt idx="10">
                  <c:v>0.0167086385462188</c:v>
                </c:pt>
                <c:pt idx="11">
                  <c:v>0.0180316085105687</c:v>
                </c:pt>
                <c:pt idx="12">
                  <c:v>0.0194613347455666</c:v>
                </c:pt>
                <c:pt idx="13">
                  <c:v>0.021006763183265</c:v>
                </c:pt>
                <c:pt idx="14">
                  <c:v>0.0226776443338945</c:v>
                </c:pt>
                <c:pt idx="15">
                  <c:v>0.0244846147332715</c:v>
                </c:pt>
                <c:pt idx="16">
                  <c:v>0.02643928811719</c:v>
                </c:pt>
                <c:pt idx="17">
                  <c:v>0.0285543577205715</c:v>
                </c:pt>
                <c:pt idx="18">
                  <c:v>0.0308437113374119</c:v>
                </c:pt>
              </c:numCache>
            </c:numRef>
          </c:yVal>
          <c:smooth val="1"/>
        </c:ser>
        <c:ser>
          <c:idx val="3"/>
          <c:order val="3"/>
          <c:tx>
            <c:v>1935 birth cohort SSA proj.</c:v>
          </c:tx>
          <c:spPr>
            <a:ln w="38100" cap="rnd">
              <a:solidFill>
                <a:srgbClr val="006600"/>
              </a:solidFill>
              <a:prstDash val="sysDash"/>
              <a:round/>
            </a:ln>
            <a:effectLst/>
          </c:spPr>
          <c:marker>
            <c:symbol val="none"/>
          </c:marker>
          <c:xVal>
            <c:numRef>
              <c:f>'M - 10 yr'!$K$28:$K$46</c:f>
              <c:numCache>
                <c:formatCode>General</c:formatCode>
                <c:ptCount val="1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numCache>
            </c:numRef>
          </c:xVal>
          <c:yVal>
            <c:numRef>
              <c:f>'F- 10 yr 120'!$L$75:$L$93</c:f>
              <c:numCache>
                <c:formatCode>0.0%</c:formatCode>
                <c:ptCount val="19"/>
                <c:pt idx="0">
                  <c:v>0.0066</c:v>
                </c:pt>
                <c:pt idx="1">
                  <c:v>0.00722</c:v>
                </c:pt>
                <c:pt idx="2">
                  <c:v>0.007805</c:v>
                </c:pt>
                <c:pt idx="3">
                  <c:v>0.00844</c:v>
                </c:pt>
                <c:pt idx="4">
                  <c:v>0.00912</c:v>
                </c:pt>
                <c:pt idx="5">
                  <c:v>0.00986</c:v>
                </c:pt>
                <c:pt idx="6">
                  <c:v>0.01084</c:v>
                </c:pt>
                <c:pt idx="7">
                  <c:v>0.011725</c:v>
                </c:pt>
                <c:pt idx="8">
                  <c:v>0.01277</c:v>
                </c:pt>
                <c:pt idx="9">
                  <c:v>0.01393</c:v>
                </c:pt>
                <c:pt idx="10">
                  <c:v>0.01508</c:v>
                </c:pt>
                <c:pt idx="11">
                  <c:v>0.016445</c:v>
                </c:pt>
                <c:pt idx="12">
                  <c:v>0.01789</c:v>
                </c:pt>
                <c:pt idx="13">
                  <c:v>0.019465</c:v>
                </c:pt>
                <c:pt idx="14">
                  <c:v>0.02116</c:v>
                </c:pt>
                <c:pt idx="15">
                  <c:v>0.023225</c:v>
                </c:pt>
                <c:pt idx="16">
                  <c:v>0.025195</c:v>
                </c:pt>
                <c:pt idx="17">
                  <c:v>0.02732</c:v>
                </c:pt>
                <c:pt idx="18">
                  <c:v>0.029805</c:v>
                </c:pt>
              </c:numCache>
            </c:numRef>
          </c:yVal>
          <c:smooth val="0"/>
        </c:ser>
        <c:ser>
          <c:idx val="4"/>
          <c:order val="4"/>
          <c:tx>
            <c:v>1945 birth cohort in HRS</c:v>
          </c:tx>
          <c:spPr>
            <a:ln w="34925">
              <a:solidFill>
                <a:srgbClr val="0000FF"/>
              </a:solidFill>
            </a:ln>
          </c:spPr>
          <c:marker>
            <c:symbol val="none"/>
          </c:marker>
          <c:xVal>
            <c:numRef>
              <c:f>'M - 10 yr'!$S$23:$S$36</c:f>
              <c:numCache>
                <c:formatCode>General</c:formatCode>
                <c:ptCount val="14"/>
                <c:pt idx="0">
                  <c:v>52.0</c:v>
                </c:pt>
                <c:pt idx="1">
                  <c:v>53.0</c:v>
                </c:pt>
                <c:pt idx="2">
                  <c:v>54.0</c:v>
                </c:pt>
                <c:pt idx="3">
                  <c:v>55.0</c:v>
                </c:pt>
                <c:pt idx="4">
                  <c:v>56.0</c:v>
                </c:pt>
                <c:pt idx="5">
                  <c:v>57.0</c:v>
                </c:pt>
                <c:pt idx="6">
                  <c:v>58.0</c:v>
                </c:pt>
                <c:pt idx="7">
                  <c:v>59.0</c:v>
                </c:pt>
                <c:pt idx="8">
                  <c:v>60.0</c:v>
                </c:pt>
                <c:pt idx="9">
                  <c:v>61.0</c:v>
                </c:pt>
                <c:pt idx="10">
                  <c:v>62.0</c:v>
                </c:pt>
                <c:pt idx="11">
                  <c:v>63.0</c:v>
                </c:pt>
                <c:pt idx="12">
                  <c:v>64.0</c:v>
                </c:pt>
                <c:pt idx="13">
                  <c:v>65.0</c:v>
                </c:pt>
              </c:numCache>
            </c:numRef>
          </c:xVal>
          <c:yVal>
            <c:numRef>
              <c:f>'F- 10 yr 120'!$T$23:$T$36</c:f>
              <c:numCache>
                <c:formatCode>0.0%</c:formatCode>
                <c:ptCount val="14"/>
                <c:pt idx="0">
                  <c:v>0.00442944788665105</c:v>
                </c:pt>
                <c:pt idx="1">
                  <c:v>0.00480013445763709</c:v>
                </c:pt>
                <c:pt idx="2">
                  <c:v>0.00520200328539271</c:v>
                </c:pt>
                <c:pt idx="3">
                  <c:v>0.00563770547508579</c:v>
                </c:pt>
                <c:pt idx="4">
                  <c:v>0.00611012242802649</c:v>
                </c:pt>
                <c:pt idx="5">
                  <c:v>0.00662238670224342</c:v>
                </c:pt>
                <c:pt idx="6">
                  <c:v>0.0071779049109539</c:v>
                </c:pt>
                <c:pt idx="7">
                  <c:v>0.00778038288328797</c:v>
                </c:pt>
                <c:pt idx="8">
                  <c:v>0.00843385334048488</c:v>
                </c:pt>
                <c:pt idx="9">
                  <c:v>0.00914270637400865</c:v>
                </c:pt>
                <c:pt idx="10">
                  <c:v>0.00991172305037941</c:v>
                </c:pt>
                <c:pt idx="11">
                  <c:v>0.0107461125119051</c:v>
                </c:pt>
                <c:pt idx="12">
                  <c:v>0.0116515529940057</c:v>
                </c:pt>
                <c:pt idx="13">
                  <c:v>0.0126342372397666</c:v>
                </c:pt>
              </c:numCache>
            </c:numRef>
          </c:yVal>
          <c:smooth val="1"/>
        </c:ser>
        <c:ser>
          <c:idx val="5"/>
          <c:order val="5"/>
          <c:tx>
            <c:v>1945 birth cohort SSA proj.</c:v>
          </c:tx>
          <c:spPr>
            <a:ln>
              <a:solidFill>
                <a:srgbClr val="0000FF"/>
              </a:solidFill>
              <a:prstDash val="sysDash"/>
            </a:ln>
          </c:spPr>
          <c:marker>
            <c:symbol val="none"/>
          </c:marker>
          <c:xVal>
            <c:numRef>
              <c:f>'M - 10 yr'!$S$23:$S$36</c:f>
              <c:numCache>
                <c:formatCode>General</c:formatCode>
                <c:ptCount val="14"/>
                <c:pt idx="0">
                  <c:v>52.0</c:v>
                </c:pt>
                <c:pt idx="1">
                  <c:v>53.0</c:v>
                </c:pt>
                <c:pt idx="2">
                  <c:v>54.0</c:v>
                </c:pt>
                <c:pt idx="3">
                  <c:v>55.0</c:v>
                </c:pt>
                <c:pt idx="4">
                  <c:v>56.0</c:v>
                </c:pt>
                <c:pt idx="5">
                  <c:v>57.0</c:v>
                </c:pt>
                <c:pt idx="6">
                  <c:v>58.0</c:v>
                </c:pt>
                <c:pt idx="7">
                  <c:v>59.0</c:v>
                </c:pt>
                <c:pt idx="8">
                  <c:v>60.0</c:v>
                </c:pt>
                <c:pt idx="9">
                  <c:v>61.0</c:v>
                </c:pt>
                <c:pt idx="10">
                  <c:v>62.0</c:v>
                </c:pt>
                <c:pt idx="11">
                  <c:v>63.0</c:v>
                </c:pt>
                <c:pt idx="12">
                  <c:v>64.0</c:v>
                </c:pt>
                <c:pt idx="13">
                  <c:v>65.0</c:v>
                </c:pt>
              </c:numCache>
            </c:numRef>
          </c:xVal>
          <c:yVal>
            <c:numRef>
              <c:f>'F- 10 yr 120'!$T$80:$T$93</c:f>
              <c:numCache>
                <c:formatCode>0.0%</c:formatCode>
                <c:ptCount val="14"/>
                <c:pt idx="0">
                  <c:v>0.003885</c:v>
                </c:pt>
                <c:pt idx="1">
                  <c:v>0.00424</c:v>
                </c:pt>
                <c:pt idx="2">
                  <c:v>0.004605</c:v>
                </c:pt>
                <c:pt idx="3">
                  <c:v>0.005035</c:v>
                </c:pt>
                <c:pt idx="4">
                  <c:v>0.005425</c:v>
                </c:pt>
                <c:pt idx="5">
                  <c:v>0.005955</c:v>
                </c:pt>
                <c:pt idx="6">
                  <c:v>0.00643</c:v>
                </c:pt>
                <c:pt idx="7">
                  <c:v>0.00704</c:v>
                </c:pt>
                <c:pt idx="8">
                  <c:v>0.007655</c:v>
                </c:pt>
                <c:pt idx="9">
                  <c:v>0.008335</c:v>
                </c:pt>
                <c:pt idx="10">
                  <c:v>0.009145</c:v>
                </c:pt>
                <c:pt idx="11">
                  <c:v>0.010005</c:v>
                </c:pt>
                <c:pt idx="12">
                  <c:v>0.010935</c:v>
                </c:pt>
                <c:pt idx="13">
                  <c:v>0.011985</c:v>
                </c:pt>
              </c:numCache>
            </c:numRef>
          </c:yVal>
          <c:smooth val="1"/>
        </c:ser>
        <c:dLbls>
          <c:showLegendKey val="0"/>
          <c:showVal val="0"/>
          <c:showCatName val="0"/>
          <c:showSerName val="0"/>
          <c:showPercent val="0"/>
          <c:showBubbleSize val="0"/>
        </c:dLbls>
        <c:axId val="2104880984"/>
        <c:axId val="2104887208"/>
      </c:scatterChart>
      <c:valAx>
        <c:axId val="2104880984"/>
        <c:scaling>
          <c:orientation val="minMax"/>
          <c:max val="90.0"/>
          <c:min val="5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mn-cs"/>
                  </a:defRPr>
                </a:pPr>
                <a:r>
                  <a:rPr lang="en-US" sz="1600" b="1">
                    <a:solidFill>
                      <a:sysClr val="windowText" lastClr="000000"/>
                    </a:solidFill>
                    <a:latin typeface="+mj-lt"/>
                  </a:rPr>
                  <a:t>Age</a:t>
                </a:r>
              </a:p>
            </c:rich>
          </c:tx>
          <c:layout/>
          <c:overlay val="0"/>
          <c:spPr>
            <a:noFill/>
            <a:ln>
              <a:noFill/>
            </a:ln>
            <a:effectLst/>
          </c:spPr>
        </c:title>
        <c:numFmt formatCode="General" sourceLinked="1"/>
        <c:majorTickMark val="out"/>
        <c:minorTickMark val="in"/>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crossAx val="2104887208"/>
        <c:crosses val="autoZero"/>
        <c:crossBetween val="midCat"/>
      </c:valAx>
      <c:valAx>
        <c:axId val="2104887208"/>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2104880984"/>
        <c:crosses val="autoZero"/>
        <c:crossBetween val="midCat"/>
        <c:majorUnit val="0.02"/>
        <c:minorUnit val="0.005"/>
      </c:valAx>
      <c:spPr>
        <a:noFill/>
        <a:ln w="19050">
          <a:solidFill>
            <a:schemeClr val="bg1">
              <a:lumMod val="50000"/>
            </a:schemeClr>
          </a:solid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Predicted probability of </a:t>
            </a:r>
            <a:r>
              <a:rPr lang="en-US" sz="1600" dirty="0" smtClean="0"/>
              <a:t>death: </a:t>
            </a:r>
            <a:r>
              <a:rPr lang="en-US" sz="1600" b="1" dirty="0" smtClean="0">
                <a:solidFill>
                  <a:schemeClr val="tx2">
                    <a:lumMod val="75000"/>
                  </a:schemeClr>
                </a:solidFill>
                <a:latin typeface="+mj-lt"/>
              </a:rPr>
              <a:t>Males </a:t>
            </a:r>
            <a:r>
              <a:rPr lang="en-US" sz="1600" b="1" i="0" u="none" strike="noStrike" baseline="0" dirty="0" smtClean="0">
                <a:solidFill>
                  <a:schemeClr val="tx2">
                    <a:lumMod val="75000"/>
                  </a:schemeClr>
                </a:solidFill>
                <a:effectLst/>
                <a:latin typeface="+mj-lt"/>
              </a:rPr>
              <a:t>born in 1920 </a:t>
            </a:r>
            <a:endParaRPr lang="en-US" sz="1600" b="1" dirty="0">
              <a:solidFill>
                <a:schemeClr val="tx2">
                  <a:lumMod val="75000"/>
                </a:schemeClr>
              </a:solidFill>
              <a:latin typeface="+mj-lt"/>
            </a:endParaRPr>
          </a:p>
        </c:rich>
      </c:tx>
      <c:layout>
        <c:manualLayout>
          <c:xMode val="edge"/>
          <c:yMode val="edge"/>
          <c:x val="0.0121812746231279"/>
          <c:y val="0.0312056279850265"/>
        </c:manualLayout>
      </c:layout>
      <c:overlay val="0"/>
    </c:title>
    <c:autoTitleDeleted val="0"/>
    <c:plotArea>
      <c:layout>
        <c:manualLayout>
          <c:layoutTarget val="inner"/>
          <c:xMode val="edge"/>
          <c:yMode val="edge"/>
          <c:x val="0.0653152133761058"/>
          <c:y val="0.148289927279671"/>
          <c:w val="0.900244269466317"/>
          <c:h val="0.724066074309519"/>
        </c:manualLayout>
      </c:layout>
      <c:scatterChart>
        <c:scatterStyle val="smoothMarker"/>
        <c:varyColors val="0"/>
        <c:ser>
          <c:idx val="0"/>
          <c:order val="0"/>
          <c:tx>
            <c:v>Born in 1920: Low pred. income</c:v>
          </c:tx>
          <c:spPr>
            <a:ln w="34925">
              <a:solidFill>
                <a:srgbClr val="0000CC"/>
              </a:solidFill>
            </a:ln>
          </c:spPr>
          <c:marker>
            <c:symbol val="none"/>
          </c:marker>
          <c:xVal>
            <c:numRef>
              <c:f>'male Fig 2a'!$C$58:$C$86</c:f>
              <c:numCache>
                <c:formatCode>General</c:formatCode>
                <c:ptCount val="2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pt idx="19">
                  <c:v>76.0</c:v>
                </c:pt>
                <c:pt idx="20">
                  <c:v>77.0</c:v>
                </c:pt>
                <c:pt idx="21">
                  <c:v>78.0</c:v>
                </c:pt>
                <c:pt idx="22">
                  <c:v>79.0</c:v>
                </c:pt>
                <c:pt idx="23">
                  <c:v>80.0</c:v>
                </c:pt>
                <c:pt idx="24">
                  <c:v>81.0</c:v>
                </c:pt>
                <c:pt idx="25">
                  <c:v>82.0</c:v>
                </c:pt>
                <c:pt idx="26">
                  <c:v>83.0</c:v>
                </c:pt>
                <c:pt idx="27">
                  <c:v>84.0</c:v>
                </c:pt>
                <c:pt idx="28">
                  <c:v>85.0</c:v>
                </c:pt>
              </c:numCache>
            </c:numRef>
          </c:xVal>
          <c:yVal>
            <c:numRef>
              <c:f>'male Fig 2a'!$D$58:$D$86</c:f>
              <c:numCache>
                <c:formatCode>0.0%</c:formatCode>
                <c:ptCount val="29"/>
                <c:pt idx="0">
                  <c:v>0.0177632613862473</c:v>
                </c:pt>
                <c:pt idx="1">
                  <c:v>0.0190062167382881</c:v>
                </c:pt>
                <c:pt idx="2">
                  <c:v>0.0203343453330815</c:v>
                </c:pt>
                <c:pt idx="3">
                  <c:v>0.0217532237652653</c:v>
                </c:pt>
                <c:pt idx="4">
                  <c:v>0.0232687563363248</c:v>
                </c:pt>
                <c:pt idx="5">
                  <c:v>0.0248871888741777</c:v>
                </c:pt>
                <c:pt idx="6">
                  <c:v>0.0266151222991165</c:v>
                </c:pt>
                <c:pt idx="7">
                  <c:v>0.0284595257713221</c:v>
                </c:pt>
                <c:pt idx="8">
                  <c:v>0.0304277492291572</c:v>
                </c:pt>
                <c:pt idx="9">
                  <c:v>0.032527535098912</c:v>
                </c:pt>
                <c:pt idx="10">
                  <c:v>0.034767028925593</c:v>
                </c:pt>
                <c:pt idx="11">
                  <c:v>0.0371547886407227</c:v>
                </c:pt>
                <c:pt idx="12">
                  <c:v>0.039699792147088</c:v>
                </c:pt>
                <c:pt idx="13">
                  <c:v>0.0424114428621104</c:v>
                </c:pt>
                <c:pt idx="14">
                  <c:v>0.0452995728213363</c:v>
                </c:pt>
                <c:pt idx="15">
                  <c:v>0.0483744429019021</c:v>
                </c:pt>
                <c:pt idx="16">
                  <c:v>0.0516467396833354</c:v>
                </c:pt>
                <c:pt idx="17">
                  <c:v>0.0551275684205031</c:v>
                </c:pt>
                <c:pt idx="18">
                  <c:v>0.0588284415619455</c:v>
                </c:pt>
                <c:pt idx="19">
                  <c:v>0.0627612622075035</c:v>
                </c:pt>
                <c:pt idx="20">
                  <c:v>0.0669383018636084</c:v>
                </c:pt>
                <c:pt idx="21">
                  <c:v>0.0713721718247059</c:v>
                </c:pt>
                <c:pt idx="22">
                  <c:v>0.0760757874871888</c:v>
                </c:pt>
                <c:pt idx="23">
                  <c:v>0.0810623248904174</c:v>
                </c:pt>
                <c:pt idx="24">
                  <c:v>0.0863451687807039</c:v>
                </c:pt>
                <c:pt idx="25">
                  <c:v>0.0919378515116673</c:v>
                </c:pt>
                <c:pt idx="26">
                  <c:v>0.0978539821314588</c:v>
                </c:pt>
                <c:pt idx="27">
                  <c:v>0.104107165067606</c:v>
                </c:pt>
                <c:pt idx="28">
                  <c:v>0.110710907907234</c:v>
                </c:pt>
              </c:numCache>
            </c:numRef>
          </c:yVal>
          <c:smooth val="1"/>
        </c:ser>
        <c:ser>
          <c:idx val="1"/>
          <c:order val="1"/>
          <c:tx>
            <c:v>Born in 1920: High pred. income</c:v>
          </c:tx>
          <c:spPr>
            <a:ln>
              <a:solidFill>
                <a:srgbClr val="FF0000"/>
              </a:solidFill>
            </a:ln>
          </c:spPr>
          <c:marker>
            <c:symbol val="none"/>
          </c:marker>
          <c:xVal>
            <c:numRef>
              <c:f>'male Fig 2a'!$C$58:$C$86</c:f>
              <c:numCache>
                <c:formatCode>General</c:formatCode>
                <c:ptCount val="2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pt idx="19">
                  <c:v>76.0</c:v>
                </c:pt>
                <c:pt idx="20">
                  <c:v>77.0</c:v>
                </c:pt>
                <c:pt idx="21">
                  <c:v>78.0</c:v>
                </c:pt>
                <c:pt idx="22">
                  <c:v>79.0</c:v>
                </c:pt>
                <c:pt idx="23">
                  <c:v>80.0</c:v>
                </c:pt>
                <c:pt idx="24">
                  <c:v>81.0</c:v>
                </c:pt>
                <c:pt idx="25">
                  <c:v>82.0</c:v>
                </c:pt>
                <c:pt idx="26">
                  <c:v>83.0</c:v>
                </c:pt>
                <c:pt idx="27">
                  <c:v>84.0</c:v>
                </c:pt>
                <c:pt idx="28">
                  <c:v>85.0</c:v>
                </c:pt>
              </c:numCache>
            </c:numRef>
          </c:xVal>
          <c:yVal>
            <c:numRef>
              <c:f>'male Fig 2a'!$E$58:$E$86</c:f>
              <c:numCache>
                <c:formatCode>0.0%</c:formatCode>
                <c:ptCount val="29"/>
                <c:pt idx="0">
                  <c:v>0.00636914833380507</c:v>
                </c:pt>
                <c:pt idx="1">
                  <c:v>0.0070175418882015</c:v>
                </c:pt>
                <c:pt idx="2">
                  <c:v>0.00773142975073101</c:v>
                </c:pt>
                <c:pt idx="3">
                  <c:v>0.00851731782088555</c:v>
                </c:pt>
                <c:pt idx="4">
                  <c:v>0.00938233487620617</c:v>
                </c:pt>
                <c:pt idx="5">
                  <c:v>0.0103342872105834</c:v>
                </c:pt>
                <c:pt idx="6">
                  <c:v>0.0113817169828939</c:v>
                </c:pt>
                <c:pt idx="7">
                  <c:v>0.012533964280324</c:v>
                </c:pt>
                <c:pt idx="8">
                  <c:v>0.0138012328303797</c:v>
                </c:pt>
                <c:pt idx="9">
                  <c:v>0.0151946592060132</c:v>
                </c:pt>
                <c:pt idx="10">
                  <c:v>0.0167263852559581</c:v>
                </c:pt>
                <c:pt idx="11">
                  <c:v>0.0184096333532937</c:v>
                </c:pt>
                <c:pt idx="12">
                  <c:v>0.0202587838851012</c:v>
                </c:pt>
                <c:pt idx="13">
                  <c:v>0.0222894542001631</c:v>
                </c:pt>
                <c:pt idx="14">
                  <c:v>0.024518577985116</c:v>
                </c:pt>
                <c:pt idx="15">
                  <c:v>0.0269644837473941</c:v>
                </c:pt>
                <c:pt idx="16">
                  <c:v>0.0296469707410341</c:v>
                </c:pt>
                <c:pt idx="17">
                  <c:v>0.0325873802749179</c:v>
                </c:pt>
                <c:pt idx="18">
                  <c:v>0.0358086598894135</c:v>
                </c:pt>
                <c:pt idx="19">
                  <c:v>0.039335417375554</c:v>
                </c:pt>
                <c:pt idx="20">
                  <c:v>0.0431939610425142</c:v>
                </c:pt>
                <c:pt idx="21">
                  <c:v>0.0474123220196203</c:v>
                </c:pt>
                <c:pt idx="22">
                  <c:v>0.0520202537190027</c:v>
                </c:pt>
                <c:pt idx="23">
                  <c:v>0.0570492029014959</c:v>
                </c:pt>
                <c:pt idx="24">
                  <c:v>0.0625322461070759</c:v>
                </c:pt>
                <c:pt idx="25">
                  <c:v>0.0685039845678566</c:v>
                </c:pt>
                <c:pt idx="26">
                  <c:v>0.0750003901642758</c:v>
                </c:pt>
                <c:pt idx="27">
                  <c:v>0.0820585945750291</c:v>
                </c:pt>
                <c:pt idx="28">
                  <c:v>0.0897166135845784</c:v>
                </c:pt>
              </c:numCache>
            </c:numRef>
          </c:yVal>
          <c:smooth val="1"/>
        </c:ser>
        <c:dLbls>
          <c:showLegendKey val="0"/>
          <c:showVal val="0"/>
          <c:showCatName val="0"/>
          <c:showSerName val="0"/>
          <c:showPercent val="0"/>
          <c:showBubbleSize val="0"/>
        </c:dLbls>
        <c:axId val="2105116632"/>
        <c:axId val="2105122136"/>
      </c:scatterChart>
      <c:valAx>
        <c:axId val="2105116632"/>
        <c:scaling>
          <c:orientation val="minMax"/>
          <c:max val="85.0"/>
          <c:min val="55.0"/>
        </c:scaling>
        <c:delete val="0"/>
        <c:axPos val="b"/>
        <c:title>
          <c:tx>
            <c:rich>
              <a:bodyPr/>
              <a:lstStyle/>
              <a:p>
                <a:pPr>
                  <a:defRPr sz="1400"/>
                </a:pPr>
                <a:r>
                  <a:rPr lang="en-US" sz="1400"/>
                  <a:t>Age</a:t>
                </a:r>
              </a:p>
            </c:rich>
          </c:tx>
          <c:layout/>
          <c:overlay val="0"/>
        </c:title>
        <c:numFmt formatCode="General" sourceLinked="1"/>
        <c:majorTickMark val="out"/>
        <c:minorTickMark val="in"/>
        <c:tickLblPos val="nextTo"/>
        <c:txPr>
          <a:bodyPr/>
          <a:lstStyle/>
          <a:p>
            <a:pPr>
              <a:defRPr sz="1200" b="1"/>
            </a:pPr>
            <a:endParaRPr lang="en-US"/>
          </a:p>
        </c:txPr>
        <c:crossAx val="2105122136"/>
        <c:crosses val="autoZero"/>
        <c:crossBetween val="midCat"/>
        <c:majorUnit val="5.0"/>
        <c:minorUnit val="1.0"/>
      </c:valAx>
      <c:valAx>
        <c:axId val="2105122136"/>
        <c:scaling>
          <c:orientation val="minMax"/>
          <c:max val="0.12"/>
        </c:scaling>
        <c:delete val="0"/>
        <c:axPos val="l"/>
        <c:majorGridlines/>
        <c:numFmt formatCode="0%" sourceLinked="0"/>
        <c:majorTickMark val="out"/>
        <c:minorTickMark val="in"/>
        <c:tickLblPos val="nextTo"/>
        <c:txPr>
          <a:bodyPr/>
          <a:lstStyle/>
          <a:p>
            <a:pPr>
              <a:defRPr sz="1400"/>
            </a:pPr>
            <a:endParaRPr lang="en-US"/>
          </a:p>
        </c:txPr>
        <c:crossAx val="2105116632"/>
        <c:crosses val="autoZero"/>
        <c:crossBetween val="midCat"/>
        <c:majorUnit val="0.02"/>
        <c:minorUnit val="0.005"/>
      </c:valAx>
      <c:spPr>
        <a:ln w="19050">
          <a:solidFill>
            <a:schemeClr val="bg1">
              <a:lumMod val="65000"/>
            </a:schemeClr>
          </a:solidFill>
        </a:ln>
      </c:spPr>
    </c:plotArea>
    <c:plotVisOnly val="1"/>
    <c:dispBlanksAs val="gap"/>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Predicted probability of </a:t>
            </a:r>
            <a:r>
              <a:rPr lang="en-US" sz="1600" dirty="0" smtClean="0"/>
              <a:t>death: </a:t>
            </a:r>
            <a:r>
              <a:rPr lang="en-US" sz="1600" b="1" dirty="0" smtClean="0">
                <a:solidFill>
                  <a:schemeClr val="tx2">
                    <a:lumMod val="75000"/>
                  </a:schemeClr>
                </a:solidFill>
                <a:latin typeface="+mj-lt"/>
              </a:rPr>
              <a:t>Males </a:t>
            </a:r>
            <a:r>
              <a:rPr lang="en-US" sz="1600" b="1" i="0" u="none" strike="noStrike" baseline="0" dirty="0" smtClean="0">
                <a:solidFill>
                  <a:schemeClr val="tx2">
                    <a:lumMod val="75000"/>
                  </a:schemeClr>
                </a:solidFill>
                <a:effectLst/>
                <a:latin typeface="+mj-lt"/>
              </a:rPr>
              <a:t>born in 1920 </a:t>
            </a:r>
            <a:r>
              <a:rPr lang="en-US" sz="1600" b="1" i="0" u="sng" strike="noStrike" baseline="0" dirty="0" smtClean="0">
                <a:solidFill>
                  <a:srgbClr val="C00000"/>
                </a:solidFill>
                <a:effectLst/>
                <a:latin typeface="+mj-lt"/>
              </a:rPr>
              <a:t>and 1935 </a:t>
            </a:r>
            <a:endParaRPr lang="en-US" sz="1600" b="1" u="sng" dirty="0">
              <a:solidFill>
                <a:srgbClr val="C00000"/>
              </a:solidFill>
              <a:latin typeface="+mj-lt"/>
            </a:endParaRPr>
          </a:p>
        </c:rich>
      </c:tx>
      <c:layout>
        <c:manualLayout>
          <c:xMode val="edge"/>
          <c:yMode val="edge"/>
          <c:x val="0.0121812746231279"/>
          <c:y val="0.0312056279850265"/>
        </c:manualLayout>
      </c:layout>
      <c:overlay val="0"/>
    </c:title>
    <c:autoTitleDeleted val="0"/>
    <c:plotArea>
      <c:layout>
        <c:manualLayout>
          <c:layoutTarget val="inner"/>
          <c:xMode val="edge"/>
          <c:yMode val="edge"/>
          <c:x val="0.0653152133761058"/>
          <c:y val="0.148289927279671"/>
          <c:w val="0.900244269466317"/>
          <c:h val="0.724066074309519"/>
        </c:manualLayout>
      </c:layout>
      <c:scatterChart>
        <c:scatterStyle val="smoothMarker"/>
        <c:varyColors val="0"/>
        <c:ser>
          <c:idx val="2"/>
          <c:order val="0"/>
          <c:tx>
            <c:v>Born 1935: Low pred. income</c:v>
          </c:tx>
          <c:spPr>
            <a:ln w="38100">
              <a:solidFill>
                <a:srgbClr val="0000FF"/>
              </a:solidFill>
              <a:prstDash val="sysDash"/>
            </a:ln>
          </c:spPr>
          <c:marker>
            <c:symbol val="none"/>
          </c:marker>
          <c:xVal>
            <c:numRef>
              <c:f>'male Fig 2a'!$C$58:$C$86</c:f>
              <c:numCache>
                <c:formatCode>General</c:formatCode>
                <c:ptCount val="2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pt idx="19">
                  <c:v>76.0</c:v>
                </c:pt>
                <c:pt idx="20">
                  <c:v>77.0</c:v>
                </c:pt>
                <c:pt idx="21">
                  <c:v>78.0</c:v>
                </c:pt>
                <c:pt idx="22">
                  <c:v>79.0</c:v>
                </c:pt>
                <c:pt idx="23">
                  <c:v>80.0</c:v>
                </c:pt>
                <c:pt idx="24">
                  <c:v>81.0</c:v>
                </c:pt>
                <c:pt idx="25">
                  <c:v>82.0</c:v>
                </c:pt>
                <c:pt idx="26">
                  <c:v>83.0</c:v>
                </c:pt>
                <c:pt idx="27">
                  <c:v>84.0</c:v>
                </c:pt>
                <c:pt idx="28">
                  <c:v>85.0</c:v>
                </c:pt>
              </c:numCache>
            </c:numRef>
          </c:xVal>
          <c:yVal>
            <c:numRef>
              <c:f>'male Fig 2a'!$D$144:$D$172</c:f>
              <c:numCache>
                <c:formatCode>0.0%</c:formatCode>
                <c:ptCount val="29"/>
                <c:pt idx="0">
                  <c:v>0.0156447724974585</c:v>
                </c:pt>
                <c:pt idx="1">
                  <c:v>0.0167420167139678</c:v>
                </c:pt>
                <c:pt idx="2">
                  <c:v>0.0179148154726852</c:v>
                </c:pt>
                <c:pt idx="3">
                  <c:v>0.0191681686259079</c:v>
                </c:pt>
                <c:pt idx="4">
                  <c:v>0.0205073776205135</c:v>
                </c:pt>
                <c:pt idx="5">
                  <c:v>0.0219380594291827</c:v>
                </c:pt>
                <c:pt idx="6">
                  <c:v>0.023466160475278</c:v>
                </c:pt>
                <c:pt idx="7">
                  <c:v>0.0250979704287997</c:v>
                </c:pt>
                <c:pt idx="8">
                  <c:v>0.0268401357293544</c:v>
                </c:pt>
                <c:pt idx="9">
                  <c:v>0.0286996726682196</c:v>
                </c:pt>
                <c:pt idx="10">
                  <c:v>0.0306839798352729</c:v>
                </c:pt>
                <c:pt idx="11">
                  <c:v>0.0328008497076944</c:v>
                </c:pt>
                <c:pt idx="12">
                  <c:v>0.03505847912595</c:v>
                </c:pt>
                <c:pt idx="13">
                  <c:v>0.03746547836863</c:v>
                </c:pt>
                <c:pt idx="14">
                  <c:v>0.0400308785013938</c:v>
                </c:pt>
                <c:pt idx="15">
                  <c:v>0.0427641366367471</c:v>
                </c:pt>
                <c:pt idx="16">
                  <c:v>0.0456751387009915</c:v>
                </c:pt>
                <c:pt idx="17">
                  <c:v>0.0487741992628989</c:v>
                </c:pt>
                <c:pt idx="18">
                  <c:v>0.0520720579361133</c:v>
                </c:pt>
                <c:pt idx="19">
                  <c:v>0.0555798718247957</c:v>
                </c:pt>
                <c:pt idx="20">
                  <c:v>0.0593092034406599</c:v>
                </c:pt>
                <c:pt idx="21">
                  <c:v>0.0632720034806031</c:v>
                </c:pt>
                <c:pt idx="22">
                  <c:v>0.0674805878191936</c:v>
                </c:pt>
                <c:pt idx="23">
                  <c:v>0.0719476080412398</c:v>
                </c:pt>
                <c:pt idx="24">
                  <c:v>0.0766860148187112</c:v>
                </c:pt>
                <c:pt idx="25">
                  <c:v>0.0817090134259752</c:v>
                </c:pt>
                <c:pt idx="26">
                  <c:v>0.0870300106904684</c:v>
                </c:pt>
                <c:pt idx="27">
                  <c:v>0.0926625526957169</c:v>
                </c:pt>
                <c:pt idx="28">
                  <c:v>0.0986202525934306</c:v>
                </c:pt>
              </c:numCache>
            </c:numRef>
          </c:yVal>
          <c:smooth val="1"/>
        </c:ser>
        <c:ser>
          <c:idx val="3"/>
          <c:order val="1"/>
          <c:tx>
            <c:v>Born 1935: High pred. income</c:v>
          </c:tx>
          <c:spPr>
            <a:ln w="31750">
              <a:solidFill>
                <a:srgbClr val="FF0000"/>
              </a:solidFill>
              <a:prstDash val="dash"/>
            </a:ln>
          </c:spPr>
          <c:marker>
            <c:symbol val="none"/>
          </c:marker>
          <c:xVal>
            <c:numRef>
              <c:f>'male Fig 2a'!$C$144:$C$172</c:f>
              <c:numCache>
                <c:formatCode>General</c:formatCode>
                <c:ptCount val="2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pt idx="19">
                  <c:v>76.0</c:v>
                </c:pt>
                <c:pt idx="20">
                  <c:v>77.0</c:v>
                </c:pt>
                <c:pt idx="21">
                  <c:v>78.0</c:v>
                </c:pt>
                <c:pt idx="22">
                  <c:v>79.0</c:v>
                </c:pt>
                <c:pt idx="23">
                  <c:v>80.0</c:v>
                </c:pt>
                <c:pt idx="24">
                  <c:v>81.0</c:v>
                </c:pt>
                <c:pt idx="25">
                  <c:v>82.0</c:v>
                </c:pt>
                <c:pt idx="26">
                  <c:v>83.0</c:v>
                </c:pt>
                <c:pt idx="27">
                  <c:v>84.0</c:v>
                </c:pt>
                <c:pt idx="28">
                  <c:v>85.0</c:v>
                </c:pt>
              </c:numCache>
            </c:numRef>
          </c:xVal>
          <c:yVal>
            <c:numRef>
              <c:f>'male Fig 2a'!$E$144:$E$172</c:f>
              <c:numCache>
                <c:formatCode>0.0%</c:formatCode>
                <c:ptCount val="29"/>
                <c:pt idx="0">
                  <c:v>0.00560179863743461</c:v>
                </c:pt>
                <c:pt idx="1">
                  <c:v>0.00617255955372933</c:v>
                </c:pt>
                <c:pt idx="2">
                  <c:v>0.00680107691398304</c:v>
                </c:pt>
                <c:pt idx="3">
                  <c:v>0.00749311017075254</c:v>
                </c:pt>
                <c:pt idx="4">
                  <c:v>0.00825497495167128</c:v>
                </c:pt>
                <c:pt idx="5">
                  <c:v>0.00909359288524772</c:v>
                </c:pt>
                <c:pt idx="6">
                  <c:v>0.0100165450500875</c:v>
                </c:pt>
                <c:pt idx="7">
                  <c:v>0.0110321291207408</c:v>
                </c:pt>
                <c:pt idx="8">
                  <c:v>0.0121494202336909</c:v>
                </c:pt>
                <c:pt idx="9">
                  <c:v>0.013378335532166</c:v>
                </c:pt>
                <c:pt idx="10">
                  <c:v>0.0147297022654693</c:v>
                </c:pt>
                <c:pt idx="11">
                  <c:v>0.016215329213959</c:v>
                </c:pt>
                <c:pt idx="12">
                  <c:v>0.0178480810808378</c:v>
                </c:pt>
                <c:pt idx="13">
                  <c:v>0.0196419553322983</c:v>
                </c:pt>
                <c:pt idx="14">
                  <c:v>0.0216121607737454</c:v>
                </c:pt>
                <c:pt idx="15">
                  <c:v>0.0237751969169496</c:v>
                </c:pt>
                <c:pt idx="16">
                  <c:v>0.0261489329161534</c:v>
                </c:pt>
                <c:pt idx="17">
                  <c:v>0.028752684525601</c:v>
                </c:pt>
                <c:pt idx="18">
                  <c:v>0.0316072871523723</c:v>
                </c:pt>
                <c:pt idx="19">
                  <c:v>0.0347351626434785</c:v>
                </c:pt>
                <c:pt idx="20">
                  <c:v>0.0381603769531393</c:v>
                </c:pt>
                <c:pt idx="21">
                  <c:v>0.0419086852856827</c:v>
                </c:pt>
                <c:pt idx="22">
                  <c:v>0.0460075607056348</c:v>
                </c:pt>
                <c:pt idx="23">
                  <c:v>0.0504862015580456</c:v>
                </c:pt>
                <c:pt idx="24">
                  <c:v>0.0553755123637832</c:v>
                </c:pt>
                <c:pt idx="25">
                  <c:v>0.0607080521691246</c:v>
                </c:pt>
                <c:pt idx="26">
                  <c:v>0.0665179436687835</c:v>
                </c:pt>
                <c:pt idx="27">
                  <c:v>0.072840735830321</c:v>
                </c:pt>
                <c:pt idx="28">
                  <c:v>0.0797132122826034</c:v>
                </c:pt>
              </c:numCache>
            </c:numRef>
          </c:yVal>
          <c:smooth val="1"/>
        </c:ser>
        <c:ser>
          <c:idx val="0"/>
          <c:order val="2"/>
          <c:tx>
            <c:v>Born in 1920: Low pred. income</c:v>
          </c:tx>
          <c:spPr>
            <a:ln w="34925">
              <a:solidFill>
                <a:srgbClr val="0000CC"/>
              </a:solidFill>
            </a:ln>
          </c:spPr>
          <c:marker>
            <c:symbol val="none"/>
          </c:marker>
          <c:xVal>
            <c:numRef>
              <c:f>'male Fig 2a'!$C$58:$C$86</c:f>
              <c:numCache>
                <c:formatCode>General</c:formatCode>
                <c:ptCount val="2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pt idx="19">
                  <c:v>76.0</c:v>
                </c:pt>
                <c:pt idx="20">
                  <c:v>77.0</c:v>
                </c:pt>
                <c:pt idx="21">
                  <c:v>78.0</c:v>
                </c:pt>
                <c:pt idx="22">
                  <c:v>79.0</c:v>
                </c:pt>
                <c:pt idx="23">
                  <c:v>80.0</c:v>
                </c:pt>
                <c:pt idx="24">
                  <c:v>81.0</c:v>
                </c:pt>
                <c:pt idx="25">
                  <c:v>82.0</c:v>
                </c:pt>
                <c:pt idx="26">
                  <c:v>83.0</c:v>
                </c:pt>
                <c:pt idx="27">
                  <c:v>84.0</c:v>
                </c:pt>
                <c:pt idx="28">
                  <c:v>85.0</c:v>
                </c:pt>
              </c:numCache>
            </c:numRef>
          </c:xVal>
          <c:yVal>
            <c:numRef>
              <c:f>'male Fig 2a'!$D$58:$D$86</c:f>
              <c:numCache>
                <c:formatCode>0.0%</c:formatCode>
                <c:ptCount val="29"/>
                <c:pt idx="0">
                  <c:v>0.0177632613862473</c:v>
                </c:pt>
                <c:pt idx="1">
                  <c:v>0.0190062167382881</c:v>
                </c:pt>
                <c:pt idx="2">
                  <c:v>0.0203343453330815</c:v>
                </c:pt>
                <c:pt idx="3">
                  <c:v>0.0217532237652653</c:v>
                </c:pt>
                <c:pt idx="4">
                  <c:v>0.0232687563363248</c:v>
                </c:pt>
                <c:pt idx="5">
                  <c:v>0.0248871888741777</c:v>
                </c:pt>
                <c:pt idx="6">
                  <c:v>0.0266151222991165</c:v>
                </c:pt>
                <c:pt idx="7">
                  <c:v>0.0284595257713221</c:v>
                </c:pt>
                <c:pt idx="8">
                  <c:v>0.0304277492291572</c:v>
                </c:pt>
                <c:pt idx="9">
                  <c:v>0.032527535098912</c:v>
                </c:pt>
                <c:pt idx="10">
                  <c:v>0.034767028925593</c:v>
                </c:pt>
                <c:pt idx="11">
                  <c:v>0.0371547886407227</c:v>
                </c:pt>
                <c:pt idx="12">
                  <c:v>0.039699792147088</c:v>
                </c:pt>
                <c:pt idx="13">
                  <c:v>0.0424114428621104</c:v>
                </c:pt>
                <c:pt idx="14">
                  <c:v>0.0452995728213363</c:v>
                </c:pt>
                <c:pt idx="15">
                  <c:v>0.0483744429019021</c:v>
                </c:pt>
                <c:pt idx="16">
                  <c:v>0.0516467396833354</c:v>
                </c:pt>
                <c:pt idx="17">
                  <c:v>0.0551275684205031</c:v>
                </c:pt>
                <c:pt idx="18">
                  <c:v>0.0588284415619455</c:v>
                </c:pt>
                <c:pt idx="19">
                  <c:v>0.0627612622075035</c:v>
                </c:pt>
                <c:pt idx="20">
                  <c:v>0.0669383018636084</c:v>
                </c:pt>
                <c:pt idx="21">
                  <c:v>0.0713721718247059</c:v>
                </c:pt>
                <c:pt idx="22">
                  <c:v>0.0760757874871888</c:v>
                </c:pt>
                <c:pt idx="23">
                  <c:v>0.0810623248904174</c:v>
                </c:pt>
                <c:pt idx="24">
                  <c:v>0.0863451687807039</c:v>
                </c:pt>
                <c:pt idx="25">
                  <c:v>0.0919378515116673</c:v>
                </c:pt>
                <c:pt idx="26">
                  <c:v>0.0978539821314588</c:v>
                </c:pt>
                <c:pt idx="27">
                  <c:v>0.104107165067606</c:v>
                </c:pt>
                <c:pt idx="28">
                  <c:v>0.110710907907234</c:v>
                </c:pt>
              </c:numCache>
            </c:numRef>
          </c:yVal>
          <c:smooth val="1"/>
        </c:ser>
        <c:ser>
          <c:idx val="1"/>
          <c:order val="3"/>
          <c:tx>
            <c:v>Born in 1920: High pred. income</c:v>
          </c:tx>
          <c:spPr>
            <a:ln>
              <a:solidFill>
                <a:srgbClr val="FF0000"/>
              </a:solidFill>
            </a:ln>
          </c:spPr>
          <c:marker>
            <c:symbol val="none"/>
          </c:marker>
          <c:xVal>
            <c:numRef>
              <c:f>'male Fig 2a'!$C$58:$C$86</c:f>
              <c:numCache>
                <c:formatCode>General</c:formatCode>
                <c:ptCount val="29"/>
                <c:pt idx="0">
                  <c:v>57.0</c:v>
                </c:pt>
                <c:pt idx="1">
                  <c:v>58.0</c:v>
                </c:pt>
                <c:pt idx="2">
                  <c:v>59.0</c:v>
                </c:pt>
                <c:pt idx="3">
                  <c:v>60.0</c:v>
                </c:pt>
                <c:pt idx="4">
                  <c:v>61.0</c:v>
                </c:pt>
                <c:pt idx="5">
                  <c:v>62.0</c:v>
                </c:pt>
                <c:pt idx="6">
                  <c:v>63.0</c:v>
                </c:pt>
                <c:pt idx="7">
                  <c:v>64.0</c:v>
                </c:pt>
                <c:pt idx="8">
                  <c:v>65.0</c:v>
                </c:pt>
                <c:pt idx="9">
                  <c:v>66.0</c:v>
                </c:pt>
                <c:pt idx="10">
                  <c:v>67.0</c:v>
                </c:pt>
                <c:pt idx="11">
                  <c:v>68.0</c:v>
                </c:pt>
                <c:pt idx="12">
                  <c:v>69.0</c:v>
                </c:pt>
                <c:pt idx="13">
                  <c:v>70.0</c:v>
                </c:pt>
                <c:pt idx="14">
                  <c:v>71.0</c:v>
                </c:pt>
                <c:pt idx="15">
                  <c:v>72.0</c:v>
                </c:pt>
                <c:pt idx="16">
                  <c:v>73.0</c:v>
                </c:pt>
                <c:pt idx="17">
                  <c:v>74.0</c:v>
                </c:pt>
                <c:pt idx="18">
                  <c:v>75.0</c:v>
                </c:pt>
                <c:pt idx="19">
                  <c:v>76.0</c:v>
                </c:pt>
                <c:pt idx="20">
                  <c:v>77.0</c:v>
                </c:pt>
                <c:pt idx="21">
                  <c:v>78.0</c:v>
                </c:pt>
                <c:pt idx="22">
                  <c:v>79.0</c:v>
                </c:pt>
                <c:pt idx="23">
                  <c:v>80.0</c:v>
                </c:pt>
                <c:pt idx="24">
                  <c:v>81.0</c:v>
                </c:pt>
                <c:pt idx="25">
                  <c:v>82.0</c:v>
                </c:pt>
                <c:pt idx="26">
                  <c:v>83.0</c:v>
                </c:pt>
                <c:pt idx="27">
                  <c:v>84.0</c:v>
                </c:pt>
                <c:pt idx="28">
                  <c:v>85.0</c:v>
                </c:pt>
              </c:numCache>
            </c:numRef>
          </c:xVal>
          <c:yVal>
            <c:numRef>
              <c:f>'male Fig 2a'!$E$58:$E$86</c:f>
              <c:numCache>
                <c:formatCode>0.0%</c:formatCode>
                <c:ptCount val="29"/>
                <c:pt idx="0">
                  <c:v>0.00636914833380507</c:v>
                </c:pt>
                <c:pt idx="1">
                  <c:v>0.0070175418882015</c:v>
                </c:pt>
                <c:pt idx="2">
                  <c:v>0.00773142975073101</c:v>
                </c:pt>
                <c:pt idx="3">
                  <c:v>0.00851731782088555</c:v>
                </c:pt>
                <c:pt idx="4">
                  <c:v>0.00938233487620617</c:v>
                </c:pt>
                <c:pt idx="5">
                  <c:v>0.0103342872105834</c:v>
                </c:pt>
                <c:pt idx="6">
                  <c:v>0.0113817169828939</c:v>
                </c:pt>
                <c:pt idx="7">
                  <c:v>0.012533964280324</c:v>
                </c:pt>
                <c:pt idx="8">
                  <c:v>0.0138012328303797</c:v>
                </c:pt>
                <c:pt idx="9">
                  <c:v>0.0151946592060132</c:v>
                </c:pt>
                <c:pt idx="10">
                  <c:v>0.0167263852559581</c:v>
                </c:pt>
                <c:pt idx="11">
                  <c:v>0.0184096333532937</c:v>
                </c:pt>
                <c:pt idx="12">
                  <c:v>0.0202587838851012</c:v>
                </c:pt>
                <c:pt idx="13">
                  <c:v>0.0222894542001631</c:v>
                </c:pt>
                <c:pt idx="14">
                  <c:v>0.024518577985116</c:v>
                </c:pt>
                <c:pt idx="15">
                  <c:v>0.0269644837473941</c:v>
                </c:pt>
                <c:pt idx="16">
                  <c:v>0.0296469707410341</c:v>
                </c:pt>
                <c:pt idx="17">
                  <c:v>0.0325873802749179</c:v>
                </c:pt>
                <c:pt idx="18">
                  <c:v>0.0358086598894135</c:v>
                </c:pt>
                <c:pt idx="19">
                  <c:v>0.039335417375554</c:v>
                </c:pt>
                <c:pt idx="20">
                  <c:v>0.0431939610425142</c:v>
                </c:pt>
                <c:pt idx="21">
                  <c:v>0.0474123220196203</c:v>
                </c:pt>
                <c:pt idx="22">
                  <c:v>0.0520202537190027</c:v>
                </c:pt>
                <c:pt idx="23">
                  <c:v>0.0570492029014959</c:v>
                </c:pt>
                <c:pt idx="24">
                  <c:v>0.0625322461070759</c:v>
                </c:pt>
                <c:pt idx="25">
                  <c:v>0.0685039845678566</c:v>
                </c:pt>
                <c:pt idx="26">
                  <c:v>0.0750003901642758</c:v>
                </c:pt>
                <c:pt idx="27">
                  <c:v>0.0820585945750291</c:v>
                </c:pt>
                <c:pt idx="28">
                  <c:v>0.0897166135845784</c:v>
                </c:pt>
              </c:numCache>
            </c:numRef>
          </c:yVal>
          <c:smooth val="1"/>
        </c:ser>
        <c:dLbls>
          <c:showLegendKey val="0"/>
          <c:showVal val="0"/>
          <c:showCatName val="0"/>
          <c:showSerName val="0"/>
          <c:showPercent val="0"/>
          <c:showBubbleSize val="0"/>
        </c:dLbls>
        <c:axId val="2105044024"/>
        <c:axId val="2105208136"/>
      </c:scatterChart>
      <c:valAx>
        <c:axId val="2105044024"/>
        <c:scaling>
          <c:orientation val="minMax"/>
          <c:max val="85.0"/>
          <c:min val="55.0"/>
        </c:scaling>
        <c:delete val="0"/>
        <c:axPos val="b"/>
        <c:title>
          <c:tx>
            <c:rich>
              <a:bodyPr/>
              <a:lstStyle/>
              <a:p>
                <a:pPr>
                  <a:defRPr sz="1400"/>
                </a:pPr>
                <a:r>
                  <a:rPr lang="en-US" sz="1400"/>
                  <a:t>Age</a:t>
                </a:r>
              </a:p>
            </c:rich>
          </c:tx>
          <c:layout/>
          <c:overlay val="0"/>
        </c:title>
        <c:numFmt formatCode="General" sourceLinked="1"/>
        <c:majorTickMark val="out"/>
        <c:minorTickMark val="in"/>
        <c:tickLblPos val="nextTo"/>
        <c:txPr>
          <a:bodyPr/>
          <a:lstStyle/>
          <a:p>
            <a:pPr>
              <a:defRPr sz="1200" b="1"/>
            </a:pPr>
            <a:endParaRPr lang="en-US"/>
          </a:p>
        </c:txPr>
        <c:crossAx val="2105208136"/>
        <c:crosses val="autoZero"/>
        <c:crossBetween val="midCat"/>
        <c:majorUnit val="5.0"/>
        <c:minorUnit val="1.0"/>
      </c:valAx>
      <c:valAx>
        <c:axId val="2105208136"/>
        <c:scaling>
          <c:orientation val="minMax"/>
          <c:max val="0.12"/>
        </c:scaling>
        <c:delete val="0"/>
        <c:axPos val="l"/>
        <c:majorGridlines/>
        <c:numFmt formatCode="0%" sourceLinked="0"/>
        <c:majorTickMark val="out"/>
        <c:minorTickMark val="in"/>
        <c:tickLblPos val="nextTo"/>
        <c:txPr>
          <a:bodyPr/>
          <a:lstStyle/>
          <a:p>
            <a:pPr>
              <a:defRPr sz="1400"/>
            </a:pPr>
            <a:endParaRPr lang="en-US"/>
          </a:p>
        </c:txPr>
        <c:crossAx val="2105044024"/>
        <c:crosses val="autoZero"/>
        <c:crossBetween val="midCat"/>
        <c:majorUnit val="0.02"/>
        <c:minorUnit val="0.005"/>
      </c:valAx>
      <c:spPr>
        <a:ln w="19050">
          <a:solidFill>
            <a:schemeClr val="bg1">
              <a:lumMod val="65000"/>
            </a:schemeClr>
          </a:solidFill>
        </a:ln>
      </c:spPr>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Mortality rate by age:  </a:t>
            </a:r>
            <a:r>
              <a:rPr lang="en-US" dirty="0" smtClean="0">
                <a:solidFill>
                  <a:srgbClr val="000099"/>
                </a:solidFill>
                <a:latin typeface="+mj-lt"/>
              </a:rPr>
              <a:t>Males born</a:t>
            </a:r>
            <a:r>
              <a:rPr lang="en-US" baseline="0" dirty="0" smtClean="0">
                <a:solidFill>
                  <a:srgbClr val="000099"/>
                </a:solidFill>
                <a:latin typeface="+mj-lt"/>
              </a:rPr>
              <a:t> before 1931</a:t>
            </a:r>
            <a:endParaRPr lang="en-US" dirty="0">
              <a:solidFill>
                <a:srgbClr val="000099"/>
              </a:solidFill>
              <a:latin typeface="+mj-lt"/>
            </a:endParaRPr>
          </a:p>
        </c:rich>
      </c:tx>
      <c:layout>
        <c:manualLayout>
          <c:xMode val="edge"/>
          <c:yMode val="edge"/>
          <c:x val="0.0298958361912078"/>
          <c:y val="0.013888866906712"/>
        </c:manualLayout>
      </c:layout>
      <c:overlay val="0"/>
    </c:title>
    <c:autoTitleDeleted val="0"/>
    <c:plotArea>
      <c:layout>
        <c:manualLayout>
          <c:layoutTarget val="inner"/>
          <c:xMode val="edge"/>
          <c:yMode val="edge"/>
          <c:x val="0.0918495188101487"/>
          <c:y val="0.127864067394801"/>
          <c:w val="0.868760279965005"/>
          <c:h val="0.742755693844721"/>
        </c:manualLayout>
      </c:layout>
      <c:scatterChart>
        <c:scatterStyle val="smoothMarker"/>
        <c:varyColors val="0"/>
        <c:ser>
          <c:idx val="0"/>
          <c:order val="0"/>
          <c:tx>
            <c:v>Born before 1931</c:v>
          </c:tx>
          <c:spPr>
            <a:ln w="38100">
              <a:solidFill>
                <a:srgbClr val="0000FF"/>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men'!$B$44:$B$55</c:f>
              <c:numCache>
                <c:formatCode>0.0%</c:formatCode>
                <c:ptCount val="12"/>
                <c:pt idx="0">
                  <c:v>0.0351564410105196</c:v>
                </c:pt>
                <c:pt idx="1">
                  <c:v>0.0379198154935732</c:v>
                </c:pt>
                <c:pt idx="2">
                  <c:v>0.0409089813108001</c:v>
                </c:pt>
                <c:pt idx="3">
                  <c:v>0.0441438005339052</c:v>
                </c:pt>
                <c:pt idx="4">
                  <c:v>0.0476461168247697</c:v>
                </c:pt>
                <c:pt idx="5">
                  <c:v>0.0514399920084797</c:v>
                </c:pt>
                <c:pt idx="6">
                  <c:v>0.0555519772946464</c:v>
                </c:pt>
                <c:pt idx="7">
                  <c:v>0.0600114252918618</c:v>
                </c:pt>
                <c:pt idx="8">
                  <c:v>0.0648508502445104</c:v>
                </c:pt>
                <c:pt idx="9">
                  <c:v>0.0701063455154908</c:v>
                </c:pt>
                <c:pt idx="10">
                  <c:v>0.0758180693279994</c:v>
                </c:pt>
                <c:pt idx="11">
                  <c:v>0.0820308122762593</c:v>
                </c:pt>
              </c:numCache>
            </c:numRef>
          </c:yVal>
          <c:smooth val="1"/>
        </c:ser>
        <c:ser>
          <c:idx val="2"/>
          <c:order val="1"/>
          <c:tx>
            <c:v>High - born before 1931</c:v>
          </c:tx>
          <c:spPr>
            <a:ln w="38100">
              <a:solidFill>
                <a:srgbClr val="FF0000"/>
              </a:solidFill>
            </a:ln>
          </c:spPr>
          <c:marker>
            <c:symbol val="none"/>
          </c:marker>
          <c:xVal>
            <c:numRef>
              <c:f>'Anal1 men'!$A$41:$A$56</c:f>
              <c:numCache>
                <c:formatCode>General</c:formatCode>
                <c:ptCount val="16"/>
                <c:pt idx="0">
                  <c:v>65.0</c:v>
                </c:pt>
                <c:pt idx="1">
                  <c:v>66.0</c:v>
                </c:pt>
                <c:pt idx="2">
                  <c:v>67.0</c:v>
                </c:pt>
                <c:pt idx="3">
                  <c:v>68.0</c:v>
                </c:pt>
                <c:pt idx="4">
                  <c:v>69.0</c:v>
                </c:pt>
                <c:pt idx="5">
                  <c:v>70.0</c:v>
                </c:pt>
                <c:pt idx="6">
                  <c:v>71.0</c:v>
                </c:pt>
                <c:pt idx="7">
                  <c:v>72.0</c:v>
                </c:pt>
                <c:pt idx="8">
                  <c:v>73.0</c:v>
                </c:pt>
                <c:pt idx="9">
                  <c:v>74.0</c:v>
                </c:pt>
                <c:pt idx="10">
                  <c:v>75.0</c:v>
                </c:pt>
                <c:pt idx="11">
                  <c:v>76.0</c:v>
                </c:pt>
                <c:pt idx="12">
                  <c:v>77.0</c:v>
                </c:pt>
                <c:pt idx="13">
                  <c:v>78.0</c:v>
                </c:pt>
                <c:pt idx="14">
                  <c:v>79.0</c:v>
                </c:pt>
                <c:pt idx="15">
                  <c:v>80.0</c:v>
                </c:pt>
              </c:numCache>
            </c:numRef>
          </c:xVal>
          <c:yVal>
            <c:numRef>
              <c:f>'Anal1 men'!$C$41:$C$56</c:f>
              <c:numCache>
                <c:formatCode>General</c:formatCode>
                <c:ptCount val="16"/>
                <c:pt idx="3" formatCode="0.0%">
                  <c:v>0.021950015845082</c:v>
                </c:pt>
                <c:pt idx="4" formatCode="0.0%">
                  <c:v>0.0236516180954303</c:v>
                </c:pt>
                <c:pt idx="5" formatCode="0.0%">
                  <c:v>0.0254884214120143</c:v>
                </c:pt>
                <c:pt idx="6" formatCode="0.0%">
                  <c:v>0.0274717005511538</c:v>
                </c:pt>
                <c:pt idx="7" formatCode="0.0%">
                  <c:v>0.0296137570249367</c:v>
                </c:pt>
                <c:pt idx="8" formatCode="0.0%">
                  <c:v>0.0319280266353249</c:v>
                </c:pt>
                <c:pt idx="9" formatCode="0.0%">
                  <c:v>0.0344292005147768</c:v>
                </c:pt>
                <c:pt idx="10" formatCode="0.0%">
                  <c:v>0.0371333617230047</c:v>
                </c:pt>
                <c:pt idx="11" formatCode="0.0%">
                  <c:v>0.0400581398172557</c:v>
                </c:pt>
                <c:pt idx="12" formatCode="0.0%">
                  <c:v>0.0432228862573726</c:v>
                </c:pt>
                <c:pt idx="13" formatCode="0.0%">
                  <c:v>0.0466488740447456</c:v>
                </c:pt>
                <c:pt idx="14" formatCode="0.0%">
                  <c:v>0.0503595256486924</c:v>
                </c:pt>
              </c:numCache>
            </c:numRef>
          </c:yVal>
          <c:smooth val="1"/>
        </c:ser>
        <c:dLbls>
          <c:showLegendKey val="0"/>
          <c:showVal val="0"/>
          <c:showCatName val="0"/>
          <c:showSerName val="0"/>
          <c:showPercent val="0"/>
          <c:showBubbleSize val="0"/>
        </c:dLbls>
        <c:axId val="2105271896"/>
        <c:axId val="2105277464"/>
      </c:scatterChart>
      <c:valAx>
        <c:axId val="2105271896"/>
        <c:scaling>
          <c:orientation val="minMax"/>
          <c:max val="80.0"/>
          <c:min val="66.0"/>
        </c:scaling>
        <c:delete val="0"/>
        <c:axPos val="b"/>
        <c:title>
          <c:tx>
            <c:rich>
              <a:bodyPr/>
              <a:lstStyle/>
              <a:p>
                <a:pPr>
                  <a:defRPr sz="1400">
                    <a:latin typeface="+mj-lt"/>
                  </a:defRPr>
                </a:pPr>
                <a:r>
                  <a:rPr lang="en-US" sz="1400">
                    <a:latin typeface="+mj-lt"/>
                  </a:rPr>
                  <a:t>Age</a:t>
                </a:r>
              </a:p>
            </c:rich>
          </c:tx>
          <c:layout/>
          <c:overlay val="0"/>
        </c:title>
        <c:numFmt formatCode="General" sourceLinked="1"/>
        <c:majorTickMark val="out"/>
        <c:minorTickMark val="in"/>
        <c:tickLblPos val="nextTo"/>
        <c:txPr>
          <a:bodyPr/>
          <a:lstStyle/>
          <a:p>
            <a:pPr>
              <a:defRPr sz="1200"/>
            </a:pPr>
            <a:endParaRPr lang="en-US"/>
          </a:p>
        </c:txPr>
        <c:crossAx val="2105277464"/>
        <c:crosses val="autoZero"/>
        <c:crossBetween val="midCat"/>
        <c:majorUnit val="2.0"/>
        <c:minorUnit val="1.0"/>
      </c:valAx>
      <c:valAx>
        <c:axId val="2105277464"/>
        <c:scaling>
          <c:orientation val="minMax"/>
          <c:max val="0.1"/>
          <c:min val="0.0"/>
        </c:scaling>
        <c:delete val="0"/>
        <c:axPos val="l"/>
        <c:majorGridlines/>
        <c:numFmt formatCode="0%" sourceLinked="0"/>
        <c:majorTickMark val="out"/>
        <c:minorTickMark val="in"/>
        <c:tickLblPos val="nextTo"/>
        <c:txPr>
          <a:bodyPr/>
          <a:lstStyle/>
          <a:p>
            <a:pPr>
              <a:defRPr sz="1200"/>
            </a:pPr>
            <a:endParaRPr lang="en-US"/>
          </a:p>
        </c:txPr>
        <c:crossAx val="2105271896"/>
        <c:crosses val="autoZero"/>
        <c:crossBetween val="midCat"/>
        <c:majorUnit val="0.02"/>
        <c:minorUnit val="0.005"/>
      </c:valAx>
      <c:spPr>
        <a:ln w="19050">
          <a:solidFill>
            <a:schemeClr val="bg1">
              <a:lumMod val="50000"/>
            </a:schemeClr>
          </a:solidFill>
        </a:ln>
        <a:effectLst>
          <a:outerShdw blurRad="50800" dist="38100" dir="2700000" algn="tl" rotWithShape="0">
            <a:schemeClr val="accent5">
              <a:lumMod val="75000"/>
              <a:alpha val="40000"/>
            </a:schemeClr>
          </a:outerShdw>
        </a:effectLst>
      </c:spPr>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Mortality rate by age:  </a:t>
            </a:r>
            <a:r>
              <a:rPr lang="en-US" dirty="0" smtClean="0">
                <a:solidFill>
                  <a:srgbClr val="000099"/>
                </a:solidFill>
                <a:latin typeface="+mj-lt"/>
              </a:rPr>
              <a:t>Males born</a:t>
            </a:r>
            <a:r>
              <a:rPr lang="en-US" baseline="0" dirty="0" smtClean="0">
                <a:solidFill>
                  <a:srgbClr val="000099"/>
                </a:solidFill>
                <a:latin typeface="+mj-lt"/>
              </a:rPr>
              <a:t> before </a:t>
            </a:r>
            <a:r>
              <a:rPr lang="en-US" i="1" u="sng" baseline="0" dirty="0" smtClean="0">
                <a:solidFill>
                  <a:srgbClr val="C00000"/>
                </a:solidFill>
                <a:latin typeface="+mj-lt"/>
              </a:rPr>
              <a:t>&amp; after</a:t>
            </a:r>
            <a:r>
              <a:rPr lang="en-US" baseline="0" dirty="0" smtClean="0">
                <a:solidFill>
                  <a:srgbClr val="000099"/>
                </a:solidFill>
                <a:latin typeface="+mj-lt"/>
              </a:rPr>
              <a:t>  1931</a:t>
            </a:r>
            <a:endParaRPr lang="en-US" dirty="0">
              <a:solidFill>
                <a:srgbClr val="000099"/>
              </a:solidFill>
              <a:latin typeface="+mj-lt"/>
            </a:endParaRPr>
          </a:p>
        </c:rich>
      </c:tx>
      <c:layout>
        <c:manualLayout>
          <c:xMode val="edge"/>
          <c:yMode val="edge"/>
          <c:x val="0.0298958361912078"/>
          <c:y val="0.013888866906712"/>
        </c:manualLayout>
      </c:layout>
      <c:overlay val="0"/>
    </c:title>
    <c:autoTitleDeleted val="0"/>
    <c:plotArea>
      <c:layout>
        <c:manualLayout>
          <c:layoutTarget val="inner"/>
          <c:xMode val="edge"/>
          <c:yMode val="edge"/>
          <c:x val="0.0918495188101487"/>
          <c:y val="0.127864067394801"/>
          <c:w val="0.868760279965005"/>
          <c:h val="0.742755693844721"/>
        </c:manualLayout>
      </c:layout>
      <c:scatterChart>
        <c:scatterStyle val="smoothMarker"/>
        <c:varyColors val="0"/>
        <c:ser>
          <c:idx val="0"/>
          <c:order val="0"/>
          <c:tx>
            <c:v>Born before 1931</c:v>
          </c:tx>
          <c:spPr>
            <a:ln w="38100">
              <a:solidFill>
                <a:srgbClr val="0000FF"/>
              </a:solidFill>
            </a:ln>
          </c:spPr>
          <c:marker>
            <c:symbol val="none"/>
          </c:marker>
          <c:xVal>
            <c:numRef>
              <c:f>'Anal1 men'!$A$44:$A$55</c:f>
              <c:numCache>
                <c:formatCode>General</c:formatCode>
                <c:ptCount val="12"/>
                <c:pt idx="0">
                  <c:v>68.0</c:v>
                </c:pt>
                <c:pt idx="1">
                  <c:v>69.0</c:v>
                </c:pt>
                <c:pt idx="2">
                  <c:v>70.0</c:v>
                </c:pt>
                <c:pt idx="3">
                  <c:v>71.0</c:v>
                </c:pt>
                <c:pt idx="4">
                  <c:v>72.0</c:v>
                </c:pt>
                <c:pt idx="5">
                  <c:v>73.0</c:v>
                </c:pt>
                <c:pt idx="6">
                  <c:v>74.0</c:v>
                </c:pt>
                <c:pt idx="7">
                  <c:v>75.0</c:v>
                </c:pt>
                <c:pt idx="8">
                  <c:v>76.0</c:v>
                </c:pt>
                <c:pt idx="9">
                  <c:v>77.0</c:v>
                </c:pt>
                <c:pt idx="10">
                  <c:v>78.0</c:v>
                </c:pt>
                <c:pt idx="11">
                  <c:v>79.0</c:v>
                </c:pt>
              </c:numCache>
            </c:numRef>
          </c:xVal>
          <c:yVal>
            <c:numRef>
              <c:f>'Anal1 men'!$B$44:$B$55</c:f>
              <c:numCache>
                <c:formatCode>0.0%</c:formatCode>
                <c:ptCount val="12"/>
                <c:pt idx="0">
                  <c:v>0.0351564410105196</c:v>
                </c:pt>
                <c:pt idx="1">
                  <c:v>0.0379198154935732</c:v>
                </c:pt>
                <c:pt idx="2">
                  <c:v>0.0409089813108001</c:v>
                </c:pt>
                <c:pt idx="3">
                  <c:v>0.0441438005339052</c:v>
                </c:pt>
                <c:pt idx="4">
                  <c:v>0.0476461168247697</c:v>
                </c:pt>
                <c:pt idx="5">
                  <c:v>0.0514399920084797</c:v>
                </c:pt>
                <c:pt idx="6">
                  <c:v>0.0555519772946464</c:v>
                </c:pt>
                <c:pt idx="7">
                  <c:v>0.0600114252918618</c:v>
                </c:pt>
                <c:pt idx="8">
                  <c:v>0.0648508502445104</c:v>
                </c:pt>
                <c:pt idx="9">
                  <c:v>0.0701063455154908</c:v>
                </c:pt>
                <c:pt idx="10">
                  <c:v>0.0758180693279994</c:v>
                </c:pt>
                <c:pt idx="11">
                  <c:v>0.0820308122762593</c:v>
                </c:pt>
              </c:numCache>
            </c:numRef>
          </c:yVal>
          <c:smooth val="1"/>
        </c:ser>
        <c:ser>
          <c:idx val="1"/>
          <c:order val="1"/>
          <c:tx>
            <c:v>Born after 1930</c:v>
          </c:tx>
          <c:spPr>
            <a:ln>
              <a:solidFill>
                <a:srgbClr val="0000FF"/>
              </a:solidFill>
              <a:prstDash val="dash"/>
            </a:ln>
          </c:spPr>
          <c:marker>
            <c:symbol val="none"/>
          </c:marker>
          <c:xVal>
            <c:numRef>
              <c:f>'Anal1 men'!$A$41:$A$56</c:f>
              <c:numCache>
                <c:formatCode>General</c:formatCode>
                <c:ptCount val="16"/>
                <c:pt idx="0">
                  <c:v>65.0</c:v>
                </c:pt>
                <c:pt idx="1">
                  <c:v>66.0</c:v>
                </c:pt>
                <c:pt idx="2">
                  <c:v>67.0</c:v>
                </c:pt>
                <c:pt idx="3">
                  <c:v>68.0</c:v>
                </c:pt>
                <c:pt idx="4">
                  <c:v>69.0</c:v>
                </c:pt>
                <c:pt idx="5">
                  <c:v>70.0</c:v>
                </c:pt>
                <c:pt idx="6">
                  <c:v>71.0</c:v>
                </c:pt>
                <c:pt idx="7">
                  <c:v>72.0</c:v>
                </c:pt>
                <c:pt idx="8">
                  <c:v>73.0</c:v>
                </c:pt>
                <c:pt idx="9">
                  <c:v>74.0</c:v>
                </c:pt>
                <c:pt idx="10">
                  <c:v>75.0</c:v>
                </c:pt>
                <c:pt idx="11">
                  <c:v>76.0</c:v>
                </c:pt>
                <c:pt idx="12">
                  <c:v>77.0</c:v>
                </c:pt>
                <c:pt idx="13">
                  <c:v>78.0</c:v>
                </c:pt>
                <c:pt idx="14">
                  <c:v>79.0</c:v>
                </c:pt>
                <c:pt idx="15">
                  <c:v>80.0</c:v>
                </c:pt>
              </c:numCache>
            </c:numRef>
          </c:xVal>
          <c:yVal>
            <c:numRef>
              <c:f>'Anal1 men'!$D$41:$D$56</c:f>
              <c:numCache>
                <c:formatCode>General</c:formatCode>
                <c:ptCount val="16"/>
                <c:pt idx="3" formatCode="0.0%">
                  <c:v>0.0331337341720277</c:v>
                </c:pt>
                <c:pt idx="4" formatCode="0.0%">
                  <c:v>0.0357326312369163</c:v>
                </c:pt>
                <c:pt idx="5" formatCode="0.0%">
                  <c:v>0.0385429818739555</c:v>
                </c:pt>
                <c:pt idx="6" formatCode="0.0%">
                  <c:v>0.0415832391000993</c:v>
                </c:pt>
                <c:pt idx="7" formatCode="0.0%">
                  <c:v>0.0448736727500703</c:v>
                </c:pt>
                <c:pt idx="8" formatCode="0.0%">
                  <c:v>0.0484365824740634</c:v>
                </c:pt>
                <c:pt idx="9" formatCode="0.0%">
                  <c:v>0.0522965412993464</c:v>
                </c:pt>
                <c:pt idx="10" formatCode="0.0%">
                  <c:v>0.0564806750664415</c:v>
                </c:pt>
                <c:pt idx="11" formatCode="0.0%">
                  <c:v>0.0610189841383412</c:v>
                </c:pt>
                <c:pt idx="12" formatCode="0.0%">
                  <c:v>0.0659447151261335</c:v>
                </c:pt>
                <c:pt idx="13" formatCode="0.0%">
                  <c:v>0.0712947920457613</c:v>
                </c:pt>
                <c:pt idx="14" formatCode="0.0%">
                  <c:v>0.0771103184088016</c:v>
                </c:pt>
              </c:numCache>
            </c:numRef>
          </c:yVal>
          <c:smooth val="1"/>
        </c:ser>
        <c:ser>
          <c:idx val="2"/>
          <c:order val="2"/>
          <c:tx>
            <c:v>High - born before 1931</c:v>
          </c:tx>
          <c:spPr>
            <a:ln w="38100">
              <a:solidFill>
                <a:srgbClr val="FF0000"/>
              </a:solidFill>
            </a:ln>
          </c:spPr>
          <c:marker>
            <c:symbol val="none"/>
          </c:marker>
          <c:xVal>
            <c:numRef>
              <c:f>'Anal1 men'!$A$41:$A$56</c:f>
              <c:numCache>
                <c:formatCode>General</c:formatCode>
                <c:ptCount val="16"/>
                <c:pt idx="0">
                  <c:v>65.0</c:v>
                </c:pt>
                <c:pt idx="1">
                  <c:v>66.0</c:v>
                </c:pt>
                <c:pt idx="2">
                  <c:v>67.0</c:v>
                </c:pt>
                <c:pt idx="3">
                  <c:v>68.0</c:v>
                </c:pt>
                <c:pt idx="4">
                  <c:v>69.0</c:v>
                </c:pt>
                <c:pt idx="5">
                  <c:v>70.0</c:v>
                </c:pt>
                <c:pt idx="6">
                  <c:v>71.0</c:v>
                </c:pt>
                <c:pt idx="7">
                  <c:v>72.0</c:v>
                </c:pt>
                <c:pt idx="8">
                  <c:v>73.0</c:v>
                </c:pt>
                <c:pt idx="9">
                  <c:v>74.0</c:v>
                </c:pt>
                <c:pt idx="10">
                  <c:v>75.0</c:v>
                </c:pt>
                <c:pt idx="11">
                  <c:v>76.0</c:v>
                </c:pt>
                <c:pt idx="12">
                  <c:v>77.0</c:v>
                </c:pt>
                <c:pt idx="13">
                  <c:v>78.0</c:v>
                </c:pt>
                <c:pt idx="14">
                  <c:v>79.0</c:v>
                </c:pt>
                <c:pt idx="15">
                  <c:v>80.0</c:v>
                </c:pt>
              </c:numCache>
            </c:numRef>
          </c:xVal>
          <c:yVal>
            <c:numRef>
              <c:f>'Anal1 men'!$C$41:$C$56</c:f>
              <c:numCache>
                <c:formatCode>General</c:formatCode>
                <c:ptCount val="16"/>
                <c:pt idx="3" formatCode="0.0%">
                  <c:v>0.021950015845082</c:v>
                </c:pt>
                <c:pt idx="4" formatCode="0.0%">
                  <c:v>0.0236516180954303</c:v>
                </c:pt>
                <c:pt idx="5" formatCode="0.0%">
                  <c:v>0.0254884214120143</c:v>
                </c:pt>
                <c:pt idx="6" formatCode="0.0%">
                  <c:v>0.0274717005511538</c:v>
                </c:pt>
                <c:pt idx="7" formatCode="0.0%">
                  <c:v>0.0296137570249367</c:v>
                </c:pt>
                <c:pt idx="8" formatCode="0.0%">
                  <c:v>0.0319280266353249</c:v>
                </c:pt>
                <c:pt idx="9" formatCode="0.0%">
                  <c:v>0.0344292005147768</c:v>
                </c:pt>
                <c:pt idx="10" formatCode="0.0%">
                  <c:v>0.0371333617230047</c:v>
                </c:pt>
                <c:pt idx="11" formatCode="0.0%">
                  <c:v>0.0400581398172557</c:v>
                </c:pt>
                <c:pt idx="12" formatCode="0.0%">
                  <c:v>0.0432228862573726</c:v>
                </c:pt>
                <c:pt idx="13" formatCode="0.0%">
                  <c:v>0.0466488740447456</c:v>
                </c:pt>
                <c:pt idx="14" formatCode="0.0%">
                  <c:v>0.0503595256486924</c:v>
                </c:pt>
              </c:numCache>
            </c:numRef>
          </c:yVal>
          <c:smooth val="1"/>
        </c:ser>
        <c:ser>
          <c:idx val="3"/>
          <c:order val="3"/>
          <c:tx>
            <c:v>High - Born after 1930</c:v>
          </c:tx>
          <c:spPr>
            <a:ln>
              <a:solidFill>
                <a:srgbClr val="FF0000"/>
              </a:solidFill>
              <a:prstDash val="sysDash"/>
            </a:ln>
          </c:spPr>
          <c:marker>
            <c:symbol val="none"/>
          </c:marker>
          <c:xVal>
            <c:numRef>
              <c:f>'Anal1 men'!$A$41:$A$56</c:f>
              <c:numCache>
                <c:formatCode>General</c:formatCode>
                <c:ptCount val="16"/>
                <c:pt idx="0">
                  <c:v>65.0</c:v>
                </c:pt>
                <c:pt idx="1">
                  <c:v>66.0</c:v>
                </c:pt>
                <c:pt idx="2">
                  <c:v>67.0</c:v>
                </c:pt>
                <c:pt idx="3">
                  <c:v>68.0</c:v>
                </c:pt>
                <c:pt idx="4">
                  <c:v>69.0</c:v>
                </c:pt>
                <c:pt idx="5">
                  <c:v>70.0</c:v>
                </c:pt>
                <c:pt idx="6">
                  <c:v>71.0</c:v>
                </c:pt>
                <c:pt idx="7">
                  <c:v>72.0</c:v>
                </c:pt>
                <c:pt idx="8">
                  <c:v>73.0</c:v>
                </c:pt>
                <c:pt idx="9">
                  <c:v>74.0</c:v>
                </c:pt>
                <c:pt idx="10">
                  <c:v>75.0</c:v>
                </c:pt>
                <c:pt idx="11">
                  <c:v>76.0</c:v>
                </c:pt>
                <c:pt idx="12">
                  <c:v>77.0</c:v>
                </c:pt>
                <c:pt idx="13">
                  <c:v>78.0</c:v>
                </c:pt>
                <c:pt idx="14">
                  <c:v>79.0</c:v>
                </c:pt>
                <c:pt idx="15">
                  <c:v>80.0</c:v>
                </c:pt>
              </c:numCache>
            </c:numRef>
          </c:xVal>
          <c:yVal>
            <c:numRef>
              <c:f>'Anal1 men'!$E$41:$E$56</c:f>
              <c:numCache>
                <c:formatCode>General</c:formatCode>
                <c:ptCount val="16"/>
                <c:pt idx="3" formatCode="0.0%">
                  <c:v>0.0177674247073676</c:v>
                </c:pt>
                <c:pt idx="4" formatCode="0.0%">
                  <c:v>0.0191387131593236</c:v>
                </c:pt>
                <c:pt idx="5" formatCode="0.0%">
                  <c:v>0.0206179815764456</c:v>
                </c:pt>
                <c:pt idx="6" formatCode="0.0%">
                  <c:v>0.0222140776924789</c:v>
                </c:pt>
                <c:pt idx="7" formatCode="0.0%">
                  <c:v>0.0239366299334815</c:v>
                </c:pt>
                <c:pt idx="8" formatCode="0.0%">
                  <c:v>0.0257961252794248</c:v>
                </c:pt>
                <c:pt idx="9" formatCode="0.0%">
                  <c:v>0.0278039963169902</c:v>
                </c:pt>
                <c:pt idx="10" formatCode="0.0%">
                  <c:v>0.0299727187899025</c:v>
                </c:pt>
                <c:pt idx="11" formatCode="0.0%">
                  <c:v>0.0323159211731335</c:v>
                </c:pt>
                <c:pt idx="12" formatCode="0.0%">
                  <c:v>0.034848508060078</c:v>
                </c:pt>
                <c:pt idx="13" formatCode="0.0%">
                  <c:v>0.0375867994667668</c:v>
                </c:pt>
                <c:pt idx="14" formatCode="0.0%">
                  <c:v>0.0405486885361081</c:v>
                </c:pt>
              </c:numCache>
            </c:numRef>
          </c:yVal>
          <c:smooth val="1"/>
        </c:ser>
        <c:dLbls>
          <c:showLegendKey val="0"/>
          <c:showVal val="0"/>
          <c:showCatName val="0"/>
          <c:showSerName val="0"/>
          <c:showPercent val="0"/>
          <c:showBubbleSize val="0"/>
        </c:dLbls>
        <c:axId val="2105359768"/>
        <c:axId val="2105365400"/>
      </c:scatterChart>
      <c:valAx>
        <c:axId val="2105359768"/>
        <c:scaling>
          <c:orientation val="minMax"/>
          <c:max val="80.0"/>
          <c:min val="66.0"/>
        </c:scaling>
        <c:delete val="0"/>
        <c:axPos val="b"/>
        <c:title>
          <c:tx>
            <c:rich>
              <a:bodyPr/>
              <a:lstStyle/>
              <a:p>
                <a:pPr>
                  <a:defRPr sz="1400">
                    <a:latin typeface="+mj-lt"/>
                  </a:defRPr>
                </a:pPr>
                <a:r>
                  <a:rPr lang="en-US" sz="1400">
                    <a:latin typeface="+mj-lt"/>
                  </a:rPr>
                  <a:t>Age</a:t>
                </a:r>
              </a:p>
            </c:rich>
          </c:tx>
          <c:layout/>
          <c:overlay val="0"/>
        </c:title>
        <c:numFmt formatCode="General" sourceLinked="1"/>
        <c:majorTickMark val="out"/>
        <c:minorTickMark val="in"/>
        <c:tickLblPos val="nextTo"/>
        <c:txPr>
          <a:bodyPr/>
          <a:lstStyle/>
          <a:p>
            <a:pPr>
              <a:defRPr sz="1200"/>
            </a:pPr>
            <a:endParaRPr lang="en-US"/>
          </a:p>
        </c:txPr>
        <c:crossAx val="2105365400"/>
        <c:crosses val="autoZero"/>
        <c:crossBetween val="midCat"/>
        <c:majorUnit val="2.0"/>
        <c:minorUnit val="1.0"/>
      </c:valAx>
      <c:valAx>
        <c:axId val="2105365400"/>
        <c:scaling>
          <c:orientation val="minMax"/>
          <c:max val="0.1"/>
          <c:min val="0.0"/>
        </c:scaling>
        <c:delete val="0"/>
        <c:axPos val="l"/>
        <c:majorGridlines/>
        <c:numFmt formatCode="0%" sourceLinked="0"/>
        <c:majorTickMark val="out"/>
        <c:minorTickMark val="in"/>
        <c:tickLblPos val="nextTo"/>
        <c:txPr>
          <a:bodyPr/>
          <a:lstStyle/>
          <a:p>
            <a:pPr>
              <a:defRPr sz="1200"/>
            </a:pPr>
            <a:endParaRPr lang="en-US"/>
          </a:p>
        </c:txPr>
        <c:crossAx val="2105359768"/>
        <c:crosses val="autoZero"/>
        <c:crossBetween val="midCat"/>
        <c:majorUnit val="0.02"/>
        <c:minorUnit val="0.005"/>
      </c:valAx>
      <c:spPr>
        <a:ln w="19050">
          <a:solidFill>
            <a:schemeClr val="bg1">
              <a:lumMod val="50000"/>
            </a:schemeClr>
          </a:solidFill>
        </a:ln>
        <a:effectLst>
          <a:outerShdw blurRad="50800" dist="38100" dir="2700000" algn="tl" rotWithShape="0">
            <a:schemeClr val="accent5">
              <a:lumMod val="75000"/>
              <a:alpha val="40000"/>
            </a:schemeClr>
          </a:outerShdw>
        </a:effectLst>
      </c:spPr>
    </c:plotArea>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0.36059</cdr:x>
      <cdr:y>0.03279</cdr:y>
    </cdr:from>
    <cdr:to>
      <cdr:x>0.55634</cdr:x>
      <cdr:y>0.14754</cdr:y>
    </cdr:to>
    <cdr:sp macro="" textlink="">
      <cdr:nvSpPr>
        <cdr:cNvPr id="2" name="TextBox 1"/>
        <cdr:cNvSpPr txBox="1"/>
      </cdr:nvSpPr>
      <cdr:spPr>
        <a:xfrm xmlns:a="http://schemas.openxmlformats.org/drawingml/2006/main">
          <a:off x="2666982" y="152414"/>
          <a:ext cx="1447818" cy="533386"/>
        </a:xfrm>
        <a:prstGeom xmlns:a="http://schemas.openxmlformats.org/drawingml/2006/main" prst="rect">
          <a:avLst/>
        </a:prstGeom>
        <a:solidFill xmlns:a="http://schemas.openxmlformats.org/drawingml/2006/main">
          <a:schemeClr val="bg1"/>
        </a:solidFill>
        <a:ln xmlns:a="http://schemas.openxmlformats.org/drawingml/2006/main" w="25400">
          <a:solidFill>
            <a:schemeClr val="accent6">
              <a:lumMod val="75000"/>
            </a:schemeClr>
          </a:solidFill>
        </a:ln>
        <a:effectLst xmlns:a="http://schemas.openxmlformats.org/drawingml/2006/main">
          <a:outerShdw blurRad="50800" dist="50800" dir="5400000" algn="ctr" rotWithShape="0">
            <a:schemeClr val="accent4">
              <a:lumMod val="75000"/>
              <a:lumOff val="25000"/>
            </a:schemeClr>
          </a:outerShdw>
        </a:effectLst>
      </cdr:spPr>
      <cdr:txBody>
        <a:bodyPr xmlns:a="http://schemas.openxmlformats.org/drawingml/2006/main" vertOverflow="clip" wrap="square" rtlCol="0" anchor="ctr" anchorCtr="0"/>
        <a:lstStyle xmlns:a="http://schemas.openxmlformats.org/drawingml/2006/main"/>
        <a:p xmlns:a="http://schemas.openxmlformats.org/drawingml/2006/main">
          <a:pPr algn="ctr"/>
          <a:r>
            <a:rPr lang="en-US" sz="1200" b="1" dirty="0" smtClean="0">
              <a:solidFill>
                <a:schemeClr val="accent2">
                  <a:lumMod val="75000"/>
                </a:schemeClr>
              </a:solidFill>
            </a:rPr>
            <a:t>Median family income in 1980</a:t>
          </a:r>
          <a:endParaRPr lang="en-US" sz="1200" b="1" dirty="0">
            <a:solidFill>
              <a:schemeClr val="accent2">
                <a:lumMod val="75000"/>
              </a:schemeClr>
            </a:solidFill>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smtClean="0"/>
              <a:t>Click to edit Master title style</a:t>
            </a:r>
            <a:endParaRPr lang="en-US" altLang="en-US"/>
          </a:p>
        </p:txBody>
      </p:sp>
      <p:sp>
        <p:nvSpPr>
          <p:cNvPr id="143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smtClean="0"/>
              <a:t>Click to edit Master subtitle style</a:t>
            </a:r>
            <a:endParaRPr lang="en-US" altLang="en-US"/>
          </a:p>
        </p:txBody>
      </p:sp>
      <p:sp>
        <p:nvSpPr>
          <p:cNvPr id="14340" name="Rectangle 4"/>
          <p:cNvSpPr>
            <a:spLocks noGrp="1" noChangeArrowheads="1"/>
          </p:cNvSpPr>
          <p:nvPr>
            <p:ph type="dt" sz="half" idx="2"/>
          </p:nvPr>
        </p:nvSpPr>
        <p:spPr/>
        <p:txBody>
          <a:bodyPr/>
          <a:lstStyle>
            <a:lvl1pPr>
              <a:defRPr/>
            </a:lvl1pPr>
          </a:lstStyle>
          <a:p>
            <a:fld id="{736EC817-77B8-4ACA-8A0E-5A08D883A98C}" type="datetimeFigureOut">
              <a:rPr lang="en-US" smtClean="0"/>
              <a:pPr/>
              <a:t>8/6/14</a:t>
            </a:fld>
            <a:endParaRPr lang="en-US"/>
          </a:p>
        </p:txBody>
      </p:sp>
      <p:sp>
        <p:nvSpPr>
          <p:cNvPr id="14341" name="Rectangle 5"/>
          <p:cNvSpPr>
            <a:spLocks noGrp="1" noChangeArrowheads="1"/>
          </p:cNvSpPr>
          <p:nvPr>
            <p:ph type="ftr" sz="quarter" idx="3"/>
          </p:nvPr>
        </p:nvSpPr>
        <p:spPr>
          <a:xfrm>
            <a:off x="3124200" y="6243638"/>
            <a:ext cx="2895600" cy="457200"/>
          </a:xfrm>
        </p:spPr>
        <p:txBody>
          <a:bodyPr/>
          <a:lstStyle>
            <a:lvl1pPr>
              <a:defRPr/>
            </a:lvl1pPr>
          </a:lstStyle>
          <a:p>
            <a:endParaRPr lang="en-US"/>
          </a:p>
        </p:txBody>
      </p:sp>
      <p:sp>
        <p:nvSpPr>
          <p:cNvPr id="14342" name="Rectangle 6"/>
          <p:cNvSpPr>
            <a:spLocks noGrp="1" noChangeArrowheads="1"/>
          </p:cNvSpPr>
          <p:nvPr>
            <p:ph type="sldNum" sz="quarter" idx="4"/>
          </p:nvPr>
        </p:nvSpPr>
        <p:spPr/>
        <p:txBody>
          <a:bodyPr/>
          <a:lstStyle>
            <a:lvl1pPr>
              <a:defRPr/>
            </a:lvl1pPr>
          </a:lstStyle>
          <a:p>
            <a:fld id="{9C1BB917-AD86-4D5F-8CC6-3A0BE91095BC}" type="slidenum">
              <a:rPr lang="en-US" smtClean="0"/>
              <a:pPr/>
              <a:t>‹#›</a:t>
            </a:fld>
            <a:endParaRPr lang="en-US"/>
          </a:p>
        </p:txBody>
      </p:sp>
      <p:sp>
        <p:nvSpPr>
          <p:cNvPr id="14343"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1434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736EC817-77B8-4ACA-8A0E-5A08D883A98C}" type="datetimeFigureOut">
              <a:rPr lang="en-US" smtClean="0"/>
              <a:pPr/>
              <a:t>8/6/14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1BB917-AD86-4D5F-8CC6-3A0BE91095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fld id="{736EC817-77B8-4ACA-8A0E-5A08D883A98C}" type="datetimeFigureOut">
              <a:rPr lang="en-US" smtClean="0"/>
              <a:pPr/>
              <a:t>8/6/14</a:t>
            </a:fld>
            <a:endParaRPr lang="en-US"/>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US"/>
          </a:p>
        </p:txBody>
      </p:sp>
      <p:sp>
        <p:nvSpPr>
          <p:cNvPr id="133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9C1BB917-AD86-4D5F-8CC6-3A0BE91095BC}" type="slidenum">
              <a:rPr lang="en-US" smtClean="0"/>
              <a:pPr/>
              <a:t>‹#›</a:t>
            </a:fld>
            <a:endParaRPr lang="en-US"/>
          </a:p>
        </p:txBody>
      </p:sp>
      <p:sp>
        <p:nvSpPr>
          <p:cNvPr id="133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332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rtl="0" eaLnBrk="1" fontAlgn="base" hangingPunct="1">
        <a:spcBef>
          <a:spcPct val="0"/>
        </a:spcBef>
        <a:spcAft>
          <a:spcPct val="0"/>
        </a:spcAft>
        <a:defRPr sz="4200">
          <a:solidFill>
            <a:schemeClr val="tx2"/>
          </a:solidFill>
          <a:latin typeface="+mj-lt"/>
          <a:ea typeface="+mj-ea"/>
          <a:cs typeface="+mj-cs"/>
        </a:defRPr>
      </a:lvl1pPr>
      <a:lvl2pPr algn="l" rtl="0" eaLnBrk="1" fontAlgn="base" hangingPunct="1">
        <a:spcBef>
          <a:spcPct val="0"/>
        </a:spcBef>
        <a:spcAft>
          <a:spcPct val="0"/>
        </a:spcAft>
        <a:defRPr sz="4200">
          <a:solidFill>
            <a:schemeClr val="tx2"/>
          </a:solidFill>
          <a:latin typeface="Garamond" pitchFamily="18" charset="0"/>
          <a:cs typeface="Arial" charset="0"/>
        </a:defRPr>
      </a:lvl2pPr>
      <a:lvl3pPr algn="l" rtl="0" eaLnBrk="1" fontAlgn="base" hangingPunct="1">
        <a:spcBef>
          <a:spcPct val="0"/>
        </a:spcBef>
        <a:spcAft>
          <a:spcPct val="0"/>
        </a:spcAft>
        <a:defRPr sz="4200">
          <a:solidFill>
            <a:schemeClr val="tx2"/>
          </a:solidFill>
          <a:latin typeface="Garamond" pitchFamily="18" charset="0"/>
          <a:cs typeface="Arial" charset="0"/>
        </a:defRPr>
      </a:lvl3pPr>
      <a:lvl4pPr algn="l" rtl="0" eaLnBrk="1" fontAlgn="base" hangingPunct="1">
        <a:spcBef>
          <a:spcPct val="0"/>
        </a:spcBef>
        <a:spcAft>
          <a:spcPct val="0"/>
        </a:spcAft>
        <a:defRPr sz="4200">
          <a:solidFill>
            <a:schemeClr val="tx2"/>
          </a:solidFill>
          <a:latin typeface="Garamond" pitchFamily="18" charset="0"/>
          <a:cs typeface="Arial" charset="0"/>
        </a:defRPr>
      </a:lvl4pPr>
      <a:lvl5pPr algn="l" rtl="0" eaLnBrk="1" fontAlgn="base" hangingPunct="1">
        <a:spcBef>
          <a:spcPct val="0"/>
        </a:spcBef>
        <a:spcAft>
          <a:spcPct val="0"/>
        </a:spcAft>
        <a:defRPr sz="4200">
          <a:solidFill>
            <a:schemeClr val="tx2"/>
          </a:solidFill>
          <a:latin typeface="Garamond" pitchFamily="18" charset="0"/>
          <a:cs typeface="Arial" charset="0"/>
        </a:defRPr>
      </a:lvl5pPr>
      <a:lvl6pPr marL="457200" algn="l" rtl="0" eaLnBrk="1" fontAlgn="base" hangingPunct="1">
        <a:spcBef>
          <a:spcPct val="0"/>
        </a:spcBef>
        <a:spcAft>
          <a:spcPct val="0"/>
        </a:spcAft>
        <a:defRPr sz="4200">
          <a:solidFill>
            <a:schemeClr val="tx2"/>
          </a:solidFill>
          <a:latin typeface="Garamond" pitchFamily="18" charset="0"/>
          <a:cs typeface="Arial" charset="0"/>
        </a:defRPr>
      </a:lvl6pPr>
      <a:lvl7pPr marL="914400" algn="l" rtl="0" eaLnBrk="1" fontAlgn="base" hangingPunct="1">
        <a:spcBef>
          <a:spcPct val="0"/>
        </a:spcBef>
        <a:spcAft>
          <a:spcPct val="0"/>
        </a:spcAft>
        <a:defRPr sz="4200">
          <a:solidFill>
            <a:schemeClr val="tx2"/>
          </a:solidFill>
          <a:latin typeface="Garamond" pitchFamily="18" charset="0"/>
          <a:cs typeface="Arial" charset="0"/>
        </a:defRPr>
      </a:lvl7pPr>
      <a:lvl8pPr marL="1371600" algn="l" rtl="0" eaLnBrk="1" fontAlgn="base" hangingPunct="1">
        <a:spcBef>
          <a:spcPct val="0"/>
        </a:spcBef>
        <a:spcAft>
          <a:spcPct val="0"/>
        </a:spcAft>
        <a:defRPr sz="4200">
          <a:solidFill>
            <a:schemeClr val="tx2"/>
          </a:solidFill>
          <a:latin typeface="Garamond" pitchFamily="18" charset="0"/>
          <a:cs typeface="Arial" charset="0"/>
        </a:defRPr>
      </a:lvl8pPr>
      <a:lvl9pPr marL="1828800" algn="l" rtl="0" eaLnBrk="1" fontAlgn="base" hangingPunct="1">
        <a:spcBef>
          <a:spcPct val="0"/>
        </a:spcBef>
        <a:spcAft>
          <a:spcPct val="0"/>
        </a:spcAft>
        <a:defRPr sz="4200">
          <a:solidFill>
            <a:schemeClr val="tx2"/>
          </a:solidFill>
          <a:latin typeface="Garamond" pitchFamily="18" charset="0"/>
          <a:cs typeface="Arial"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0"/>
            <a:ext cx="7623175" cy="1752600"/>
          </a:xfrm>
        </p:spPr>
        <p:txBody>
          <a:bodyPr/>
          <a:lstStyle/>
          <a:p>
            <a:r>
              <a:rPr lang="en-US" sz="3200" b="1" dirty="0"/>
              <a:t>Sources of Increasing Differential Mortality among the Aged by Socioeconomic Status</a:t>
            </a:r>
            <a:endParaRPr lang="en-US" sz="3200" dirty="0"/>
          </a:p>
        </p:txBody>
      </p:sp>
      <p:sp>
        <p:nvSpPr>
          <p:cNvPr id="3" name="Subtitle 2"/>
          <p:cNvSpPr>
            <a:spLocks noGrp="1"/>
          </p:cNvSpPr>
          <p:nvPr>
            <p:ph type="subTitle" idx="1"/>
          </p:nvPr>
        </p:nvSpPr>
        <p:spPr>
          <a:xfrm>
            <a:off x="1981200" y="3962400"/>
            <a:ext cx="6553200" cy="2286000"/>
          </a:xfrm>
        </p:spPr>
        <p:txBody>
          <a:bodyPr/>
          <a:lstStyle/>
          <a:p>
            <a:r>
              <a:rPr lang="en-US" sz="2400" b="1" dirty="0" smtClean="0">
                <a:solidFill>
                  <a:schemeClr val="accent6">
                    <a:lumMod val="75000"/>
                  </a:schemeClr>
                </a:solidFill>
                <a:latin typeface="+mj-lt"/>
              </a:rPr>
              <a:t>Barry Bosworth, Gary Burtless and Kan Zhang</a:t>
            </a:r>
          </a:p>
          <a:p>
            <a:pPr>
              <a:spcBef>
                <a:spcPts val="200"/>
              </a:spcBef>
            </a:pPr>
            <a:r>
              <a:rPr lang="en-US" sz="1800" cap="small" dirty="0" smtClean="0">
                <a:solidFill>
                  <a:schemeClr val="accent6">
                    <a:lumMod val="75000"/>
                  </a:schemeClr>
                </a:solidFill>
                <a:latin typeface="+mj-lt"/>
              </a:rPr>
              <a:t>The Brookings Institution</a:t>
            </a:r>
          </a:p>
          <a:p>
            <a:endParaRPr lang="en-US" sz="2000" cap="small" dirty="0" smtClean="0">
              <a:solidFill>
                <a:schemeClr val="accent6">
                  <a:lumMod val="75000"/>
                </a:schemeClr>
              </a:solidFill>
              <a:latin typeface="+mj-lt"/>
            </a:endParaRPr>
          </a:p>
          <a:p>
            <a:r>
              <a:rPr lang="en-US" sz="1800" dirty="0" smtClean="0">
                <a:solidFill>
                  <a:schemeClr val="accent6">
                    <a:lumMod val="75000"/>
                  </a:schemeClr>
                </a:solidFill>
                <a:latin typeface="+mj-lt"/>
              </a:rPr>
              <a:t>16th Annual Joint Conference of the Retirement Research Consortium</a:t>
            </a:r>
          </a:p>
          <a:p>
            <a:pPr>
              <a:spcBef>
                <a:spcPts val="200"/>
              </a:spcBef>
            </a:pPr>
            <a:r>
              <a:rPr lang="en-US" sz="1800" dirty="0" smtClean="0">
                <a:solidFill>
                  <a:schemeClr val="accent6">
                    <a:lumMod val="75000"/>
                  </a:schemeClr>
                </a:solidFill>
                <a:latin typeface="+mj-lt"/>
              </a:rPr>
              <a:t>August 7-8, 2014</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Does socioeconomic status affect mortality in the HRS?</a:t>
            </a:r>
            <a:endParaRPr lang="en-US" sz="3200" dirty="0"/>
          </a:p>
        </p:txBody>
      </p:sp>
      <p:sp>
        <p:nvSpPr>
          <p:cNvPr id="3" name="Content Placeholder 2"/>
          <p:cNvSpPr>
            <a:spLocks noGrp="1"/>
          </p:cNvSpPr>
          <p:nvPr>
            <p:ph idx="1"/>
          </p:nvPr>
        </p:nvSpPr>
        <p:spPr>
          <a:xfrm>
            <a:off x="457200" y="1447800"/>
            <a:ext cx="8229600" cy="4876800"/>
          </a:xfrm>
        </p:spPr>
        <p:txBody>
          <a:bodyPr/>
          <a:lstStyle/>
          <a:p>
            <a:r>
              <a:rPr lang="en-US" sz="2600" dirty="0" smtClean="0"/>
              <a:t>To find out we use discrete-time logistic model to estimate the influence of risk factors linked to mortality:</a:t>
            </a:r>
            <a:endParaRPr lang="en-US" sz="2600" dirty="0" smtClean="0">
              <a:solidFill>
                <a:srgbClr val="FF0000"/>
              </a:solidFill>
              <a:latin typeface="+mj-lt"/>
            </a:endParaRPr>
          </a:p>
          <a:p>
            <a:pPr lvl="1"/>
            <a:r>
              <a:rPr lang="en-US" sz="2400" b="1" dirty="0" smtClean="0">
                <a:solidFill>
                  <a:schemeClr val="accent2">
                    <a:lumMod val="75000"/>
                  </a:schemeClr>
                </a:solidFill>
                <a:latin typeface="+mj-lt"/>
              </a:rPr>
              <a:t>Age</a:t>
            </a:r>
          </a:p>
          <a:p>
            <a:pPr lvl="1"/>
            <a:r>
              <a:rPr lang="en-US" sz="2400" b="1" dirty="0" smtClean="0">
                <a:solidFill>
                  <a:schemeClr val="accent2">
                    <a:lumMod val="75000"/>
                  </a:schemeClr>
                </a:solidFill>
                <a:latin typeface="+mj-lt"/>
              </a:rPr>
              <a:t>Race / ethnicity</a:t>
            </a:r>
          </a:p>
          <a:p>
            <a:pPr lvl="1"/>
            <a:r>
              <a:rPr lang="en-US" sz="2400" b="1" dirty="0" smtClean="0">
                <a:solidFill>
                  <a:schemeClr val="accent2">
                    <a:lumMod val="75000"/>
                  </a:schemeClr>
                </a:solidFill>
                <a:latin typeface="+mj-lt"/>
              </a:rPr>
              <a:t>Marital status</a:t>
            </a:r>
          </a:p>
          <a:p>
            <a:pPr lvl="1"/>
            <a:r>
              <a:rPr lang="en-US" sz="2400" b="1" dirty="0" smtClean="0">
                <a:solidFill>
                  <a:schemeClr val="accent2">
                    <a:lumMod val="75000"/>
                  </a:schemeClr>
                </a:solidFill>
                <a:latin typeface="+mj-lt"/>
              </a:rPr>
              <a:t>Alternative measures of SES</a:t>
            </a:r>
          </a:p>
          <a:p>
            <a:pPr>
              <a:spcBef>
                <a:spcPts val="1800"/>
              </a:spcBef>
            </a:pPr>
            <a:r>
              <a:rPr lang="en-US" sz="2600" dirty="0" smtClean="0"/>
              <a:t>All measures of SES are linked in expected way with age-specific mortality rates</a:t>
            </a:r>
          </a:p>
          <a:p>
            <a:pPr lvl="1">
              <a:spcBef>
                <a:spcPts val="600"/>
              </a:spcBef>
            </a:pPr>
            <a:r>
              <a:rPr lang="en-US" sz="2400" b="1" dirty="0" smtClean="0">
                <a:solidFill>
                  <a:schemeClr val="tx2">
                    <a:lumMod val="75000"/>
                  </a:schemeClr>
                </a:solidFill>
                <a:latin typeface="+mj-lt"/>
              </a:rPr>
              <a:t>Low SES boosts mortality; High SES reduces it</a:t>
            </a:r>
            <a:r>
              <a:rPr lang="en-US" sz="2200" dirty="0" smtClean="0"/>
              <a:t>.</a:t>
            </a:r>
            <a:endParaRPr lang="en-US" sz="2200" dirty="0"/>
          </a:p>
        </p:txBody>
      </p:sp>
    </p:spTree>
    <p:extLst>
      <p:ext uri="{BB962C8B-B14F-4D97-AF65-F5344CB8AC3E}">
        <p14:creationId xmlns:p14="http://schemas.microsoft.com/office/powerpoint/2010/main" val="40102718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Estimated mortality rates of low and high predicted earners, by age</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1798108079"/>
              </p:ext>
            </p:extLst>
          </p:nvPr>
        </p:nvGraphicFramePr>
        <p:xfrm>
          <a:off x="914400" y="1447800"/>
          <a:ext cx="7148513"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7924800" y="2057400"/>
            <a:ext cx="1066800" cy="4572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Predicted low earner</a:t>
            </a:r>
            <a:endParaRPr lang="en-US" sz="1200" b="1" dirty="0">
              <a:solidFill>
                <a:srgbClr val="0000CC"/>
              </a:solidFill>
            </a:endParaRPr>
          </a:p>
        </p:txBody>
      </p:sp>
      <p:sp>
        <p:nvSpPr>
          <p:cNvPr id="7" name="TextBox 1"/>
          <p:cNvSpPr txBox="1"/>
          <p:nvPr/>
        </p:nvSpPr>
        <p:spPr>
          <a:xfrm>
            <a:off x="7945582" y="2819400"/>
            <a:ext cx="1066800" cy="4572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Predicted high earner</a:t>
            </a:r>
            <a:endParaRPr lang="en-US" sz="1200" b="1" dirty="0">
              <a:solidFill>
                <a:srgbClr val="FF0000"/>
              </a:solidFill>
            </a:endParaRPr>
          </a:p>
        </p:txBody>
      </p:sp>
      <p:sp>
        <p:nvSpPr>
          <p:cNvPr id="8" name="TextBox 7"/>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Estimated mortality rates of low and high predicted earners, by age</a:t>
            </a:r>
            <a:endParaRPr lang="en-US" sz="3200" dirty="0"/>
          </a:p>
        </p:txBody>
      </p:sp>
      <p:graphicFrame>
        <p:nvGraphicFramePr>
          <p:cNvPr id="5" name="Chart 4"/>
          <p:cNvGraphicFramePr>
            <a:graphicFrameLocks/>
          </p:cNvGraphicFramePr>
          <p:nvPr>
            <p:extLst>
              <p:ext uri="{D42A27DB-BD31-4B8C-83A1-F6EECF244321}">
                <p14:modId xmlns:p14="http://schemas.microsoft.com/office/powerpoint/2010/main" val="644953700"/>
              </p:ext>
            </p:extLst>
          </p:nvPr>
        </p:nvGraphicFramePr>
        <p:xfrm>
          <a:off x="914400" y="1447800"/>
          <a:ext cx="7148513"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p:cNvSpPr txBox="1"/>
          <p:nvPr/>
        </p:nvSpPr>
        <p:spPr>
          <a:xfrm>
            <a:off x="7924800" y="2057400"/>
            <a:ext cx="1066800" cy="4572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Predicted low earner</a:t>
            </a:r>
            <a:endParaRPr lang="en-US" sz="1200" b="1" dirty="0">
              <a:solidFill>
                <a:srgbClr val="0000CC"/>
              </a:solidFill>
            </a:endParaRPr>
          </a:p>
        </p:txBody>
      </p:sp>
      <p:sp>
        <p:nvSpPr>
          <p:cNvPr id="7" name="TextBox 1"/>
          <p:cNvSpPr txBox="1"/>
          <p:nvPr/>
        </p:nvSpPr>
        <p:spPr>
          <a:xfrm>
            <a:off x="7945582" y="2819400"/>
            <a:ext cx="1066800" cy="4572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Predicted high earner</a:t>
            </a:r>
            <a:endParaRPr lang="en-US" sz="1200" b="1" dirty="0">
              <a:solidFill>
                <a:srgbClr val="FF0000"/>
              </a:solidFill>
            </a:endParaRPr>
          </a:p>
        </p:txBody>
      </p:sp>
      <p:sp>
        <p:nvSpPr>
          <p:cNvPr id="8" name="TextBox 1"/>
          <p:cNvSpPr txBox="1"/>
          <p:nvPr/>
        </p:nvSpPr>
        <p:spPr>
          <a:xfrm>
            <a:off x="7945582" y="3657600"/>
            <a:ext cx="1122218" cy="457200"/>
          </a:xfrm>
          <a:prstGeom prst="rect">
            <a:avLst/>
          </a:prstGeom>
          <a:solidFill>
            <a:schemeClr val="bg1"/>
          </a:solidFill>
          <a:ln w="25400">
            <a:solidFill>
              <a:srgbClr val="FF0000"/>
            </a:solidFill>
            <a:prstDash val="sysDash"/>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High earner born in 1935</a:t>
            </a:r>
            <a:endParaRPr lang="en-US" sz="1200" b="1" dirty="0">
              <a:solidFill>
                <a:srgbClr val="FF0000"/>
              </a:solidFill>
            </a:endParaRPr>
          </a:p>
        </p:txBody>
      </p:sp>
      <p:cxnSp>
        <p:nvCxnSpPr>
          <p:cNvPr id="9" name="Straight Arrow Connector 8"/>
          <p:cNvCxnSpPr/>
          <p:nvPr/>
        </p:nvCxnSpPr>
        <p:spPr>
          <a:xfrm flipH="1" flipV="1">
            <a:off x="7391400" y="3733800"/>
            <a:ext cx="554183" cy="1905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Tree>
    <p:extLst>
      <p:ext uri="{BB962C8B-B14F-4D97-AF65-F5344CB8AC3E}">
        <p14:creationId xmlns:p14="http://schemas.microsoft.com/office/powerpoint/2010/main" val="28211496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Does the impact of socioeconomic status on mortality grow in successive birth cohorts?</a:t>
            </a:r>
            <a:endParaRPr lang="en-US" sz="3200" dirty="0"/>
          </a:p>
        </p:txBody>
      </p:sp>
      <p:sp>
        <p:nvSpPr>
          <p:cNvPr id="3" name="Content Placeholder 2"/>
          <p:cNvSpPr>
            <a:spLocks noGrp="1"/>
          </p:cNvSpPr>
          <p:nvPr>
            <p:ph idx="1"/>
          </p:nvPr>
        </p:nvSpPr>
        <p:spPr>
          <a:xfrm>
            <a:off x="457200" y="1600200"/>
            <a:ext cx="8229600" cy="4648200"/>
          </a:xfrm>
        </p:spPr>
        <p:txBody>
          <a:bodyPr/>
          <a:lstStyle/>
          <a:p>
            <a:r>
              <a:rPr lang="en-US" sz="2400" dirty="0" smtClean="0"/>
              <a:t>Using a simple discrete-time logistic model to estimate the influence of SES in “Early” and “Later” birth cohorts:</a:t>
            </a:r>
            <a:endParaRPr lang="en-US" sz="2400" dirty="0" smtClean="0">
              <a:solidFill>
                <a:srgbClr val="FF0000"/>
              </a:solidFill>
              <a:latin typeface="+mj-lt"/>
            </a:endParaRPr>
          </a:p>
          <a:p>
            <a:pPr lvl="1"/>
            <a:r>
              <a:rPr lang="en-US" sz="2400" b="1" dirty="0" smtClean="0">
                <a:solidFill>
                  <a:schemeClr val="accent2">
                    <a:lumMod val="75000"/>
                  </a:schemeClr>
                </a:solidFill>
                <a:latin typeface="+mj-lt"/>
              </a:rPr>
              <a:t>“Early cohorts” = Born between 1915-1930</a:t>
            </a:r>
          </a:p>
          <a:p>
            <a:pPr lvl="1"/>
            <a:r>
              <a:rPr lang="en-US" sz="2400" b="1" dirty="0" smtClean="0">
                <a:solidFill>
                  <a:schemeClr val="accent2">
                    <a:lumMod val="75000"/>
                  </a:schemeClr>
                </a:solidFill>
                <a:latin typeface="+mj-lt"/>
              </a:rPr>
              <a:t>“Later cohorts” = Born between 1931-1942</a:t>
            </a:r>
          </a:p>
          <a:p>
            <a:pPr>
              <a:spcBef>
                <a:spcPts val="1800"/>
              </a:spcBef>
            </a:pPr>
            <a:r>
              <a:rPr lang="en-US" sz="2400" dirty="0" smtClean="0"/>
              <a:t>Restrict sample to respondents born in 1915-1942</a:t>
            </a:r>
          </a:p>
          <a:p>
            <a:pPr>
              <a:spcBef>
                <a:spcPts val="1800"/>
              </a:spcBef>
            </a:pPr>
            <a:r>
              <a:rPr lang="en-US" sz="2400" dirty="0" smtClean="0"/>
              <a:t>Restrict sample to observations for these respondents when they were between ages 68-79</a:t>
            </a:r>
          </a:p>
          <a:p>
            <a:pPr>
              <a:spcBef>
                <a:spcPts val="1800"/>
              </a:spcBef>
            </a:pPr>
            <a:r>
              <a:rPr lang="en-US" sz="2400" dirty="0" smtClean="0"/>
              <a:t>What is impact of predicted income in top half of income distribution in “Early” vs. “Later” cohorts?</a:t>
            </a:r>
          </a:p>
        </p:txBody>
      </p:sp>
    </p:spTree>
    <p:extLst>
      <p:ext uri="{BB962C8B-B14F-4D97-AF65-F5344CB8AC3E}">
        <p14:creationId xmlns:p14="http://schemas.microsoft.com/office/powerpoint/2010/main" val="2678516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362356821"/>
              </p:ext>
            </p:extLst>
          </p:nvPr>
        </p:nvGraphicFramePr>
        <p:xfrm>
          <a:off x="914400" y="1371600"/>
          <a:ext cx="7315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200" dirty="0" smtClean="0"/>
              <a:t>Mortality rates of low and high predicted earners, by age in “Early” cohort</a:t>
            </a:r>
            <a:endParaRPr lang="en-US" sz="3200" dirty="0"/>
          </a:p>
        </p:txBody>
      </p:sp>
      <p:sp>
        <p:nvSpPr>
          <p:cNvPr id="6" name="TextBox 1"/>
          <p:cNvSpPr txBox="1"/>
          <p:nvPr/>
        </p:nvSpPr>
        <p:spPr>
          <a:xfrm>
            <a:off x="7772400" y="2057400"/>
            <a:ext cx="1219200" cy="7620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Predicted low earner born before 1931</a:t>
            </a:r>
            <a:endParaRPr lang="en-US" sz="1200" b="1" dirty="0">
              <a:solidFill>
                <a:srgbClr val="0000CC"/>
              </a:solidFill>
            </a:endParaRPr>
          </a:p>
        </p:txBody>
      </p:sp>
      <p:sp>
        <p:nvSpPr>
          <p:cNvPr id="7" name="TextBox 1"/>
          <p:cNvSpPr txBox="1"/>
          <p:nvPr/>
        </p:nvSpPr>
        <p:spPr>
          <a:xfrm>
            <a:off x="7772400" y="3276600"/>
            <a:ext cx="1306945" cy="6477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Predicted high earner born before 1931</a:t>
            </a:r>
            <a:endParaRPr lang="en-US" sz="1200" b="1" dirty="0">
              <a:solidFill>
                <a:srgbClr val="FF0000"/>
              </a:solidFill>
            </a:endParaRPr>
          </a:p>
        </p:txBody>
      </p:sp>
      <p:sp>
        <p:nvSpPr>
          <p:cNvPr id="10" name="TextBox 9"/>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Tree>
    <p:extLst>
      <p:ext uri="{BB962C8B-B14F-4D97-AF65-F5344CB8AC3E}">
        <p14:creationId xmlns:p14="http://schemas.microsoft.com/office/powerpoint/2010/main" val="33009755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267646969"/>
              </p:ext>
            </p:extLst>
          </p:nvPr>
        </p:nvGraphicFramePr>
        <p:xfrm>
          <a:off x="914400" y="1371600"/>
          <a:ext cx="73152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200" dirty="0" smtClean="0"/>
              <a:t>Mortality rates of low and high predicted earners, by age in “Early” and “Later” cohorts</a:t>
            </a:r>
            <a:endParaRPr lang="en-US" sz="3200" dirty="0"/>
          </a:p>
        </p:txBody>
      </p:sp>
      <p:sp>
        <p:nvSpPr>
          <p:cNvPr id="6" name="TextBox 1"/>
          <p:cNvSpPr txBox="1"/>
          <p:nvPr/>
        </p:nvSpPr>
        <p:spPr>
          <a:xfrm>
            <a:off x="7772400" y="2057400"/>
            <a:ext cx="1219200" cy="7620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Predicted low earner born before 1931</a:t>
            </a:r>
            <a:endParaRPr lang="en-US" sz="1200" b="1" dirty="0">
              <a:solidFill>
                <a:srgbClr val="0000CC"/>
              </a:solidFill>
            </a:endParaRPr>
          </a:p>
        </p:txBody>
      </p:sp>
      <p:sp>
        <p:nvSpPr>
          <p:cNvPr id="7" name="TextBox 1"/>
          <p:cNvSpPr txBox="1"/>
          <p:nvPr/>
        </p:nvSpPr>
        <p:spPr>
          <a:xfrm>
            <a:off x="7772400" y="3276600"/>
            <a:ext cx="1306945" cy="6477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Predicted high earner born before 1931</a:t>
            </a:r>
            <a:endParaRPr lang="en-US" sz="1200" b="1" dirty="0">
              <a:solidFill>
                <a:srgbClr val="FF0000"/>
              </a:solidFill>
            </a:endParaRPr>
          </a:p>
        </p:txBody>
      </p:sp>
      <p:sp>
        <p:nvSpPr>
          <p:cNvPr id="8" name="TextBox 1"/>
          <p:cNvSpPr txBox="1"/>
          <p:nvPr/>
        </p:nvSpPr>
        <p:spPr>
          <a:xfrm>
            <a:off x="7772400" y="4419600"/>
            <a:ext cx="1295400" cy="685800"/>
          </a:xfrm>
          <a:prstGeom prst="rect">
            <a:avLst/>
          </a:prstGeom>
          <a:solidFill>
            <a:schemeClr val="bg1"/>
          </a:solidFill>
          <a:ln w="25400">
            <a:solidFill>
              <a:srgbClr val="FF0000"/>
            </a:solidFill>
            <a:prstDash val="sysDash"/>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Predicted high earner born after 1930</a:t>
            </a:r>
            <a:endParaRPr lang="en-US" sz="1200" b="1" dirty="0">
              <a:solidFill>
                <a:srgbClr val="FF0000"/>
              </a:solidFill>
            </a:endParaRPr>
          </a:p>
        </p:txBody>
      </p:sp>
      <p:cxnSp>
        <p:nvCxnSpPr>
          <p:cNvPr id="9" name="Straight Arrow Connector 8"/>
          <p:cNvCxnSpPr/>
          <p:nvPr/>
        </p:nvCxnSpPr>
        <p:spPr>
          <a:xfrm flipH="1" flipV="1">
            <a:off x="7162800" y="4191000"/>
            <a:ext cx="588820" cy="4191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Tree>
    <p:extLst>
      <p:ext uri="{BB962C8B-B14F-4D97-AF65-F5344CB8AC3E}">
        <p14:creationId xmlns:p14="http://schemas.microsoft.com/office/powerpoint/2010/main" val="42859702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972668024"/>
              </p:ext>
            </p:extLst>
          </p:nvPr>
        </p:nvGraphicFramePr>
        <p:xfrm>
          <a:off x="838200" y="1447800"/>
          <a:ext cx="69134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200" dirty="0" smtClean="0"/>
              <a:t>Mortality rate differential of low and high predicted earners, by age in “Early” cohorts</a:t>
            </a:r>
            <a:endParaRPr lang="en-US" sz="3200" dirty="0"/>
          </a:p>
        </p:txBody>
      </p:sp>
      <p:sp>
        <p:nvSpPr>
          <p:cNvPr id="6" name="TextBox 1"/>
          <p:cNvSpPr txBox="1"/>
          <p:nvPr/>
        </p:nvSpPr>
        <p:spPr>
          <a:xfrm>
            <a:off x="7620000" y="2286000"/>
            <a:ext cx="1447800" cy="762000"/>
          </a:xfrm>
          <a:prstGeom prst="rect">
            <a:avLst/>
          </a:prstGeom>
          <a:solidFill>
            <a:schemeClr val="bg1">
              <a:lumMod val="95000"/>
            </a:schemeClr>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Mortality rate ratio for those born before 1931</a:t>
            </a:r>
            <a:endParaRPr lang="en-US" sz="1200" b="1" dirty="0">
              <a:solidFill>
                <a:srgbClr val="0000CC"/>
              </a:solidFill>
            </a:endParaRPr>
          </a:p>
        </p:txBody>
      </p:sp>
      <p:sp>
        <p:nvSpPr>
          <p:cNvPr id="7" name="TextBox 1"/>
          <p:cNvSpPr txBox="1"/>
          <p:nvPr/>
        </p:nvSpPr>
        <p:spPr>
          <a:xfrm>
            <a:off x="381000" y="4602018"/>
            <a:ext cx="1622135" cy="839932"/>
          </a:xfrm>
          <a:prstGeom prst="rect">
            <a:avLst/>
          </a:prstGeom>
          <a:solidFill>
            <a:schemeClr val="bg1">
              <a:lumMod val="95000"/>
            </a:schemeClr>
          </a:solidFill>
          <a:ln w="25400">
            <a:solidFill>
              <a:srgbClr val="FF0000"/>
            </a:solidFill>
          </a:ln>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Mortality rate difference for those born before 1931 (%)</a:t>
            </a:r>
            <a:endParaRPr lang="en-US" sz="1200" b="1" dirty="0">
              <a:solidFill>
                <a:srgbClr val="FF0000"/>
              </a:solidFill>
            </a:endParaRPr>
          </a:p>
        </p:txBody>
      </p:sp>
      <p:sp>
        <p:nvSpPr>
          <p:cNvPr id="10" name="TextBox 9"/>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
        <p:nvSpPr>
          <p:cNvPr id="5" name="TextBox 4"/>
          <p:cNvSpPr txBox="1"/>
          <p:nvPr/>
        </p:nvSpPr>
        <p:spPr>
          <a:xfrm>
            <a:off x="914400" y="1828800"/>
            <a:ext cx="1219200" cy="307777"/>
          </a:xfrm>
          <a:prstGeom prst="rect">
            <a:avLst/>
          </a:prstGeom>
          <a:noFill/>
        </p:spPr>
        <p:txBody>
          <a:bodyPr wrap="square" rtlCol="0">
            <a:spAutoFit/>
          </a:bodyPr>
          <a:lstStyle/>
          <a:p>
            <a:r>
              <a:rPr lang="en-US" sz="1400" b="1" dirty="0" smtClean="0">
                <a:latin typeface="+mj-lt"/>
              </a:rPr>
              <a:t>Difference</a:t>
            </a:r>
            <a:endParaRPr lang="en-US" sz="1400" b="1" dirty="0">
              <a:latin typeface="+mj-lt"/>
            </a:endParaRPr>
          </a:p>
        </p:txBody>
      </p:sp>
      <p:sp>
        <p:nvSpPr>
          <p:cNvPr id="13" name="TextBox 12"/>
          <p:cNvSpPr txBox="1"/>
          <p:nvPr/>
        </p:nvSpPr>
        <p:spPr>
          <a:xfrm>
            <a:off x="6629400" y="1828800"/>
            <a:ext cx="1219200" cy="307777"/>
          </a:xfrm>
          <a:prstGeom prst="rect">
            <a:avLst/>
          </a:prstGeom>
          <a:noFill/>
        </p:spPr>
        <p:txBody>
          <a:bodyPr wrap="square" rtlCol="0">
            <a:spAutoFit/>
          </a:bodyPr>
          <a:lstStyle/>
          <a:p>
            <a:pPr algn="r"/>
            <a:r>
              <a:rPr lang="en-US" sz="1400" b="1" dirty="0" smtClean="0">
                <a:latin typeface="+mj-lt"/>
              </a:rPr>
              <a:t>Ratio</a:t>
            </a:r>
            <a:endParaRPr lang="en-US" sz="1400" b="1" dirty="0">
              <a:latin typeface="+mj-lt"/>
            </a:endParaRPr>
          </a:p>
        </p:txBody>
      </p:sp>
      <p:cxnSp>
        <p:nvCxnSpPr>
          <p:cNvPr id="14" name="Straight Arrow Connector 13"/>
          <p:cNvCxnSpPr/>
          <p:nvPr/>
        </p:nvCxnSpPr>
        <p:spPr>
          <a:xfrm flipH="1">
            <a:off x="6858000" y="2780146"/>
            <a:ext cx="722745" cy="4202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3626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550271233"/>
              </p:ext>
            </p:extLst>
          </p:nvPr>
        </p:nvGraphicFramePr>
        <p:xfrm>
          <a:off x="838200" y="1447800"/>
          <a:ext cx="691342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200" dirty="0" smtClean="0"/>
              <a:t>Mortality rate differential of low and high predicted earners, by age </a:t>
            </a:r>
            <a:r>
              <a:rPr lang="en-US" sz="2800" dirty="0" smtClean="0"/>
              <a:t>in “Early” &amp; “Later” cohorts</a:t>
            </a:r>
            <a:endParaRPr lang="en-US" sz="2800" dirty="0"/>
          </a:p>
        </p:txBody>
      </p:sp>
      <p:sp>
        <p:nvSpPr>
          <p:cNvPr id="6" name="TextBox 1"/>
          <p:cNvSpPr txBox="1"/>
          <p:nvPr/>
        </p:nvSpPr>
        <p:spPr>
          <a:xfrm>
            <a:off x="7620000" y="2286000"/>
            <a:ext cx="1447800" cy="762000"/>
          </a:xfrm>
          <a:prstGeom prst="rect">
            <a:avLst/>
          </a:prstGeom>
          <a:solidFill>
            <a:schemeClr val="bg1">
              <a:lumMod val="95000"/>
            </a:schemeClr>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Mortality rate ratio for those born before 1931</a:t>
            </a:r>
            <a:endParaRPr lang="en-US" sz="1200" b="1" dirty="0">
              <a:solidFill>
                <a:srgbClr val="0000CC"/>
              </a:solidFill>
            </a:endParaRPr>
          </a:p>
        </p:txBody>
      </p:sp>
      <p:sp>
        <p:nvSpPr>
          <p:cNvPr id="7" name="TextBox 1"/>
          <p:cNvSpPr txBox="1"/>
          <p:nvPr/>
        </p:nvSpPr>
        <p:spPr>
          <a:xfrm>
            <a:off x="381000" y="4602018"/>
            <a:ext cx="1622135" cy="839932"/>
          </a:xfrm>
          <a:prstGeom prst="rect">
            <a:avLst/>
          </a:prstGeom>
          <a:solidFill>
            <a:schemeClr val="bg1">
              <a:lumMod val="95000"/>
            </a:schemeClr>
          </a:solidFill>
          <a:ln w="25400">
            <a:solidFill>
              <a:srgbClr val="FF0000"/>
            </a:solidFill>
          </a:ln>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Mortality rate difference for those born before 1931 (%)</a:t>
            </a:r>
            <a:endParaRPr lang="en-US" sz="1200" b="1" dirty="0">
              <a:solidFill>
                <a:srgbClr val="FF0000"/>
              </a:solidFill>
            </a:endParaRPr>
          </a:p>
        </p:txBody>
      </p:sp>
      <p:sp>
        <p:nvSpPr>
          <p:cNvPr id="8" name="TextBox 1"/>
          <p:cNvSpPr txBox="1"/>
          <p:nvPr/>
        </p:nvSpPr>
        <p:spPr>
          <a:xfrm>
            <a:off x="1524000" y="3429000"/>
            <a:ext cx="1600200" cy="838200"/>
          </a:xfrm>
          <a:prstGeom prst="rect">
            <a:avLst/>
          </a:prstGeom>
          <a:solidFill>
            <a:schemeClr val="bg1">
              <a:lumMod val="95000"/>
            </a:schemeClr>
          </a:solidFill>
          <a:ln w="25400">
            <a:solidFill>
              <a:srgbClr val="FF0000"/>
            </a:solidFill>
            <a:prstDash val="sysDash"/>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rgbClr val="FF0000"/>
                </a:solidFill>
              </a:rPr>
              <a:t>Mortality rate difference for those born </a:t>
            </a:r>
            <a:r>
              <a:rPr lang="en-US" sz="1200" b="1" dirty="0" smtClean="0">
                <a:solidFill>
                  <a:srgbClr val="FF0000"/>
                </a:solidFill>
              </a:rPr>
              <a:t>after 1930 (%)</a:t>
            </a:r>
            <a:endParaRPr lang="en-US" sz="1200" b="1" dirty="0">
              <a:solidFill>
                <a:srgbClr val="FF0000"/>
              </a:solidFill>
            </a:endParaRPr>
          </a:p>
        </p:txBody>
      </p:sp>
      <p:cxnSp>
        <p:nvCxnSpPr>
          <p:cNvPr id="9" name="Straight Arrow Connector 8"/>
          <p:cNvCxnSpPr>
            <a:stCxn id="8" idx="3"/>
          </p:cNvCxnSpPr>
          <p:nvPr/>
        </p:nvCxnSpPr>
        <p:spPr>
          <a:xfrm>
            <a:off x="3124200" y="3848100"/>
            <a:ext cx="533400" cy="5715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
        <p:nvSpPr>
          <p:cNvPr id="11" name="TextBox 10"/>
          <p:cNvSpPr txBox="1"/>
          <p:nvPr/>
        </p:nvSpPr>
        <p:spPr>
          <a:xfrm>
            <a:off x="914400" y="1828800"/>
            <a:ext cx="1219200" cy="307777"/>
          </a:xfrm>
          <a:prstGeom prst="rect">
            <a:avLst/>
          </a:prstGeom>
          <a:noFill/>
        </p:spPr>
        <p:txBody>
          <a:bodyPr wrap="square" rtlCol="0">
            <a:spAutoFit/>
          </a:bodyPr>
          <a:lstStyle/>
          <a:p>
            <a:r>
              <a:rPr lang="en-US" sz="1400" b="1" dirty="0" smtClean="0">
                <a:latin typeface="+mj-lt"/>
              </a:rPr>
              <a:t>Difference</a:t>
            </a:r>
            <a:endParaRPr lang="en-US" sz="1400" b="1" dirty="0">
              <a:latin typeface="+mj-lt"/>
            </a:endParaRPr>
          </a:p>
        </p:txBody>
      </p:sp>
      <p:sp>
        <p:nvSpPr>
          <p:cNvPr id="13" name="TextBox 12"/>
          <p:cNvSpPr txBox="1"/>
          <p:nvPr/>
        </p:nvSpPr>
        <p:spPr>
          <a:xfrm>
            <a:off x="6629400" y="1828800"/>
            <a:ext cx="1219200" cy="307777"/>
          </a:xfrm>
          <a:prstGeom prst="rect">
            <a:avLst/>
          </a:prstGeom>
          <a:noFill/>
        </p:spPr>
        <p:txBody>
          <a:bodyPr wrap="square" rtlCol="0">
            <a:spAutoFit/>
          </a:bodyPr>
          <a:lstStyle/>
          <a:p>
            <a:pPr algn="r"/>
            <a:r>
              <a:rPr lang="en-US" sz="1400" b="1" dirty="0" smtClean="0">
                <a:latin typeface="+mj-lt"/>
              </a:rPr>
              <a:t>Ratio</a:t>
            </a:r>
            <a:endParaRPr lang="en-US" sz="1400" b="1" dirty="0">
              <a:latin typeface="+mj-lt"/>
            </a:endParaRPr>
          </a:p>
        </p:txBody>
      </p:sp>
      <p:cxnSp>
        <p:nvCxnSpPr>
          <p:cNvPr id="14" name="Straight Arrow Connector 13"/>
          <p:cNvCxnSpPr/>
          <p:nvPr/>
        </p:nvCxnSpPr>
        <p:spPr>
          <a:xfrm flipH="1">
            <a:off x="6858000" y="2780146"/>
            <a:ext cx="722745" cy="4202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60538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034547841"/>
              </p:ext>
            </p:extLst>
          </p:nvPr>
        </p:nvGraphicFramePr>
        <p:xfrm>
          <a:off x="914400" y="1524000"/>
          <a:ext cx="6934199"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200" dirty="0" smtClean="0"/>
              <a:t>Mortality rate differential of low and high predicted earners, by age </a:t>
            </a:r>
            <a:r>
              <a:rPr lang="en-US" sz="2800" dirty="0" smtClean="0"/>
              <a:t>in “Early” cohorts</a:t>
            </a:r>
            <a:endParaRPr lang="en-US" sz="2800" dirty="0"/>
          </a:p>
        </p:txBody>
      </p:sp>
      <p:sp>
        <p:nvSpPr>
          <p:cNvPr id="6" name="TextBox 1"/>
          <p:cNvSpPr txBox="1"/>
          <p:nvPr/>
        </p:nvSpPr>
        <p:spPr>
          <a:xfrm>
            <a:off x="7620000" y="2286000"/>
            <a:ext cx="1447800" cy="762000"/>
          </a:xfrm>
          <a:prstGeom prst="rect">
            <a:avLst/>
          </a:prstGeom>
          <a:solidFill>
            <a:schemeClr val="bg1">
              <a:lumMod val="95000"/>
            </a:schemeClr>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Mortality rate ratio for those born before 1931</a:t>
            </a:r>
            <a:endParaRPr lang="en-US" sz="1200" b="1" dirty="0">
              <a:solidFill>
                <a:srgbClr val="0000CC"/>
              </a:solidFill>
            </a:endParaRPr>
          </a:p>
        </p:txBody>
      </p:sp>
      <p:sp>
        <p:nvSpPr>
          <p:cNvPr id="7" name="TextBox 1"/>
          <p:cNvSpPr txBox="1"/>
          <p:nvPr/>
        </p:nvSpPr>
        <p:spPr>
          <a:xfrm>
            <a:off x="228600" y="4576618"/>
            <a:ext cx="1622135" cy="839932"/>
          </a:xfrm>
          <a:prstGeom prst="rect">
            <a:avLst/>
          </a:prstGeom>
          <a:solidFill>
            <a:schemeClr val="bg1">
              <a:lumMod val="95000"/>
            </a:schemeClr>
          </a:solidFill>
          <a:ln w="25400">
            <a:solidFill>
              <a:srgbClr val="FF0000"/>
            </a:solidFill>
          </a:ln>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Mortality rate difference for those born before 1931 (%)</a:t>
            </a:r>
            <a:endParaRPr lang="en-US" sz="1200" b="1" dirty="0">
              <a:solidFill>
                <a:srgbClr val="FF0000"/>
              </a:solidFill>
            </a:endParaRPr>
          </a:p>
        </p:txBody>
      </p:sp>
      <p:sp>
        <p:nvSpPr>
          <p:cNvPr id="10" name="TextBox 9"/>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
        <p:nvSpPr>
          <p:cNvPr id="11" name="TextBox 10"/>
          <p:cNvSpPr txBox="1"/>
          <p:nvPr/>
        </p:nvSpPr>
        <p:spPr>
          <a:xfrm>
            <a:off x="914400" y="1828800"/>
            <a:ext cx="1219200" cy="307777"/>
          </a:xfrm>
          <a:prstGeom prst="rect">
            <a:avLst/>
          </a:prstGeom>
          <a:noFill/>
        </p:spPr>
        <p:txBody>
          <a:bodyPr wrap="square" rtlCol="0">
            <a:spAutoFit/>
          </a:bodyPr>
          <a:lstStyle/>
          <a:p>
            <a:r>
              <a:rPr lang="en-US" sz="1400" b="1" dirty="0" smtClean="0">
                <a:latin typeface="+mj-lt"/>
              </a:rPr>
              <a:t>Difference</a:t>
            </a:r>
            <a:endParaRPr lang="en-US" sz="1400" b="1" dirty="0">
              <a:latin typeface="+mj-lt"/>
            </a:endParaRPr>
          </a:p>
        </p:txBody>
      </p:sp>
      <p:sp>
        <p:nvSpPr>
          <p:cNvPr id="13" name="TextBox 12"/>
          <p:cNvSpPr txBox="1"/>
          <p:nvPr/>
        </p:nvSpPr>
        <p:spPr>
          <a:xfrm>
            <a:off x="6629400" y="1828800"/>
            <a:ext cx="1219200" cy="307777"/>
          </a:xfrm>
          <a:prstGeom prst="rect">
            <a:avLst/>
          </a:prstGeom>
          <a:noFill/>
        </p:spPr>
        <p:txBody>
          <a:bodyPr wrap="square" rtlCol="0">
            <a:spAutoFit/>
          </a:bodyPr>
          <a:lstStyle/>
          <a:p>
            <a:pPr algn="r"/>
            <a:r>
              <a:rPr lang="en-US" sz="1400" b="1" dirty="0" smtClean="0">
                <a:latin typeface="+mj-lt"/>
              </a:rPr>
              <a:t>Ratio</a:t>
            </a:r>
            <a:endParaRPr lang="en-US" sz="1400" b="1" dirty="0">
              <a:latin typeface="+mj-lt"/>
            </a:endParaRPr>
          </a:p>
        </p:txBody>
      </p:sp>
      <p:cxnSp>
        <p:nvCxnSpPr>
          <p:cNvPr id="14" name="Straight Arrow Connector 13"/>
          <p:cNvCxnSpPr/>
          <p:nvPr/>
        </p:nvCxnSpPr>
        <p:spPr>
          <a:xfrm flipH="1">
            <a:off x="6858000" y="2780146"/>
            <a:ext cx="722746" cy="8774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1354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701128382"/>
              </p:ext>
            </p:extLst>
          </p:nvPr>
        </p:nvGraphicFramePr>
        <p:xfrm>
          <a:off x="914400" y="1524000"/>
          <a:ext cx="6934199"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200" dirty="0" smtClean="0"/>
              <a:t>Mortality rate differential of low and high predicted earners, by age </a:t>
            </a:r>
            <a:r>
              <a:rPr lang="en-US" sz="2800" dirty="0" smtClean="0"/>
              <a:t>in “Early” &amp; “Later” cohorts</a:t>
            </a:r>
            <a:endParaRPr lang="en-US" sz="2800" dirty="0"/>
          </a:p>
        </p:txBody>
      </p:sp>
      <p:sp>
        <p:nvSpPr>
          <p:cNvPr id="6" name="TextBox 1"/>
          <p:cNvSpPr txBox="1"/>
          <p:nvPr/>
        </p:nvSpPr>
        <p:spPr>
          <a:xfrm>
            <a:off x="7620000" y="2286000"/>
            <a:ext cx="1447800" cy="762000"/>
          </a:xfrm>
          <a:prstGeom prst="rect">
            <a:avLst/>
          </a:prstGeom>
          <a:solidFill>
            <a:schemeClr val="bg1">
              <a:lumMod val="95000"/>
            </a:schemeClr>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Mortality rate ratio for those born before 1931</a:t>
            </a:r>
            <a:endParaRPr lang="en-US" sz="1200" b="1" dirty="0">
              <a:solidFill>
                <a:srgbClr val="0000CC"/>
              </a:solidFill>
            </a:endParaRPr>
          </a:p>
        </p:txBody>
      </p:sp>
      <p:sp>
        <p:nvSpPr>
          <p:cNvPr id="7" name="TextBox 1"/>
          <p:cNvSpPr txBox="1"/>
          <p:nvPr/>
        </p:nvSpPr>
        <p:spPr>
          <a:xfrm>
            <a:off x="228600" y="4576618"/>
            <a:ext cx="1622135" cy="839932"/>
          </a:xfrm>
          <a:prstGeom prst="rect">
            <a:avLst/>
          </a:prstGeom>
          <a:solidFill>
            <a:schemeClr val="bg1">
              <a:lumMod val="95000"/>
            </a:schemeClr>
          </a:solidFill>
          <a:ln w="25400">
            <a:solidFill>
              <a:srgbClr val="FF0000"/>
            </a:solidFill>
          </a:ln>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Mortality rate difference for those born before 1931 (%)</a:t>
            </a:r>
            <a:endParaRPr lang="en-US" sz="1200" b="1" dirty="0">
              <a:solidFill>
                <a:srgbClr val="FF0000"/>
              </a:solidFill>
            </a:endParaRPr>
          </a:p>
        </p:txBody>
      </p:sp>
      <p:sp>
        <p:nvSpPr>
          <p:cNvPr id="8" name="TextBox 1"/>
          <p:cNvSpPr txBox="1"/>
          <p:nvPr/>
        </p:nvSpPr>
        <p:spPr>
          <a:xfrm>
            <a:off x="7467600" y="3429000"/>
            <a:ext cx="1600200" cy="838200"/>
          </a:xfrm>
          <a:prstGeom prst="rect">
            <a:avLst/>
          </a:prstGeom>
          <a:solidFill>
            <a:schemeClr val="bg1">
              <a:lumMod val="95000"/>
            </a:schemeClr>
          </a:solidFill>
          <a:ln w="25400">
            <a:solidFill>
              <a:srgbClr val="FF0000"/>
            </a:solidFill>
            <a:prstDash val="sysDash"/>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rgbClr val="FF0000"/>
                </a:solidFill>
              </a:rPr>
              <a:t>Mortality rate difference for those born </a:t>
            </a:r>
            <a:r>
              <a:rPr lang="en-US" sz="1200" b="1" dirty="0" smtClean="0">
                <a:solidFill>
                  <a:srgbClr val="FF0000"/>
                </a:solidFill>
              </a:rPr>
              <a:t>after 1930 (%)</a:t>
            </a:r>
            <a:endParaRPr lang="en-US" sz="1200" b="1" dirty="0">
              <a:solidFill>
                <a:srgbClr val="FF0000"/>
              </a:solidFill>
            </a:endParaRPr>
          </a:p>
        </p:txBody>
      </p:sp>
      <p:cxnSp>
        <p:nvCxnSpPr>
          <p:cNvPr id="9" name="Straight Arrow Connector 8"/>
          <p:cNvCxnSpPr/>
          <p:nvPr/>
        </p:nvCxnSpPr>
        <p:spPr>
          <a:xfrm flipH="1">
            <a:off x="6934200" y="3657600"/>
            <a:ext cx="533400" cy="53801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
        <p:nvSpPr>
          <p:cNvPr id="11" name="TextBox 10"/>
          <p:cNvSpPr txBox="1"/>
          <p:nvPr/>
        </p:nvSpPr>
        <p:spPr>
          <a:xfrm>
            <a:off x="914400" y="1828800"/>
            <a:ext cx="1219200" cy="307777"/>
          </a:xfrm>
          <a:prstGeom prst="rect">
            <a:avLst/>
          </a:prstGeom>
          <a:noFill/>
        </p:spPr>
        <p:txBody>
          <a:bodyPr wrap="square" rtlCol="0">
            <a:spAutoFit/>
          </a:bodyPr>
          <a:lstStyle/>
          <a:p>
            <a:r>
              <a:rPr lang="en-US" sz="1400" b="1" dirty="0" smtClean="0">
                <a:latin typeface="+mj-lt"/>
              </a:rPr>
              <a:t>Difference</a:t>
            </a:r>
            <a:endParaRPr lang="en-US" sz="1400" b="1" dirty="0">
              <a:latin typeface="+mj-lt"/>
            </a:endParaRPr>
          </a:p>
        </p:txBody>
      </p:sp>
      <p:sp>
        <p:nvSpPr>
          <p:cNvPr id="13" name="TextBox 12"/>
          <p:cNvSpPr txBox="1"/>
          <p:nvPr/>
        </p:nvSpPr>
        <p:spPr>
          <a:xfrm>
            <a:off x="6629400" y="1828800"/>
            <a:ext cx="1219200" cy="307777"/>
          </a:xfrm>
          <a:prstGeom prst="rect">
            <a:avLst/>
          </a:prstGeom>
          <a:noFill/>
        </p:spPr>
        <p:txBody>
          <a:bodyPr wrap="square" rtlCol="0">
            <a:spAutoFit/>
          </a:bodyPr>
          <a:lstStyle/>
          <a:p>
            <a:pPr algn="r"/>
            <a:r>
              <a:rPr lang="en-US" sz="1400" b="1" dirty="0" smtClean="0">
                <a:latin typeface="+mj-lt"/>
              </a:rPr>
              <a:t>Ratio</a:t>
            </a:r>
            <a:endParaRPr lang="en-US" sz="1400" b="1" dirty="0">
              <a:latin typeface="+mj-lt"/>
            </a:endParaRPr>
          </a:p>
        </p:txBody>
      </p:sp>
      <p:cxnSp>
        <p:nvCxnSpPr>
          <p:cNvPr id="14" name="Straight Arrow Connector 13"/>
          <p:cNvCxnSpPr/>
          <p:nvPr/>
        </p:nvCxnSpPr>
        <p:spPr>
          <a:xfrm flipH="1">
            <a:off x="6858000" y="2780146"/>
            <a:ext cx="722746" cy="87745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70476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Mortality differentials by social and economic status</a:t>
            </a:r>
            <a:endParaRPr lang="en-US" sz="3600" dirty="0"/>
          </a:p>
        </p:txBody>
      </p:sp>
      <p:sp>
        <p:nvSpPr>
          <p:cNvPr id="3" name="Content Placeholder 2"/>
          <p:cNvSpPr>
            <a:spLocks noGrp="1"/>
          </p:cNvSpPr>
          <p:nvPr>
            <p:ph idx="1"/>
          </p:nvPr>
        </p:nvSpPr>
        <p:spPr/>
        <p:txBody>
          <a:bodyPr/>
          <a:lstStyle/>
          <a:p>
            <a:r>
              <a:rPr lang="en-US" dirty="0" smtClean="0"/>
              <a:t>At a given age, death rates are higher for folks with low SES</a:t>
            </a:r>
          </a:p>
          <a:p>
            <a:pPr lvl="1"/>
            <a:r>
              <a:rPr lang="en-US" sz="2400" b="1" dirty="0" smtClean="0">
                <a:solidFill>
                  <a:schemeClr val="accent6">
                    <a:lumMod val="75000"/>
                  </a:schemeClr>
                </a:solidFill>
                <a:latin typeface="+mj-lt"/>
              </a:rPr>
              <a:t>SES measured by income, earnings, or education</a:t>
            </a:r>
          </a:p>
          <a:p>
            <a:r>
              <a:rPr lang="en-US" dirty="0" smtClean="0"/>
              <a:t>Mounting evidence mortality gap is growing</a:t>
            </a:r>
          </a:p>
          <a:p>
            <a:r>
              <a:rPr lang="en-US" dirty="0" smtClean="0"/>
              <a:t>Goal of study: Use HRS data to find reason</a:t>
            </a:r>
          </a:p>
          <a:p>
            <a:pPr lvl="1"/>
            <a:r>
              <a:rPr lang="en-US" sz="2400" b="1" dirty="0" smtClean="0">
                <a:solidFill>
                  <a:schemeClr val="accent6">
                    <a:lumMod val="75000"/>
                  </a:schemeClr>
                </a:solidFill>
                <a:latin typeface="+mj-lt"/>
              </a:rPr>
              <a:t>Evidence in HRS of growing SES differential?</a:t>
            </a:r>
          </a:p>
          <a:p>
            <a:pPr lvl="1"/>
            <a:r>
              <a:rPr lang="en-US" sz="2400" dirty="0" smtClean="0"/>
              <a:t>Causes of death that explain growing gap?</a:t>
            </a:r>
          </a:p>
          <a:p>
            <a:pPr lvl="1"/>
            <a:r>
              <a:rPr lang="en-US" sz="2400" b="1" dirty="0" smtClean="0">
                <a:solidFill>
                  <a:schemeClr val="accent6">
                    <a:lumMod val="75000"/>
                  </a:schemeClr>
                </a:solidFill>
                <a:latin typeface="+mj-lt"/>
              </a:rPr>
              <a:t>Can growing differences in health-related behavior (smoking, exercise) account for the gap?</a:t>
            </a:r>
            <a:endParaRPr lang="en-US" sz="2400" dirty="0" smtClean="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Does the impact of socioeconomic status on mortality grow in successive birth cohorts?</a:t>
            </a:r>
            <a:endParaRPr lang="en-US" sz="3200" dirty="0"/>
          </a:p>
        </p:txBody>
      </p:sp>
      <p:sp>
        <p:nvSpPr>
          <p:cNvPr id="3" name="Content Placeholder 2"/>
          <p:cNvSpPr>
            <a:spLocks noGrp="1"/>
          </p:cNvSpPr>
          <p:nvPr>
            <p:ph idx="1"/>
          </p:nvPr>
        </p:nvSpPr>
        <p:spPr>
          <a:xfrm>
            <a:off x="457200" y="1600200"/>
            <a:ext cx="8229600" cy="4648200"/>
          </a:xfrm>
        </p:spPr>
        <p:txBody>
          <a:bodyPr/>
          <a:lstStyle/>
          <a:p>
            <a:r>
              <a:rPr lang="en-US" sz="2400" dirty="0" smtClean="0"/>
              <a:t>When we use our full sample we find meaningfully large and statistically significant increases in the SES mortality differential across successive birth cohorts</a:t>
            </a:r>
            <a:endParaRPr lang="en-US" sz="2400" dirty="0" smtClean="0">
              <a:solidFill>
                <a:srgbClr val="FF0000"/>
              </a:solidFill>
              <a:latin typeface="+mj-lt"/>
            </a:endParaRPr>
          </a:p>
          <a:p>
            <a:pPr lvl="1"/>
            <a:r>
              <a:rPr lang="en-US" sz="2400" b="1" dirty="0" smtClean="0">
                <a:solidFill>
                  <a:schemeClr val="accent2">
                    <a:lumMod val="75000"/>
                  </a:schemeClr>
                </a:solidFill>
                <a:latin typeface="+mj-lt"/>
              </a:rPr>
              <a:t>Using both actual and predicted Social-Security-earnings</a:t>
            </a:r>
          </a:p>
          <a:p>
            <a:pPr lvl="1"/>
            <a:r>
              <a:rPr lang="en-US" sz="2400" b="1" dirty="0" smtClean="0">
                <a:solidFill>
                  <a:schemeClr val="accent2">
                    <a:lumMod val="75000"/>
                  </a:schemeClr>
                </a:solidFill>
                <a:latin typeface="+mj-lt"/>
              </a:rPr>
              <a:t>Using indicators of low and high educational attainment</a:t>
            </a:r>
          </a:p>
          <a:p>
            <a:r>
              <a:rPr lang="en-US" sz="2400" dirty="0" smtClean="0"/>
              <a:t>In specifications where we control for race/ethnicity, disability, and marital status:</a:t>
            </a:r>
            <a:endParaRPr lang="en-US" sz="2400" dirty="0">
              <a:solidFill>
                <a:srgbClr val="FF0000"/>
              </a:solidFill>
            </a:endParaRPr>
          </a:p>
          <a:p>
            <a:pPr lvl="1"/>
            <a:r>
              <a:rPr lang="en-US" sz="2400" b="1" dirty="0" smtClean="0">
                <a:solidFill>
                  <a:schemeClr val="accent2">
                    <a:lumMod val="75000"/>
                  </a:schemeClr>
                </a:solidFill>
                <a:latin typeface="+mj-lt"/>
              </a:rPr>
              <a:t>We find worsening of mortality in low SES groups</a:t>
            </a:r>
          </a:p>
          <a:p>
            <a:pPr lvl="2"/>
            <a:r>
              <a:rPr lang="en-US" sz="1800" dirty="0" smtClean="0"/>
              <a:t>Less than high school / Bottom half of actual or predicted income</a:t>
            </a:r>
            <a:endParaRPr lang="en-US" sz="1800" dirty="0"/>
          </a:p>
          <a:p>
            <a:pPr lvl="1"/>
            <a:r>
              <a:rPr lang="en-US" sz="2400" b="1" dirty="0" smtClean="0">
                <a:solidFill>
                  <a:schemeClr val="accent2">
                    <a:lumMod val="75000"/>
                  </a:schemeClr>
                </a:solidFill>
                <a:latin typeface="+mj-lt"/>
              </a:rPr>
              <a:t>Versus generally </a:t>
            </a:r>
            <a:r>
              <a:rPr lang="en-US" sz="2400" b="1" i="1" dirty="0" smtClean="0">
                <a:solidFill>
                  <a:schemeClr val="accent2">
                    <a:lumMod val="75000"/>
                  </a:schemeClr>
                </a:solidFill>
                <a:latin typeface="+mj-lt"/>
              </a:rPr>
              <a:t>declining </a:t>
            </a:r>
            <a:r>
              <a:rPr lang="en-US" sz="2400" b="1" dirty="0" smtClean="0">
                <a:solidFill>
                  <a:schemeClr val="accent2">
                    <a:lumMod val="75000"/>
                  </a:schemeClr>
                </a:solidFill>
                <a:latin typeface="+mj-lt"/>
              </a:rPr>
              <a:t>mortality in high SES groups</a:t>
            </a:r>
            <a:endParaRPr lang="en-US" sz="2400" b="1" dirty="0">
              <a:solidFill>
                <a:schemeClr val="accent2">
                  <a:lumMod val="75000"/>
                </a:schemeClr>
              </a:solidFill>
              <a:latin typeface="+mj-lt"/>
            </a:endParaRPr>
          </a:p>
          <a:p>
            <a:pPr>
              <a:spcBef>
                <a:spcPts val="1800"/>
              </a:spcBef>
            </a:pPr>
            <a:endParaRPr lang="en-US" sz="2400" dirty="0" smtClean="0"/>
          </a:p>
        </p:txBody>
      </p:sp>
    </p:spTree>
    <p:extLst>
      <p:ext uri="{BB962C8B-B14F-4D97-AF65-F5344CB8AC3E}">
        <p14:creationId xmlns:p14="http://schemas.microsoft.com/office/powerpoint/2010/main" val="41539957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Changing impact of socioeconomic status on mortality by specific cause of death</a:t>
            </a:r>
            <a:endParaRPr lang="en-US" sz="3200" dirty="0"/>
          </a:p>
        </p:txBody>
      </p:sp>
      <p:sp>
        <p:nvSpPr>
          <p:cNvPr id="3" name="Content Placeholder 2"/>
          <p:cNvSpPr>
            <a:spLocks noGrp="1"/>
          </p:cNvSpPr>
          <p:nvPr>
            <p:ph idx="1"/>
          </p:nvPr>
        </p:nvSpPr>
        <p:spPr>
          <a:xfrm>
            <a:off x="457200" y="1600200"/>
            <a:ext cx="8229600" cy="4648200"/>
          </a:xfrm>
        </p:spPr>
        <p:txBody>
          <a:bodyPr/>
          <a:lstStyle/>
          <a:p>
            <a:r>
              <a:rPr lang="en-US" sz="2400" dirty="0" smtClean="0"/>
              <a:t>We use discrete time logistic models to examine evolution mortality by 8 causes of death</a:t>
            </a:r>
            <a:endParaRPr lang="en-US" sz="2400" dirty="0" smtClean="0">
              <a:solidFill>
                <a:srgbClr val="FF0000"/>
              </a:solidFill>
              <a:latin typeface="+mj-lt"/>
            </a:endParaRPr>
          </a:p>
          <a:p>
            <a:pPr lvl="1"/>
            <a:r>
              <a:rPr lang="en-US" sz="2400" b="1" dirty="0" smtClean="0">
                <a:solidFill>
                  <a:schemeClr val="accent2">
                    <a:lumMod val="75000"/>
                  </a:schemeClr>
                </a:solidFill>
                <a:latin typeface="+mj-lt"/>
              </a:rPr>
              <a:t>Significant drop in age-specific mortality due to </a:t>
            </a:r>
            <a:r>
              <a:rPr lang="en-US" sz="2400" b="1" dirty="0" smtClean="0">
                <a:solidFill>
                  <a:srgbClr val="C00000"/>
                </a:solidFill>
                <a:latin typeface="+mj-lt"/>
              </a:rPr>
              <a:t>heart disease</a:t>
            </a:r>
            <a:r>
              <a:rPr lang="en-US" sz="2400" b="1" dirty="0" smtClean="0">
                <a:solidFill>
                  <a:schemeClr val="accent2">
                    <a:lumMod val="75000"/>
                  </a:schemeClr>
                </a:solidFill>
                <a:latin typeface="+mj-lt"/>
              </a:rPr>
              <a:t> &amp; </a:t>
            </a:r>
            <a:r>
              <a:rPr lang="en-US" sz="2400" b="1" dirty="0" smtClean="0">
                <a:solidFill>
                  <a:srgbClr val="C00000"/>
                </a:solidFill>
                <a:latin typeface="+mj-lt"/>
              </a:rPr>
              <a:t>cancer</a:t>
            </a:r>
            <a:r>
              <a:rPr lang="en-US" sz="2400" b="1" dirty="0" smtClean="0">
                <a:solidFill>
                  <a:schemeClr val="accent2">
                    <a:lumMod val="75000"/>
                  </a:schemeClr>
                </a:solidFill>
                <a:latin typeface="+mj-lt"/>
              </a:rPr>
              <a:t> for top half of predicted income;</a:t>
            </a:r>
          </a:p>
          <a:p>
            <a:pPr lvl="1"/>
            <a:r>
              <a:rPr lang="en-US" sz="2400" b="1" dirty="0" smtClean="0">
                <a:solidFill>
                  <a:schemeClr val="accent2">
                    <a:lumMod val="75000"/>
                  </a:schemeClr>
                </a:solidFill>
                <a:latin typeface="+mj-lt"/>
              </a:rPr>
              <a:t>No significant decline in deaths due to these causes for people in bottom half of predicted income.</a:t>
            </a:r>
          </a:p>
          <a:p>
            <a:r>
              <a:rPr lang="en-US" sz="2400" dirty="0" smtClean="0"/>
              <a:t>Similar pattern findings for male deaths due to</a:t>
            </a:r>
            <a:endParaRPr lang="en-US" sz="2400" dirty="0">
              <a:solidFill>
                <a:srgbClr val="FF0000"/>
              </a:solidFill>
            </a:endParaRPr>
          </a:p>
          <a:p>
            <a:pPr lvl="1"/>
            <a:r>
              <a:rPr lang="en-US" sz="2000" b="1" dirty="0" smtClean="0">
                <a:solidFill>
                  <a:schemeClr val="accent2">
                    <a:lumMod val="75000"/>
                  </a:schemeClr>
                </a:solidFill>
                <a:latin typeface="+mj-lt"/>
              </a:rPr>
              <a:t>“</a:t>
            </a:r>
            <a:r>
              <a:rPr lang="en-US" sz="2000" b="1" dirty="0" smtClean="0">
                <a:solidFill>
                  <a:srgbClr val="C00000"/>
                </a:solidFill>
                <a:latin typeface="+mj-lt"/>
              </a:rPr>
              <a:t>Allergies, hay fever, sinusitis and tonsillitis</a:t>
            </a:r>
            <a:r>
              <a:rPr lang="en-US" sz="2000" b="1" dirty="0" smtClean="0">
                <a:solidFill>
                  <a:schemeClr val="accent2">
                    <a:lumMod val="75000"/>
                  </a:schemeClr>
                </a:solidFill>
                <a:latin typeface="+mj-lt"/>
              </a:rPr>
              <a:t>” &amp; </a:t>
            </a:r>
            <a:r>
              <a:rPr lang="en-US" sz="2000" b="1" dirty="0" smtClean="0">
                <a:solidFill>
                  <a:schemeClr val="accent2">
                    <a:lumMod val="75000"/>
                  </a:schemeClr>
                </a:solidFill>
              </a:rPr>
              <a:t>“</a:t>
            </a:r>
            <a:r>
              <a:rPr lang="en-US" sz="2000" b="1" dirty="0" smtClean="0">
                <a:solidFill>
                  <a:srgbClr val="C00000"/>
                </a:solidFill>
                <a:latin typeface="+mj-lt"/>
              </a:rPr>
              <a:t>miscellaneous</a:t>
            </a:r>
            <a:r>
              <a:rPr lang="en-US" sz="2000" b="1" dirty="0" smtClean="0">
                <a:solidFill>
                  <a:schemeClr val="accent2">
                    <a:lumMod val="75000"/>
                  </a:schemeClr>
                </a:solidFill>
              </a:rPr>
              <a:t>”</a:t>
            </a:r>
            <a:endParaRPr lang="en-US" sz="2400" b="1" dirty="0">
              <a:solidFill>
                <a:schemeClr val="accent2">
                  <a:lumMod val="75000"/>
                </a:schemeClr>
              </a:solidFill>
            </a:endParaRPr>
          </a:p>
          <a:p>
            <a:r>
              <a:rPr lang="en-US" sz="2400" dirty="0" smtClean="0"/>
              <a:t>Both among low-predicted-income men &amp; women we find significant increases in mortality due </a:t>
            </a:r>
            <a:r>
              <a:rPr lang="en-US" sz="2400" dirty="0"/>
              <a:t>to</a:t>
            </a:r>
            <a:endParaRPr lang="en-US" sz="2400" dirty="0">
              <a:solidFill>
                <a:srgbClr val="FF0000"/>
              </a:solidFill>
            </a:endParaRPr>
          </a:p>
          <a:p>
            <a:pPr lvl="1"/>
            <a:r>
              <a:rPr lang="en-US" sz="2000" b="1" dirty="0" smtClean="0">
                <a:solidFill>
                  <a:schemeClr val="accent2">
                    <a:lumMod val="75000"/>
                  </a:schemeClr>
                </a:solidFill>
              </a:rPr>
              <a:t>“</a:t>
            </a:r>
            <a:r>
              <a:rPr lang="en-US" sz="2000" b="1" dirty="0" smtClean="0">
                <a:solidFill>
                  <a:srgbClr val="C00000"/>
                </a:solidFill>
                <a:latin typeface="+mj-lt"/>
              </a:rPr>
              <a:t>Digestive system issues</a:t>
            </a:r>
            <a:r>
              <a:rPr lang="en-US" sz="2000" b="1" dirty="0" smtClean="0">
                <a:solidFill>
                  <a:schemeClr val="accent2">
                    <a:lumMod val="75000"/>
                  </a:schemeClr>
                </a:solidFill>
                <a:latin typeface="+mj-lt"/>
              </a:rPr>
              <a:t>”</a:t>
            </a:r>
            <a:endParaRPr lang="en-US" sz="2400" dirty="0" smtClean="0">
              <a:latin typeface="+mj-lt"/>
            </a:endParaRPr>
          </a:p>
        </p:txBody>
      </p:sp>
    </p:spTree>
    <p:extLst>
      <p:ext uri="{BB962C8B-B14F-4D97-AF65-F5344CB8AC3E}">
        <p14:creationId xmlns:p14="http://schemas.microsoft.com/office/powerpoint/2010/main" val="27739496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Can behavioral differences account for widening mortality differences by SES group?</a:t>
            </a:r>
            <a:endParaRPr lang="en-US" sz="3200" dirty="0"/>
          </a:p>
        </p:txBody>
      </p:sp>
      <p:sp>
        <p:nvSpPr>
          <p:cNvPr id="3" name="Content Placeholder 2"/>
          <p:cNvSpPr>
            <a:spLocks noGrp="1"/>
          </p:cNvSpPr>
          <p:nvPr>
            <p:ph idx="1"/>
          </p:nvPr>
        </p:nvSpPr>
        <p:spPr>
          <a:xfrm>
            <a:off x="457200" y="1600200"/>
            <a:ext cx="8229600" cy="4648200"/>
          </a:xfrm>
        </p:spPr>
        <p:txBody>
          <a:bodyPr/>
          <a:lstStyle/>
          <a:p>
            <a:r>
              <a:rPr lang="en-US" sz="2200" dirty="0" smtClean="0"/>
              <a:t>To test, we added self-reported behaviors to specification:</a:t>
            </a:r>
            <a:endParaRPr lang="en-US" sz="2200" dirty="0" smtClean="0">
              <a:solidFill>
                <a:srgbClr val="FF0000"/>
              </a:solidFill>
              <a:latin typeface="+mj-lt"/>
            </a:endParaRPr>
          </a:p>
          <a:p>
            <a:pPr lvl="1"/>
            <a:r>
              <a:rPr lang="en-US" sz="2400" b="1" dirty="0" smtClean="0">
                <a:solidFill>
                  <a:schemeClr val="accent2">
                    <a:lumMod val="75000"/>
                  </a:schemeClr>
                </a:solidFill>
                <a:latin typeface="+mj-lt"/>
              </a:rPr>
              <a:t>Alcohol consumption (level)</a:t>
            </a:r>
          </a:p>
          <a:p>
            <a:pPr lvl="1"/>
            <a:r>
              <a:rPr lang="en-US" sz="2400" b="1" dirty="0" smtClean="0">
                <a:solidFill>
                  <a:schemeClr val="accent2">
                    <a:lumMod val="75000"/>
                  </a:schemeClr>
                </a:solidFill>
                <a:latin typeface="+mj-lt"/>
              </a:rPr>
              <a:t>Smoking (Sometime in past? </a:t>
            </a:r>
            <a:r>
              <a:rPr lang="en-US" sz="2400" b="1" i="1" dirty="0" smtClean="0">
                <a:solidFill>
                  <a:schemeClr val="accent2">
                    <a:lumMod val="75000"/>
                  </a:schemeClr>
                </a:solidFill>
                <a:latin typeface="+mj-lt"/>
              </a:rPr>
              <a:t>and</a:t>
            </a:r>
            <a:r>
              <a:rPr lang="en-US" sz="2400" b="1" dirty="0" smtClean="0">
                <a:solidFill>
                  <a:schemeClr val="accent2">
                    <a:lumMod val="75000"/>
                  </a:schemeClr>
                </a:solidFill>
                <a:latin typeface="+mj-lt"/>
              </a:rPr>
              <a:t> Currently?)</a:t>
            </a:r>
          </a:p>
          <a:p>
            <a:pPr lvl="1"/>
            <a:r>
              <a:rPr lang="en-US" sz="2400" b="1" dirty="0" smtClean="0">
                <a:solidFill>
                  <a:schemeClr val="accent2">
                    <a:lumMod val="75000"/>
                  </a:schemeClr>
                </a:solidFill>
                <a:latin typeface="+mj-lt"/>
              </a:rPr>
              <a:t>Vigorous physical activity at least once a week</a:t>
            </a:r>
          </a:p>
          <a:p>
            <a:r>
              <a:rPr lang="en-US" sz="2200" dirty="0" smtClean="0"/>
              <a:t>We also examined impact of parental longevity</a:t>
            </a:r>
            <a:endParaRPr lang="en-US" sz="2200" dirty="0">
              <a:solidFill>
                <a:srgbClr val="FF0000"/>
              </a:solidFill>
            </a:endParaRPr>
          </a:p>
          <a:p>
            <a:r>
              <a:rPr lang="en-US" sz="2200" dirty="0" smtClean="0"/>
              <a:t>Finally, we tested the explanatory power and impact of self-reported health in the first HRS interview</a:t>
            </a:r>
          </a:p>
          <a:p>
            <a:r>
              <a:rPr lang="en-US" sz="2200" b="1" dirty="0" smtClean="0">
                <a:solidFill>
                  <a:srgbClr val="C00000"/>
                </a:solidFill>
                <a:latin typeface="+mj-lt"/>
              </a:rPr>
              <a:t>Basic idea: </a:t>
            </a:r>
            <a:r>
              <a:rPr lang="en-US" sz="2200" b="1" dirty="0" smtClean="0">
                <a:solidFill>
                  <a:schemeClr val="tx2">
                    <a:lumMod val="75000"/>
                  </a:schemeClr>
                </a:solidFill>
                <a:latin typeface="+mj-lt"/>
              </a:rPr>
              <a:t>If the inclusion of the behavioral variables reduces the measured impact of SES on changes in mortality differentials, then changes in behavior by SES group may account for the growing difference in mortality by SES</a:t>
            </a:r>
            <a:endParaRPr lang="en-US" sz="2200" b="1" dirty="0">
              <a:solidFill>
                <a:srgbClr val="C00000"/>
              </a:solidFill>
              <a:latin typeface="+mj-lt"/>
            </a:endParaRPr>
          </a:p>
        </p:txBody>
      </p:sp>
    </p:spTree>
    <p:extLst>
      <p:ext uri="{BB962C8B-B14F-4D97-AF65-F5344CB8AC3E}">
        <p14:creationId xmlns:p14="http://schemas.microsoft.com/office/powerpoint/2010/main" val="22860377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Can behavioral differences account for widening mortality differences by SES group?</a:t>
            </a:r>
            <a:endParaRPr lang="en-US" sz="3200" dirty="0"/>
          </a:p>
        </p:txBody>
      </p:sp>
      <p:sp>
        <p:nvSpPr>
          <p:cNvPr id="3" name="Content Placeholder 2"/>
          <p:cNvSpPr>
            <a:spLocks noGrp="1"/>
          </p:cNvSpPr>
          <p:nvPr>
            <p:ph idx="1"/>
          </p:nvPr>
        </p:nvSpPr>
        <p:spPr>
          <a:xfrm>
            <a:off x="457200" y="1600200"/>
            <a:ext cx="8229600" cy="4267200"/>
          </a:xfrm>
        </p:spPr>
        <p:txBody>
          <a:bodyPr/>
          <a:lstStyle/>
          <a:p>
            <a:r>
              <a:rPr lang="en-US" sz="2200" dirty="0" smtClean="0"/>
              <a:t>Self-reported, health-related behaviors have expected and highly significant impacts on risk of mortality --</a:t>
            </a:r>
            <a:endParaRPr lang="en-US" sz="2200" dirty="0" smtClean="0">
              <a:solidFill>
                <a:srgbClr val="FF0000"/>
              </a:solidFill>
              <a:latin typeface="+mj-lt"/>
            </a:endParaRPr>
          </a:p>
          <a:p>
            <a:pPr lvl="1"/>
            <a:r>
              <a:rPr lang="en-US" sz="2400" b="1" dirty="0" smtClean="0">
                <a:solidFill>
                  <a:schemeClr val="accent2">
                    <a:lumMod val="75000"/>
                  </a:schemeClr>
                </a:solidFill>
                <a:latin typeface="+mj-lt"/>
              </a:rPr>
              <a:t>Alcohol consumption and Smoking boost age-specific mortality</a:t>
            </a:r>
          </a:p>
          <a:p>
            <a:pPr lvl="1">
              <a:spcBef>
                <a:spcPts val="176"/>
              </a:spcBef>
            </a:pPr>
            <a:r>
              <a:rPr lang="en-US" sz="2400" b="1" dirty="0" smtClean="0">
                <a:solidFill>
                  <a:schemeClr val="accent2">
                    <a:lumMod val="75000"/>
                  </a:schemeClr>
                </a:solidFill>
                <a:latin typeface="+mj-lt"/>
              </a:rPr>
              <a:t>Vigorous physical activity reduces mortality</a:t>
            </a:r>
          </a:p>
          <a:p>
            <a:pPr>
              <a:spcBef>
                <a:spcPts val="800"/>
              </a:spcBef>
            </a:pPr>
            <a:r>
              <a:rPr lang="en-US" sz="2400" dirty="0" smtClean="0"/>
              <a:t>Inclusion of behavior variables in specification </a:t>
            </a:r>
            <a:r>
              <a:rPr lang="en-US" sz="2400" i="1" dirty="0" smtClean="0"/>
              <a:t>increases </a:t>
            </a:r>
            <a:r>
              <a:rPr lang="en-US" sz="2400" dirty="0" smtClean="0"/>
              <a:t>estimated mortality gradient</a:t>
            </a:r>
            <a:endParaRPr lang="en-US" sz="2400" dirty="0">
              <a:solidFill>
                <a:srgbClr val="FF0000"/>
              </a:solidFill>
            </a:endParaRPr>
          </a:p>
          <a:p>
            <a:r>
              <a:rPr lang="en-US" sz="2400" b="1" dirty="0" smtClean="0">
                <a:solidFill>
                  <a:schemeClr val="tx2">
                    <a:lumMod val="75000"/>
                  </a:schemeClr>
                </a:solidFill>
                <a:latin typeface="+mj-lt"/>
              </a:rPr>
              <a:t>We find little effect of parental longevity on mortality</a:t>
            </a:r>
          </a:p>
          <a:p>
            <a:r>
              <a:rPr lang="en-US" sz="2400" dirty="0" smtClean="0"/>
              <a:t>Inclusion of initial health status has little impact on the estimated size of change in mortality gradient</a:t>
            </a:r>
            <a:endParaRPr lang="en-US" sz="2400" dirty="0"/>
          </a:p>
        </p:txBody>
      </p:sp>
    </p:spTree>
    <p:extLst>
      <p:ext uri="{BB962C8B-B14F-4D97-AF65-F5344CB8AC3E}">
        <p14:creationId xmlns:p14="http://schemas.microsoft.com/office/powerpoint/2010/main" val="25442138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sz="3200" dirty="0" smtClean="0"/>
              <a:t>Conclusions</a:t>
            </a:r>
            <a:endParaRPr lang="en-US" sz="3200" dirty="0"/>
          </a:p>
        </p:txBody>
      </p:sp>
      <p:sp>
        <p:nvSpPr>
          <p:cNvPr id="3" name="Content Placeholder 2"/>
          <p:cNvSpPr>
            <a:spLocks noGrp="1"/>
          </p:cNvSpPr>
          <p:nvPr>
            <p:ph idx="1"/>
          </p:nvPr>
        </p:nvSpPr>
        <p:spPr>
          <a:xfrm>
            <a:off x="457200" y="1066800"/>
            <a:ext cx="8229600" cy="4876800"/>
          </a:xfrm>
        </p:spPr>
        <p:txBody>
          <a:bodyPr/>
          <a:lstStyle/>
          <a:p>
            <a:r>
              <a:rPr lang="en-US" sz="2200" dirty="0" smtClean="0"/>
              <a:t>All our measures of SES show sizeable mortality differentials by SES group</a:t>
            </a:r>
            <a:endParaRPr lang="en-US" sz="2200" dirty="0" smtClean="0">
              <a:solidFill>
                <a:srgbClr val="FF0000"/>
              </a:solidFill>
              <a:latin typeface="+mj-lt"/>
            </a:endParaRPr>
          </a:p>
          <a:p>
            <a:pPr>
              <a:lnSpc>
                <a:spcPts val="2400"/>
              </a:lnSpc>
            </a:pPr>
            <a:r>
              <a:rPr lang="en-US" sz="2400" b="1" dirty="0" smtClean="0">
                <a:solidFill>
                  <a:schemeClr val="accent2">
                    <a:lumMod val="75000"/>
                  </a:schemeClr>
                </a:solidFill>
                <a:latin typeface="+mj-lt"/>
              </a:rPr>
              <a:t>All measures also show significant </a:t>
            </a:r>
            <a:r>
              <a:rPr lang="en-US" sz="2400" b="1" i="1" dirty="0" smtClean="0">
                <a:solidFill>
                  <a:schemeClr val="accent2">
                    <a:lumMod val="75000"/>
                  </a:schemeClr>
                </a:solidFill>
                <a:latin typeface="+mj-lt"/>
              </a:rPr>
              <a:t>increases </a:t>
            </a:r>
            <a:r>
              <a:rPr lang="en-US" sz="2400" b="1" dirty="0" smtClean="0">
                <a:solidFill>
                  <a:schemeClr val="accent2">
                    <a:lumMod val="75000"/>
                  </a:schemeClr>
                </a:solidFill>
                <a:latin typeface="+mj-lt"/>
              </a:rPr>
              <a:t>in magnitude of differentials in later cohorts compared with earlier ones</a:t>
            </a:r>
          </a:p>
          <a:p>
            <a:pPr>
              <a:spcBef>
                <a:spcPts val="800"/>
              </a:spcBef>
            </a:pPr>
            <a:r>
              <a:rPr lang="en-US" sz="2200" dirty="0" smtClean="0"/>
              <a:t>We find some causes of death--</a:t>
            </a:r>
            <a:r>
              <a:rPr lang="en-US" sz="2200" b="1" dirty="0" smtClean="0">
                <a:solidFill>
                  <a:srgbClr val="C00000"/>
                </a:solidFill>
              </a:rPr>
              <a:t>heart disease</a:t>
            </a:r>
            <a:r>
              <a:rPr lang="en-US" sz="2200" b="1" dirty="0" smtClean="0">
                <a:solidFill>
                  <a:schemeClr val="accent2">
                    <a:lumMod val="75000"/>
                  </a:schemeClr>
                </a:solidFill>
              </a:rPr>
              <a:t>, </a:t>
            </a:r>
            <a:r>
              <a:rPr lang="en-US" sz="2200" b="1" dirty="0" smtClean="0">
                <a:solidFill>
                  <a:srgbClr val="C00000"/>
                </a:solidFill>
              </a:rPr>
              <a:t>cancer</a:t>
            </a:r>
            <a:r>
              <a:rPr lang="en-US" sz="2200" b="1" dirty="0" smtClean="0">
                <a:solidFill>
                  <a:schemeClr val="accent2">
                    <a:lumMod val="75000"/>
                  </a:schemeClr>
                </a:solidFill>
              </a:rPr>
              <a:t>, </a:t>
            </a:r>
            <a:r>
              <a:rPr lang="en-US" sz="2200" dirty="0" smtClean="0"/>
              <a:t>and (among men) “</a:t>
            </a:r>
            <a:r>
              <a:rPr lang="en-US" sz="2200" b="1" dirty="0" smtClean="0">
                <a:solidFill>
                  <a:srgbClr val="C00000"/>
                </a:solidFill>
              </a:rPr>
              <a:t>Allergies</a:t>
            </a:r>
            <a:r>
              <a:rPr lang="en-US" sz="2200" b="1" dirty="0">
                <a:solidFill>
                  <a:srgbClr val="C00000"/>
                </a:solidFill>
              </a:rPr>
              <a:t>, hay fever, sinusitis and </a:t>
            </a:r>
            <a:r>
              <a:rPr lang="en-US" sz="2200" b="1" dirty="0" smtClean="0">
                <a:solidFill>
                  <a:srgbClr val="C00000"/>
                </a:solidFill>
              </a:rPr>
              <a:t>tonsillitis</a:t>
            </a:r>
            <a:r>
              <a:rPr lang="en-US" sz="2200" dirty="0" smtClean="0"/>
              <a:t>”—have declined among those with high predicted income but not among those with low SES</a:t>
            </a:r>
            <a:r>
              <a:rPr lang="en-US" sz="2400" dirty="0" smtClean="0"/>
              <a:t> </a:t>
            </a:r>
          </a:p>
          <a:p>
            <a:pPr>
              <a:spcBef>
                <a:spcPts val="800"/>
              </a:spcBef>
            </a:pPr>
            <a:r>
              <a:rPr lang="en-US" sz="2400" b="1" dirty="0" smtClean="0">
                <a:solidFill>
                  <a:schemeClr val="tx2">
                    <a:lumMod val="75000"/>
                  </a:schemeClr>
                </a:solidFill>
                <a:latin typeface="+mj-lt"/>
              </a:rPr>
              <a:t>Mortality due to “</a:t>
            </a:r>
            <a:r>
              <a:rPr lang="en-US" sz="2400" b="1" dirty="0" smtClean="0">
                <a:solidFill>
                  <a:srgbClr val="FF0000"/>
                </a:solidFill>
                <a:latin typeface="+mj-lt"/>
              </a:rPr>
              <a:t>Digestive system issues</a:t>
            </a:r>
            <a:r>
              <a:rPr lang="en-US" sz="2400" b="1" dirty="0" smtClean="0">
                <a:solidFill>
                  <a:schemeClr val="tx2">
                    <a:lumMod val="75000"/>
                  </a:schemeClr>
                </a:solidFill>
                <a:latin typeface="+mj-lt"/>
              </a:rPr>
              <a:t>” has risen among low SES but not high SES groups</a:t>
            </a:r>
          </a:p>
          <a:p>
            <a:r>
              <a:rPr lang="en-US" sz="2400" dirty="0" smtClean="0"/>
              <a:t>Inclusion of health-related behavioral variables does not reduce noticeably the estimated increase in mortality differentials by SES</a:t>
            </a:r>
            <a:endParaRPr lang="en-US" sz="2400" dirty="0"/>
          </a:p>
        </p:txBody>
      </p:sp>
    </p:spTree>
    <p:extLst>
      <p:ext uri="{BB962C8B-B14F-4D97-AF65-F5344CB8AC3E}">
        <p14:creationId xmlns:p14="http://schemas.microsoft.com/office/powerpoint/2010/main" val="11914241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322387"/>
          </a:xfrm>
        </p:spPr>
        <p:txBody>
          <a:bodyPr/>
          <a:lstStyle/>
          <a:p>
            <a:r>
              <a:rPr lang="en-US" sz="2400" b="1" dirty="0"/>
              <a:t>Expected age of death among white men and women attaining age </a:t>
            </a:r>
            <a:r>
              <a:rPr lang="en-US" sz="2400" b="1" dirty="0" smtClean="0"/>
              <a:t>45 in the </a:t>
            </a:r>
            <a:r>
              <a:rPr lang="en-US" sz="2400" b="1" dirty="0"/>
              <a:t>National Longitudinal Mortality Study, </a:t>
            </a:r>
            <a:r>
              <a:rPr lang="en-US" sz="2400" b="1" dirty="0" smtClean="0"/>
              <a:t>1979-1985</a:t>
            </a:r>
            <a:endParaRPr lang="en-US" sz="2400" b="1" dirty="0"/>
          </a:p>
        </p:txBody>
      </p:sp>
      <p:graphicFrame>
        <p:nvGraphicFramePr>
          <p:cNvPr id="4" name="Chart 3"/>
          <p:cNvGraphicFramePr>
            <a:graphicFrameLocks/>
          </p:cNvGraphicFramePr>
          <p:nvPr>
            <p:extLst>
              <p:ext uri="{D42A27DB-BD31-4B8C-83A1-F6EECF244321}">
                <p14:modId xmlns:p14="http://schemas.microsoft.com/office/powerpoint/2010/main" val="161470407"/>
              </p:ext>
            </p:extLst>
          </p:nvPr>
        </p:nvGraphicFramePr>
        <p:xfrm>
          <a:off x="838200" y="1524000"/>
          <a:ext cx="7396162" cy="4648200"/>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p:cNvCxnSpPr/>
          <p:nvPr/>
        </p:nvCxnSpPr>
        <p:spPr>
          <a:xfrm flipV="1">
            <a:off x="3126509" y="2209800"/>
            <a:ext cx="0" cy="3352800"/>
          </a:xfrm>
          <a:prstGeom prst="line">
            <a:avLst/>
          </a:prstGeom>
          <a:ln w="317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126509" y="1905000"/>
            <a:ext cx="378691" cy="3048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1"/>
          <p:cNvSpPr txBox="1"/>
          <p:nvPr/>
        </p:nvSpPr>
        <p:spPr>
          <a:xfrm>
            <a:off x="7620000" y="2286000"/>
            <a:ext cx="1066800" cy="381000"/>
          </a:xfrm>
          <a:prstGeom prst="rect">
            <a:avLst/>
          </a:prstGeom>
          <a:solidFill>
            <a:schemeClr val="bg1"/>
          </a:solidFill>
          <a:ln w="25400">
            <a:solidFill>
              <a:srgbClr val="FF3399"/>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3399"/>
                </a:solidFill>
              </a:rPr>
              <a:t>Women</a:t>
            </a:r>
            <a:endParaRPr lang="en-US" sz="1200" b="1" dirty="0">
              <a:solidFill>
                <a:srgbClr val="FF3399"/>
              </a:solidFill>
            </a:endParaRPr>
          </a:p>
        </p:txBody>
      </p:sp>
      <p:sp>
        <p:nvSpPr>
          <p:cNvPr id="10" name="TextBox 1"/>
          <p:cNvSpPr txBox="1"/>
          <p:nvPr/>
        </p:nvSpPr>
        <p:spPr>
          <a:xfrm>
            <a:off x="7696200" y="3162300"/>
            <a:ext cx="762000" cy="381000"/>
          </a:xfrm>
          <a:prstGeom prst="rect">
            <a:avLst/>
          </a:prstGeom>
          <a:solidFill>
            <a:schemeClr val="bg1"/>
          </a:solidFill>
          <a:ln w="25400">
            <a:solidFill>
              <a:srgbClr val="0066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70C0"/>
                </a:solidFill>
              </a:rPr>
              <a:t>Men</a:t>
            </a:r>
            <a:endParaRPr lang="en-US" sz="1200" b="1" dirty="0">
              <a:solidFill>
                <a:srgbClr val="0070C0"/>
              </a:solidFill>
            </a:endParaRPr>
          </a:p>
        </p:txBody>
      </p:sp>
      <p:sp>
        <p:nvSpPr>
          <p:cNvPr id="3" name="TextBox 2"/>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err="1" smtClean="0">
                <a:latin typeface="+mj-lt"/>
              </a:rPr>
              <a:t>Rogot</a:t>
            </a:r>
            <a:r>
              <a:rPr lang="en-US" sz="1400" dirty="0">
                <a:latin typeface="+mj-lt"/>
              </a:rPr>
              <a:t>, </a:t>
            </a:r>
            <a:r>
              <a:rPr lang="en-US" sz="1400" dirty="0" err="1" smtClean="0">
                <a:latin typeface="+mj-lt"/>
              </a:rPr>
              <a:t>Sorlie</a:t>
            </a:r>
            <a:r>
              <a:rPr lang="en-US" sz="1400" dirty="0">
                <a:latin typeface="+mj-lt"/>
              </a:rPr>
              <a:t>, and </a:t>
            </a:r>
            <a:r>
              <a:rPr lang="en-US" sz="1400" dirty="0" smtClean="0">
                <a:latin typeface="+mj-lt"/>
              </a:rPr>
              <a:t>Johnson (1992).</a:t>
            </a:r>
            <a:endParaRPr lang="en-US" sz="1400" dirty="0">
              <a:latin typeface="+mj-lt"/>
            </a:endParaRPr>
          </a:p>
        </p:txBody>
      </p:sp>
    </p:spTree>
    <p:extLst>
      <p:ext uri="{BB962C8B-B14F-4D97-AF65-F5344CB8AC3E}">
        <p14:creationId xmlns:p14="http://schemas.microsoft.com/office/powerpoint/2010/main" val="38304070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dirty="0" smtClean="0"/>
              <a:t>Health &amp; Retirement Study</a:t>
            </a:r>
            <a:endParaRPr lang="en-US" dirty="0"/>
          </a:p>
        </p:txBody>
      </p:sp>
      <p:sp>
        <p:nvSpPr>
          <p:cNvPr id="3" name="Content Placeholder 2"/>
          <p:cNvSpPr>
            <a:spLocks noGrp="1"/>
          </p:cNvSpPr>
          <p:nvPr>
            <p:ph idx="1"/>
          </p:nvPr>
        </p:nvSpPr>
        <p:spPr>
          <a:xfrm>
            <a:off x="457200" y="1295400"/>
            <a:ext cx="8229600" cy="4678362"/>
          </a:xfrm>
        </p:spPr>
        <p:txBody>
          <a:bodyPr/>
          <a:lstStyle/>
          <a:p>
            <a:r>
              <a:rPr lang="en-US" sz="2800" dirty="0" smtClean="0"/>
              <a:t>Cohorts spanning birth years 1890-1965</a:t>
            </a:r>
          </a:p>
          <a:p>
            <a:pPr lvl="1"/>
            <a:r>
              <a:rPr lang="en-US" sz="2400" b="1" dirty="0" smtClean="0">
                <a:solidFill>
                  <a:schemeClr val="accent2">
                    <a:lumMod val="75000"/>
                  </a:schemeClr>
                </a:solidFill>
                <a:latin typeface="+mj-lt"/>
              </a:rPr>
              <a:t>We examine deaths occurring in 1992-2010</a:t>
            </a:r>
            <a:endParaRPr lang="en-US" sz="2400" b="1" dirty="0" smtClean="0">
              <a:solidFill>
                <a:srgbClr val="FF0000"/>
              </a:solidFill>
              <a:latin typeface="+mj-lt"/>
            </a:endParaRPr>
          </a:p>
          <a:p>
            <a:r>
              <a:rPr lang="en-US" sz="2800" dirty="0" smtClean="0"/>
              <a:t>Sample includes almost 32,000 aged &amp; near-aged Americans</a:t>
            </a:r>
            <a:endParaRPr lang="en-US" sz="2800" dirty="0" smtClean="0">
              <a:solidFill>
                <a:srgbClr val="FF0000"/>
              </a:solidFill>
              <a:latin typeface="+mj-lt"/>
            </a:endParaRPr>
          </a:p>
          <a:p>
            <a:pPr lvl="1"/>
            <a:r>
              <a:rPr lang="en-US" sz="2400" b="1" dirty="0" smtClean="0">
                <a:solidFill>
                  <a:schemeClr val="accent2">
                    <a:lumMod val="75000"/>
                  </a:schemeClr>
                </a:solidFill>
                <a:latin typeface="+mj-lt"/>
              </a:rPr>
              <a:t>Of whom more than 11,500 died between 1992-2010</a:t>
            </a:r>
          </a:p>
          <a:p>
            <a:r>
              <a:rPr lang="en-US" sz="2800" dirty="0" smtClean="0"/>
              <a:t>HRS data file contains range of info on SES</a:t>
            </a:r>
          </a:p>
          <a:p>
            <a:pPr lvl="1"/>
            <a:r>
              <a:rPr lang="en-US" sz="2400" b="1" dirty="0" smtClean="0">
                <a:solidFill>
                  <a:schemeClr val="accent2">
                    <a:lumMod val="75000"/>
                  </a:schemeClr>
                </a:solidFill>
                <a:latin typeface="+mj-lt"/>
              </a:rPr>
              <a:t>Educational attainment &amp; current income</a:t>
            </a:r>
          </a:p>
          <a:p>
            <a:pPr lvl="1"/>
            <a:r>
              <a:rPr lang="en-US" sz="2400" b="1" dirty="0" smtClean="0">
                <a:solidFill>
                  <a:schemeClr val="accent2">
                    <a:lumMod val="75000"/>
                  </a:schemeClr>
                </a:solidFill>
                <a:latin typeface="+mj-lt"/>
              </a:rPr>
              <a:t>For almost 2/3 of sample, Social Security earnings record</a:t>
            </a:r>
          </a:p>
          <a:p>
            <a:r>
              <a:rPr lang="en-US" sz="2800" dirty="0" smtClean="0"/>
              <a:t>Also: Health status, health-related behaviors, parents’ life spans</a:t>
            </a:r>
            <a:endParaRPr lang="en-US" sz="2800" b="1" dirty="0" smtClean="0">
              <a:solidFill>
                <a:schemeClr val="accent2">
                  <a:lumMod val="75000"/>
                </a:schemeClr>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941387"/>
          </a:xfrm>
        </p:spPr>
        <p:txBody>
          <a:bodyPr/>
          <a:lstStyle/>
          <a:p>
            <a:r>
              <a:rPr lang="en-US" dirty="0" smtClean="0"/>
              <a:t>Our measures of SES</a:t>
            </a:r>
            <a:endParaRPr lang="en-US" dirty="0"/>
          </a:p>
        </p:txBody>
      </p:sp>
      <p:sp>
        <p:nvSpPr>
          <p:cNvPr id="3" name="Content Placeholder 2"/>
          <p:cNvSpPr>
            <a:spLocks noGrp="1"/>
          </p:cNvSpPr>
          <p:nvPr>
            <p:ph idx="1"/>
          </p:nvPr>
        </p:nvSpPr>
        <p:spPr>
          <a:xfrm>
            <a:off x="457200" y="1143000"/>
            <a:ext cx="8229600" cy="5105400"/>
          </a:xfrm>
        </p:spPr>
        <p:txBody>
          <a:bodyPr/>
          <a:lstStyle/>
          <a:p>
            <a:r>
              <a:rPr lang="en-US" sz="2600" dirty="0" smtClean="0"/>
              <a:t>Educational attainment</a:t>
            </a:r>
          </a:p>
          <a:p>
            <a:pPr lvl="1"/>
            <a:r>
              <a:rPr lang="en-US" sz="2400" b="1" dirty="0" smtClean="0">
                <a:solidFill>
                  <a:schemeClr val="accent2">
                    <a:lumMod val="75000"/>
                  </a:schemeClr>
                </a:solidFill>
                <a:latin typeface="+mj-lt"/>
              </a:rPr>
              <a:t>Less than high school diploma</a:t>
            </a:r>
          </a:p>
          <a:p>
            <a:pPr lvl="1"/>
            <a:r>
              <a:rPr lang="en-US" sz="2400" b="1" dirty="0" smtClean="0">
                <a:solidFill>
                  <a:schemeClr val="accent2">
                    <a:lumMod val="75000"/>
                  </a:schemeClr>
                </a:solidFill>
                <a:latin typeface="+mj-lt"/>
              </a:rPr>
              <a:t>College degree or more</a:t>
            </a:r>
          </a:p>
          <a:p>
            <a:r>
              <a:rPr lang="en-US" sz="2600" b="1" i="1" dirty="0" smtClean="0">
                <a:latin typeface="Times New Roman" panose="02020603050405020304" pitchFamily="18" charset="0"/>
                <a:cs typeface="Times New Roman" panose="02020603050405020304" pitchFamily="18" charset="0"/>
              </a:rPr>
              <a:t>Actual</a:t>
            </a:r>
            <a:r>
              <a:rPr lang="en-US" sz="2600" dirty="0" smtClean="0"/>
              <a:t> average nonzero earnings (ages 41-50)</a:t>
            </a:r>
            <a:endParaRPr lang="en-US" sz="2600" dirty="0" smtClean="0">
              <a:solidFill>
                <a:srgbClr val="FF0000"/>
              </a:solidFill>
              <a:latin typeface="+mj-lt"/>
            </a:endParaRPr>
          </a:p>
          <a:p>
            <a:pPr lvl="1"/>
            <a:r>
              <a:rPr lang="en-US" sz="2400" b="1" dirty="0" smtClean="0">
                <a:solidFill>
                  <a:schemeClr val="accent2">
                    <a:lumMod val="75000"/>
                  </a:schemeClr>
                </a:solidFill>
                <a:latin typeface="+mj-lt"/>
              </a:rPr>
              <a:t>Based on reported earnings in Social Security record</a:t>
            </a:r>
          </a:p>
          <a:p>
            <a:pPr lvl="1"/>
            <a:r>
              <a:rPr lang="en-US" sz="2400" b="1" dirty="0" smtClean="0">
                <a:solidFill>
                  <a:schemeClr val="accent2">
                    <a:lumMod val="75000"/>
                  </a:schemeClr>
                </a:solidFill>
                <a:latin typeface="+mj-lt"/>
              </a:rPr>
              <a:t>Combined husband-wife earnings adj. for family size</a:t>
            </a:r>
          </a:p>
          <a:p>
            <a:r>
              <a:rPr lang="en-US" sz="2600" b="1" i="1" dirty="0" smtClean="0">
                <a:latin typeface="Times New Roman" panose="02020603050405020304" pitchFamily="18" charset="0"/>
                <a:cs typeface="Times New Roman" panose="02020603050405020304" pitchFamily="18" charset="0"/>
              </a:rPr>
              <a:t>Predicted</a:t>
            </a:r>
            <a:r>
              <a:rPr lang="en-US" sz="2600" dirty="0" smtClean="0"/>
              <a:t> </a:t>
            </a:r>
            <a:r>
              <a:rPr lang="en-US" sz="2600" dirty="0"/>
              <a:t>average nonzero earnings (ages 41-50</a:t>
            </a:r>
            <a:r>
              <a:rPr lang="en-US" sz="2600" dirty="0" smtClean="0"/>
              <a:t>)</a:t>
            </a:r>
          </a:p>
          <a:p>
            <a:pPr lvl="1"/>
            <a:r>
              <a:rPr lang="en-US" sz="2400" b="1" dirty="0" smtClean="0">
                <a:solidFill>
                  <a:schemeClr val="accent2">
                    <a:lumMod val="75000"/>
                  </a:schemeClr>
                </a:solidFill>
                <a:latin typeface="+mj-lt"/>
              </a:rPr>
              <a:t>Regression predictions explained by education, race/ethnicity, disability, marital status</a:t>
            </a:r>
          </a:p>
          <a:p>
            <a:r>
              <a:rPr lang="en-US" sz="2400" dirty="0" smtClean="0"/>
              <a:t>In current paper, we use earnings estimate to predict R’s position in income distribution: Top or bottom half.</a:t>
            </a:r>
          </a:p>
        </p:txBody>
      </p:sp>
    </p:spTree>
    <p:extLst>
      <p:ext uri="{BB962C8B-B14F-4D97-AF65-F5344CB8AC3E}">
        <p14:creationId xmlns:p14="http://schemas.microsoft.com/office/powerpoint/2010/main" val="1036141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75198397"/>
              </p:ext>
            </p:extLst>
          </p:nvPr>
        </p:nvGraphicFramePr>
        <p:xfrm>
          <a:off x="919162" y="1524000"/>
          <a:ext cx="7615238" cy="46196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600" dirty="0"/>
              <a:t>Age-specific mortality rates observed in RHS sample: </a:t>
            </a:r>
            <a:r>
              <a:rPr lang="en-US" sz="3600" dirty="0" smtClean="0"/>
              <a:t>1992-2010</a:t>
            </a:r>
            <a:endParaRPr lang="en-US" sz="3600" dirty="0"/>
          </a:p>
        </p:txBody>
      </p:sp>
      <p:sp>
        <p:nvSpPr>
          <p:cNvPr id="7" name="TextBox 1"/>
          <p:cNvSpPr txBox="1"/>
          <p:nvPr/>
        </p:nvSpPr>
        <p:spPr>
          <a:xfrm>
            <a:off x="7315200" y="1909618"/>
            <a:ext cx="1066800" cy="3810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Born in 1925</a:t>
            </a:r>
            <a:endParaRPr lang="en-US" sz="1200" b="1" dirty="0">
              <a:solidFill>
                <a:srgbClr val="FF0000"/>
              </a:solidFill>
            </a:endParaRPr>
          </a:p>
        </p:txBody>
      </p:sp>
      <p:sp>
        <p:nvSpPr>
          <p:cNvPr id="8" name="TextBox 1"/>
          <p:cNvSpPr txBox="1"/>
          <p:nvPr/>
        </p:nvSpPr>
        <p:spPr>
          <a:xfrm>
            <a:off x="5638800" y="4343400"/>
            <a:ext cx="1066800" cy="381000"/>
          </a:xfrm>
          <a:prstGeom prst="rect">
            <a:avLst/>
          </a:prstGeom>
          <a:solidFill>
            <a:schemeClr val="bg1"/>
          </a:solidFill>
          <a:ln w="25400">
            <a:solidFill>
              <a:schemeClr val="accent6">
                <a:lumMod val="75000"/>
              </a:schemeClr>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6">
                    <a:lumMod val="75000"/>
                  </a:schemeClr>
                </a:solidFill>
              </a:rPr>
              <a:t>Born in 1935</a:t>
            </a:r>
            <a:endParaRPr lang="en-US" sz="1200" b="1" dirty="0">
              <a:solidFill>
                <a:schemeClr val="accent6">
                  <a:lumMod val="75000"/>
                </a:schemeClr>
              </a:solidFill>
            </a:endParaRPr>
          </a:p>
        </p:txBody>
      </p:sp>
      <p:sp>
        <p:nvSpPr>
          <p:cNvPr id="9" name="TextBox 1"/>
          <p:cNvSpPr txBox="1"/>
          <p:nvPr/>
        </p:nvSpPr>
        <p:spPr>
          <a:xfrm>
            <a:off x="4038600" y="5105400"/>
            <a:ext cx="1066800" cy="3810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Born in 1945</a:t>
            </a:r>
            <a:endParaRPr lang="en-US" sz="1200" b="1" dirty="0">
              <a:solidFill>
                <a:srgbClr val="0000CC"/>
              </a:solidFill>
            </a:endParaRPr>
          </a:p>
        </p:txBody>
      </p:sp>
      <p:sp>
        <p:nvSpPr>
          <p:cNvPr id="14" name="TextBox 13"/>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Tree>
    <p:extLst>
      <p:ext uri="{BB962C8B-B14F-4D97-AF65-F5344CB8AC3E}">
        <p14:creationId xmlns:p14="http://schemas.microsoft.com/office/powerpoint/2010/main" val="12978442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1247615266"/>
              </p:ext>
            </p:extLst>
          </p:nvPr>
        </p:nvGraphicFramePr>
        <p:xfrm>
          <a:off x="919162" y="1524000"/>
          <a:ext cx="7615238" cy="461962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600" dirty="0" smtClean="0"/>
              <a:t>Age-specific mortality rates observed in RHS sample compared with SSA estimates (2005)</a:t>
            </a:r>
            <a:endParaRPr lang="en-US" sz="3600" dirty="0"/>
          </a:p>
        </p:txBody>
      </p:sp>
      <p:sp>
        <p:nvSpPr>
          <p:cNvPr id="7" name="TextBox 1"/>
          <p:cNvSpPr txBox="1"/>
          <p:nvPr/>
        </p:nvSpPr>
        <p:spPr>
          <a:xfrm>
            <a:off x="7315200" y="1909618"/>
            <a:ext cx="1066800" cy="3810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Born in 1925</a:t>
            </a:r>
            <a:endParaRPr lang="en-US" sz="1200" b="1" dirty="0">
              <a:solidFill>
                <a:srgbClr val="FF0000"/>
              </a:solidFill>
            </a:endParaRPr>
          </a:p>
        </p:txBody>
      </p:sp>
      <p:sp>
        <p:nvSpPr>
          <p:cNvPr id="8" name="TextBox 1"/>
          <p:cNvSpPr txBox="1"/>
          <p:nvPr/>
        </p:nvSpPr>
        <p:spPr>
          <a:xfrm>
            <a:off x="5638800" y="4343400"/>
            <a:ext cx="1066800" cy="381000"/>
          </a:xfrm>
          <a:prstGeom prst="rect">
            <a:avLst/>
          </a:prstGeom>
          <a:solidFill>
            <a:schemeClr val="bg1"/>
          </a:solidFill>
          <a:ln w="25400">
            <a:solidFill>
              <a:schemeClr val="accent6">
                <a:lumMod val="75000"/>
              </a:schemeClr>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6">
                    <a:lumMod val="75000"/>
                  </a:schemeClr>
                </a:solidFill>
              </a:rPr>
              <a:t>Born in 1935</a:t>
            </a:r>
            <a:endParaRPr lang="en-US" sz="1200" b="1" dirty="0">
              <a:solidFill>
                <a:schemeClr val="accent6">
                  <a:lumMod val="75000"/>
                </a:schemeClr>
              </a:solidFill>
            </a:endParaRPr>
          </a:p>
        </p:txBody>
      </p:sp>
      <p:sp>
        <p:nvSpPr>
          <p:cNvPr id="9" name="TextBox 1"/>
          <p:cNvSpPr txBox="1"/>
          <p:nvPr/>
        </p:nvSpPr>
        <p:spPr>
          <a:xfrm>
            <a:off x="4038600" y="5105400"/>
            <a:ext cx="1066800" cy="3810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Born in 1945</a:t>
            </a:r>
            <a:endParaRPr lang="en-US" sz="1200" b="1" dirty="0">
              <a:solidFill>
                <a:srgbClr val="0000CC"/>
              </a:solidFill>
            </a:endParaRPr>
          </a:p>
        </p:txBody>
      </p:sp>
      <p:sp>
        <p:nvSpPr>
          <p:cNvPr id="10" name="TextBox 1"/>
          <p:cNvSpPr txBox="1"/>
          <p:nvPr/>
        </p:nvSpPr>
        <p:spPr>
          <a:xfrm>
            <a:off x="6844145" y="3276600"/>
            <a:ext cx="1066800" cy="457200"/>
          </a:xfrm>
          <a:prstGeom prst="rect">
            <a:avLst/>
          </a:prstGeom>
          <a:solidFill>
            <a:schemeClr val="bg1"/>
          </a:solidFill>
          <a:ln w="25400">
            <a:solidFill>
              <a:srgbClr val="FF0000"/>
            </a:solidFill>
            <a:prstDash val="sysDash"/>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SSA estimates</a:t>
            </a:r>
            <a:endParaRPr lang="en-US" sz="1200" b="1" dirty="0">
              <a:solidFill>
                <a:srgbClr val="FF0000"/>
              </a:solidFill>
            </a:endParaRPr>
          </a:p>
        </p:txBody>
      </p:sp>
      <p:cxnSp>
        <p:nvCxnSpPr>
          <p:cNvPr id="11" name="Straight Arrow Connector 10"/>
          <p:cNvCxnSpPr/>
          <p:nvPr/>
        </p:nvCxnSpPr>
        <p:spPr>
          <a:xfrm flipH="1" flipV="1">
            <a:off x="6324600" y="3429000"/>
            <a:ext cx="491837" cy="762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and SSA (2005).</a:t>
            </a:r>
            <a:endParaRPr lang="en-US" sz="1400" dirty="0">
              <a:latin typeface="+mj-lt"/>
            </a:endParaRPr>
          </a:p>
        </p:txBody>
      </p:sp>
    </p:spTree>
    <p:extLst>
      <p:ext uri="{BB962C8B-B14F-4D97-AF65-F5344CB8AC3E}">
        <p14:creationId xmlns:p14="http://schemas.microsoft.com/office/powerpoint/2010/main" val="779325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324891714"/>
              </p:ext>
            </p:extLst>
          </p:nvPr>
        </p:nvGraphicFramePr>
        <p:xfrm>
          <a:off x="919163" y="1447800"/>
          <a:ext cx="7305674"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600" dirty="0"/>
              <a:t>Age-specific mortality rates observed in RHS sample: </a:t>
            </a:r>
            <a:r>
              <a:rPr lang="en-US" sz="3600" dirty="0" smtClean="0"/>
              <a:t>1992-2010</a:t>
            </a:r>
            <a:endParaRPr lang="en-US" sz="3600" dirty="0"/>
          </a:p>
        </p:txBody>
      </p:sp>
      <p:sp>
        <p:nvSpPr>
          <p:cNvPr id="7" name="TextBox 1"/>
          <p:cNvSpPr txBox="1"/>
          <p:nvPr/>
        </p:nvSpPr>
        <p:spPr>
          <a:xfrm>
            <a:off x="6934200" y="2743200"/>
            <a:ext cx="1066800" cy="3810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Born in 1925</a:t>
            </a:r>
            <a:endParaRPr lang="en-US" sz="1200" b="1" dirty="0">
              <a:solidFill>
                <a:srgbClr val="FF0000"/>
              </a:solidFill>
            </a:endParaRPr>
          </a:p>
        </p:txBody>
      </p:sp>
      <p:sp>
        <p:nvSpPr>
          <p:cNvPr id="8" name="TextBox 1"/>
          <p:cNvSpPr txBox="1"/>
          <p:nvPr/>
        </p:nvSpPr>
        <p:spPr>
          <a:xfrm>
            <a:off x="3581400" y="4173682"/>
            <a:ext cx="1066800" cy="381000"/>
          </a:xfrm>
          <a:prstGeom prst="rect">
            <a:avLst/>
          </a:prstGeom>
          <a:solidFill>
            <a:schemeClr val="bg1"/>
          </a:solidFill>
          <a:ln w="25400">
            <a:solidFill>
              <a:schemeClr val="accent6">
                <a:lumMod val="75000"/>
              </a:schemeClr>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6">
                    <a:lumMod val="75000"/>
                  </a:schemeClr>
                </a:solidFill>
              </a:rPr>
              <a:t>Born in 1935</a:t>
            </a:r>
            <a:endParaRPr lang="en-US" sz="1200" b="1" dirty="0">
              <a:solidFill>
                <a:schemeClr val="accent6">
                  <a:lumMod val="75000"/>
                </a:schemeClr>
              </a:solidFill>
            </a:endParaRPr>
          </a:p>
        </p:txBody>
      </p:sp>
      <p:sp>
        <p:nvSpPr>
          <p:cNvPr id="9" name="TextBox 1"/>
          <p:cNvSpPr txBox="1"/>
          <p:nvPr/>
        </p:nvSpPr>
        <p:spPr>
          <a:xfrm>
            <a:off x="1676400" y="4648200"/>
            <a:ext cx="1066800" cy="3810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Born in 1945</a:t>
            </a:r>
            <a:endParaRPr lang="en-US" sz="1200" b="1" dirty="0">
              <a:solidFill>
                <a:srgbClr val="0000CC"/>
              </a:solidFill>
            </a:endParaRPr>
          </a:p>
        </p:txBody>
      </p:sp>
      <p:sp>
        <p:nvSpPr>
          <p:cNvPr id="14" name="TextBox 13"/>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mortality data.</a:t>
            </a:r>
            <a:endParaRPr lang="en-US" sz="1400" dirty="0">
              <a:latin typeface="+mj-lt"/>
            </a:endParaRPr>
          </a:p>
        </p:txBody>
      </p:sp>
    </p:spTree>
    <p:extLst>
      <p:ext uri="{BB962C8B-B14F-4D97-AF65-F5344CB8AC3E}">
        <p14:creationId xmlns:p14="http://schemas.microsoft.com/office/powerpoint/2010/main" val="397766930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873029705"/>
              </p:ext>
            </p:extLst>
          </p:nvPr>
        </p:nvGraphicFramePr>
        <p:xfrm>
          <a:off x="919163" y="1447800"/>
          <a:ext cx="7305674"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z="3600" dirty="0" smtClean="0"/>
              <a:t>Age-specific mortality rates observed in RHS sample compared with SSA estimates (2005)</a:t>
            </a:r>
            <a:endParaRPr lang="en-US" sz="3600" dirty="0"/>
          </a:p>
        </p:txBody>
      </p:sp>
      <p:sp>
        <p:nvSpPr>
          <p:cNvPr id="7" name="TextBox 1"/>
          <p:cNvSpPr txBox="1"/>
          <p:nvPr/>
        </p:nvSpPr>
        <p:spPr>
          <a:xfrm>
            <a:off x="6934200" y="2743200"/>
            <a:ext cx="1066800" cy="381000"/>
          </a:xfrm>
          <a:prstGeom prst="rect">
            <a:avLst/>
          </a:prstGeom>
          <a:solidFill>
            <a:schemeClr val="bg1"/>
          </a:solidFill>
          <a:ln w="25400">
            <a:solidFill>
              <a:srgbClr val="FF0000"/>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Born in 1925</a:t>
            </a:r>
            <a:endParaRPr lang="en-US" sz="1200" b="1" dirty="0">
              <a:solidFill>
                <a:srgbClr val="FF0000"/>
              </a:solidFill>
            </a:endParaRPr>
          </a:p>
        </p:txBody>
      </p:sp>
      <p:sp>
        <p:nvSpPr>
          <p:cNvPr id="8" name="TextBox 1"/>
          <p:cNvSpPr txBox="1"/>
          <p:nvPr/>
        </p:nvSpPr>
        <p:spPr>
          <a:xfrm>
            <a:off x="3581400" y="4173682"/>
            <a:ext cx="1066800" cy="381000"/>
          </a:xfrm>
          <a:prstGeom prst="rect">
            <a:avLst/>
          </a:prstGeom>
          <a:solidFill>
            <a:schemeClr val="bg1"/>
          </a:solidFill>
          <a:ln w="25400">
            <a:solidFill>
              <a:schemeClr val="accent6">
                <a:lumMod val="75000"/>
              </a:schemeClr>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chemeClr val="accent6">
                    <a:lumMod val="75000"/>
                  </a:schemeClr>
                </a:solidFill>
              </a:rPr>
              <a:t>Born in 1935</a:t>
            </a:r>
            <a:endParaRPr lang="en-US" sz="1200" b="1" dirty="0">
              <a:solidFill>
                <a:schemeClr val="accent6">
                  <a:lumMod val="75000"/>
                </a:schemeClr>
              </a:solidFill>
            </a:endParaRPr>
          </a:p>
        </p:txBody>
      </p:sp>
      <p:sp>
        <p:nvSpPr>
          <p:cNvPr id="9" name="TextBox 1"/>
          <p:cNvSpPr txBox="1"/>
          <p:nvPr/>
        </p:nvSpPr>
        <p:spPr>
          <a:xfrm>
            <a:off x="1676400" y="4648200"/>
            <a:ext cx="1066800" cy="381000"/>
          </a:xfrm>
          <a:prstGeom prst="rect">
            <a:avLst/>
          </a:prstGeom>
          <a:solidFill>
            <a:schemeClr val="bg1"/>
          </a:solidFill>
          <a:ln w="25400">
            <a:solidFill>
              <a:srgbClr val="0000CC"/>
            </a:solidFill>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0000CC"/>
                </a:solidFill>
              </a:rPr>
              <a:t>Born in 1945</a:t>
            </a:r>
            <a:endParaRPr lang="en-US" sz="1200" b="1" dirty="0">
              <a:solidFill>
                <a:srgbClr val="0000CC"/>
              </a:solidFill>
            </a:endParaRPr>
          </a:p>
        </p:txBody>
      </p:sp>
      <p:sp>
        <p:nvSpPr>
          <p:cNvPr id="10" name="TextBox 1"/>
          <p:cNvSpPr txBox="1"/>
          <p:nvPr/>
        </p:nvSpPr>
        <p:spPr>
          <a:xfrm>
            <a:off x="5181600" y="2362200"/>
            <a:ext cx="1066800" cy="457200"/>
          </a:xfrm>
          <a:prstGeom prst="rect">
            <a:avLst/>
          </a:prstGeom>
          <a:solidFill>
            <a:schemeClr val="bg1"/>
          </a:solidFill>
          <a:ln w="25400">
            <a:solidFill>
              <a:srgbClr val="FF0000"/>
            </a:solidFill>
            <a:prstDash val="sysDash"/>
          </a:ln>
          <a:effectLst>
            <a:outerShdw blurRad="50800" dist="50800" dir="5400000" algn="ctr" rotWithShape="0">
              <a:schemeClr val="accent4">
                <a:lumMod val="75000"/>
                <a:lumOff val="25000"/>
              </a:schemeClr>
            </a:outerShdw>
          </a:effectLst>
        </p:spPr>
        <p:txBody>
          <a:bodyPr wrap="squar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smtClean="0">
                <a:solidFill>
                  <a:srgbClr val="FF0000"/>
                </a:solidFill>
              </a:rPr>
              <a:t>SSA estimates</a:t>
            </a:r>
            <a:endParaRPr lang="en-US" sz="1200" b="1" dirty="0">
              <a:solidFill>
                <a:srgbClr val="FF0000"/>
              </a:solidFill>
            </a:endParaRPr>
          </a:p>
        </p:txBody>
      </p:sp>
      <p:cxnSp>
        <p:nvCxnSpPr>
          <p:cNvPr id="11" name="Straight Arrow Connector 10"/>
          <p:cNvCxnSpPr>
            <a:stCxn id="10" idx="2"/>
          </p:cNvCxnSpPr>
          <p:nvPr/>
        </p:nvCxnSpPr>
        <p:spPr>
          <a:xfrm>
            <a:off x="5715000" y="2819400"/>
            <a:ext cx="533400" cy="609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81600" y="6400800"/>
            <a:ext cx="3505200" cy="307777"/>
          </a:xfrm>
          <a:prstGeom prst="rect">
            <a:avLst/>
          </a:prstGeom>
          <a:noFill/>
        </p:spPr>
        <p:txBody>
          <a:bodyPr wrap="square" rtlCol="0">
            <a:spAutoFit/>
          </a:bodyPr>
          <a:lstStyle/>
          <a:p>
            <a:pPr algn="r"/>
            <a:r>
              <a:rPr lang="en-US" sz="1400" i="1" dirty="0">
                <a:latin typeface="+mj-lt"/>
              </a:rPr>
              <a:t>Source: </a:t>
            </a:r>
            <a:r>
              <a:rPr lang="en-US" sz="1400" i="1" dirty="0" smtClean="0">
                <a:latin typeface="+mj-lt"/>
              </a:rPr>
              <a:t> </a:t>
            </a:r>
            <a:r>
              <a:rPr lang="en-US" sz="1400" dirty="0" smtClean="0">
                <a:latin typeface="+mj-lt"/>
              </a:rPr>
              <a:t>Tabulations of HRS and SSA (2005).</a:t>
            </a:r>
            <a:endParaRPr lang="en-US" sz="1400" dirty="0">
              <a:latin typeface="+mj-lt"/>
            </a:endParaRPr>
          </a:p>
        </p:txBody>
      </p:sp>
    </p:spTree>
    <p:extLst>
      <p:ext uri="{BB962C8B-B14F-4D97-AF65-F5344CB8AC3E}">
        <p14:creationId xmlns:p14="http://schemas.microsoft.com/office/powerpoint/2010/main" val="10559875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Berlin WZB - Burtless presentation (Nov 2010)</Template>
  <TotalTime>789</TotalTime>
  <Words>1620</Words>
  <Application>Microsoft Macintosh PowerPoint</Application>
  <PresentationFormat>On-screen Show (4:3)</PresentationFormat>
  <Paragraphs>183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Edge</vt:lpstr>
      <vt:lpstr>Sources of Increasing Differential Mortality among the Aged by Socioeconomic Status</vt:lpstr>
      <vt:lpstr>Mortality differentials by social and economic status</vt:lpstr>
      <vt:lpstr>Expected age of death among white men and women attaining age 45 in the National Longitudinal Mortality Study, 1979-1985</vt:lpstr>
      <vt:lpstr>Health &amp; Retirement Study</vt:lpstr>
      <vt:lpstr>Our measures of SES</vt:lpstr>
      <vt:lpstr>Age-specific mortality rates observed in RHS sample: 1992-2010</vt:lpstr>
      <vt:lpstr>Age-specific mortality rates observed in RHS sample compared with SSA estimates (2005)</vt:lpstr>
      <vt:lpstr>Age-specific mortality rates observed in RHS sample: 1992-2010</vt:lpstr>
      <vt:lpstr>Age-specific mortality rates observed in RHS sample compared with SSA estimates (2005)</vt:lpstr>
      <vt:lpstr>Does socioeconomic status affect mortality in the HRS?</vt:lpstr>
      <vt:lpstr>Estimated mortality rates of low and high predicted earners, by age</vt:lpstr>
      <vt:lpstr>Estimated mortality rates of low and high predicted earners, by age</vt:lpstr>
      <vt:lpstr>Does the impact of socioeconomic status on mortality grow in successive birth cohorts?</vt:lpstr>
      <vt:lpstr>Mortality rates of low and high predicted earners, by age in “Early” cohort</vt:lpstr>
      <vt:lpstr>Mortality rates of low and high predicted earners, by age in “Early” and “Later” cohorts</vt:lpstr>
      <vt:lpstr>Mortality rate differential of low and high predicted earners, by age in “Early” cohorts</vt:lpstr>
      <vt:lpstr>Mortality rate differential of low and high predicted earners, by age in “Early” &amp; “Later” cohorts</vt:lpstr>
      <vt:lpstr>Mortality rate differential of low and high predicted earners, by age in “Early” cohorts</vt:lpstr>
      <vt:lpstr>Mortality rate differential of low and high predicted earners, by age in “Early” &amp; “Later” cohorts</vt:lpstr>
      <vt:lpstr>Does the impact of socioeconomic status on mortality grow in successive birth cohorts?</vt:lpstr>
      <vt:lpstr>Changing impact of socioeconomic status on mortality by specific cause of death</vt:lpstr>
      <vt:lpstr>Can behavioral differences account for widening mortality differences by SES group?</vt:lpstr>
      <vt:lpstr>Can behavioral differences account for widening mortality differences by SES group?</vt:lpstr>
      <vt:lpstr>Conclusions</vt:lpstr>
    </vt:vector>
  </TitlesOfParts>
  <Company>The Brookings Institution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Post-War Trends in Labor Income in the Social Security Earnings Public-Use File</dc:title>
  <dc:creator>gburtless</dc:creator>
  <cp:lastModifiedBy>Amy Grzybowski</cp:lastModifiedBy>
  <cp:revision>63</cp:revision>
  <cp:lastPrinted>2014-08-06T22:29:52Z</cp:lastPrinted>
  <dcterms:created xsi:type="dcterms:W3CDTF">2013-07-26T19:14:23Z</dcterms:created>
  <dcterms:modified xsi:type="dcterms:W3CDTF">2014-08-07T02:36:47Z</dcterms:modified>
</cp:coreProperties>
</file>