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17" r:id="rId3"/>
    <p:sldId id="259" r:id="rId4"/>
    <p:sldId id="292" r:id="rId5"/>
    <p:sldId id="265" r:id="rId6"/>
    <p:sldId id="321" r:id="rId7"/>
    <p:sldId id="324" r:id="rId8"/>
    <p:sldId id="270" r:id="rId9"/>
    <p:sldId id="342" r:id="rId10"/>
    <p:sldId id="297" r:id="rId11"/>
    <p:sldId id="306" r:id="rId12"/>
    <p:sldId id="299" r:id="rId13"/>
    <p:sldId id="343" r:id="rId14"/>
    <p:sldId id="345" r:id="rId15"/>
    <p:sldId id="290" r:id="rId16"/>
    <p:sldId id="34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wn, Jeffrey R." initials="JR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96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C437C-1E87-47C2-BC52-3ADBEB7ACE17}" type="datetimeFigureOut">
              <a:rPr lang="en-US" smtClean="0"/>
              <a:t>8/6/14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52CFD-4A02-44E1-9D5D-CD674F3E7A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11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Linked to conscientiousness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52CFD-4A02-44E1-9D5D-CD674F3E7A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092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C52CFD-4A02-44E1-9D5D-CD674F3E7A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6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BEC661-13F2-4A91-A36E-4F78A40968E3}" type="datetime1">
              <a:rPr lang="en-US" smtClean="0"/>
              <a:t>8/6/14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C7BF-8F47-424B-ABAE-2BE90A2F99BF}" type="datetime1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3011F4C-261F-4C50-91B3-261D39351AA0}" type="datetime1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E600B-5EF5-46F3-ACA6-7B762560BC58}" type="datetime1">
              <a:rPr lang="en-US" smtClean="0"/>
              <a:t>8/6/14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1923-E0C4-4921-A6FB-F536479E0956}" type="datetime1">
              <a:rPr lang="en-US" smtClean="0"/>
              <a:t>8/6/14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8C69359-E7EA-4442-B320-E543BA89D46A}" type="datetime1">
              <a:rPr lang="en-US" smtClean="0"/>
              <a:t>8/6/14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8EBAD9-2E3C-48C2-A7D0-BB6090AC6D99}" type="datetime1">
              <a:rPr lang="en-US" smtClean="0"/>
              <a:t>8/6/14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EDD0-E72A-4482-8897-96FBA4430C7C}" type="datetime1">
              <a:rPr lang="en-US" smtClean="0"/>
              <a:t>8/6/14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2B8AF-81CC-406D-A365-C0C5EFE44AD2}" type="datetime1">
              <a:rPr lang="en-US" smtClean="0"/>
              <a:t>8/6/14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EB1C0-EE60-4E3A-95E3-2F689835323F}" type="datetime1">
              <a:rPr lang="en-US" smtClean="0"/>
              <a:t>8/6/14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FEAD24F-BA36-465F-BD4A-CCC0DFBCE0A2}" type="datetime1">
              <a:rPr lang="en-US" smtClean="0"/>
              <a:t>8/6/14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181C45-A116-49EA-B533-8F61E6231FE0}" type="datetime1">
              <a:rPr lang="en-US" smtClean="0"/>
              <a:t>8/6/14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3AEBF-D8BD-4F39-8066-72C97B1CA0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382000" cy="14700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PROCRASTINATION, Present-Biased Preferences and Financial Behaviors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Jeffrey R. Brown</a:t>
            </a:r>
          </a:p>
          <a:p>
            <a:pPr algn="ctr"/>
            <a:r>
              <a:rPr lang="en-US" sz="2400" dirty="0" smtClean="0"/>
              <a:t>University of Illinois and NBER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2400" dirty="0" smtClean="0"/>
              <a:t>Alessandro Previtero</a:t>
            </a:r>
          </a:p>
          <a:p>
            <a:pPr algn="ctr"/>
            <a:r>
              <a:rPr lang="en-US" sz="2400" dirty="0" smtClean="0"/>
              <a:t>Ivey Business School, Western University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AEBF-D8BD-4F39-8066-72C97B1CA0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65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" y="152400"/>
            <a:ext cx="8956436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Procrastinators Invest 3-5% More in QDIAs</a:t>
            </a:r>
            <a:br>
              <a:rPr lang="en-US" sz="3600" dirty="0" smtClean="0"/>
            </a:br>
            <a:r>
              <a:rPr lang="en-US" sz="2600" dirty="0" smtClean="0"/>
              <a:t>(Lifecycle, Target Date or Balanced)</a:t>
            </a:r>
            <a:endParaRPr lang="en-US" sz="2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6359078"/>
              </p:ext>
            </p:extLst>
          </p:nvPr>
        </p:nvGraphicFramePr>
        <p:xfrm>
          <a:off x="152400" y="1676400"/>
          <a:ext cx="8610599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323"/>
                <a:gridCol w="996600"/>
                <a:gridCol w="925410"/>
                <a:gridCol w="922565"/>
                <a:gridCol w="942497"/>
                <a:gridCol w="956733"/>
                <a:gridCol w="945344"/>
                <a:gridCol w="922565"/>
                <a:gridCol w="922562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Pre-PPA (2002-2006)</a:t>
                      </a:r>
                    </a:p>
                    <a:p>
                      <a:pPr algn="ctr"/>
                      <a:r>
                        <a:rPr lang="en-US" sz="2000" dirty="0" smtClean="0"/>
                        <a:t>Share in</a:t>
                      </a:r>
                      <a:r>
                        <a:rPr lang="en-US" sz="2000" baseline="0" dirty="0" smtClean="0"/>
                        <a:t> QDIA Fund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Post-PPA (2008)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Share in</a:t>
                      </a:r>
                      <a:r>
                        <a:rPr lang="en-US" sz="2000" baseline="0" dirty="0" smtClean="0"/>
                        <a:t> QDIA Fund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Proc_Max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0.031**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Proc_Mean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0.046**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(0.011)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</a:t>
                      </a:r>
                      <a:r>
                        <a:rPr lang="en-US" sz="1500" baseline="0" dirty="0" err="1" smtClean="0">
                          <a:latin typeface="+mn-lt"/>
                        </a:rPr>
                        <a:t>Last</a:t>
                      </a:r>
                      <a:endParaRPr lang="en-US" sz="15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0.045**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Proc_First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0.038**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(0.015)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n-lt"/>
                        </a:rPr>
                        <a:t>Other</a:t>
                      </a:r>
                      <a:r>
                        <a:rPr lang="en-US" sz="1500" baseline="0" dirty="0" smtClean="0">
                          <a:latin typeface="+mn-lt"/>
                        </a:rPr>
                        <a:t> Controls</a:t>
                      </a:r>
                      <a:r>
                        <a:rPr lang="en-US" sz="1500" dirty="0" smtClean="0">
                          <a:latin typeface="+mn-lt"/>
                        </a:rPr>
                        <a:t>?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58,388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23,073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23,073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23,073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23,073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280666"/>
            <a:ext cx="720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Regressions also control for female (+), hiring age (-), plan and year controls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05800" y="6579476"/>
            <a:ext cx="739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5A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32886" y="2344542"/>
            <a:ext cx="0" cy="393612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9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49916780"/>
              </p:ext>
            </p:extLst>
          </p:nvPr>
        </p:nvGraphicFramePr>
        <p:xfrm>
          <a:off x="152400" y="1676400"/>
          <a:ext cx="8610599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323"/>
                <a:gridCol w="996600"/>
                <a:gridCol w="925410"/>
                <a:gridCol w="922565"/>
                <a:gridCol w="942497"/>
                <a:gridCol w="956733"/>
                <a:gridCol w="945344"/>
                <a:gridCol w="922565"/>
                <a:gridCol w="922562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Pre-PPA (2002-2006)</a:t>
                      </a:r>
                    </a:p>
                    <a:p>
                      <a:pPr algn="ctr"/>
                      <a:r>
                        <a:rPr lang="en-US" sz="2000" dirty="0" err="1" smtClean="0"/>
                        <a:t>Pr</a:t>
                      </a:r>
                      <a:r>
                        <a:rPr lang="en-US" sz="2000" dirty="0" smtClean="0"/>
                        <a:t>(Put 100% in QDIA)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Post-PPA (2008)</a:t>
                      </a:r>
                    </a:p>
                    <a:p>
                      <a:pPr algn="ctr"/>
                      <a:r>
                        <a:rPr lang="en-US" sz="2000" dirty="0" err="1" smtClean="0"/>
                        <a:t>Pr</a:t>
                      </a:r>
                      <a:r>
                        <a:rPr lang="en-US" sz="2000" dirty="0" smtClean="0"/>
                        <a:t>(Put 100% in QDIA)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Proc_Max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Proc_Mean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0.038**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</a:t>
                      </a:r>
                      <a:r>
                        <a:rPr lang="en-US" sz="1500" baseline="0" dirty="0" err="1" smtClean="0">
                          <a:latin typeface="+mn-lt"/>
                        </a:rPr>
                        <a:t>Last</a:t>
                      </a:r>
                      <a:endParaRPr lang="en-US" sz="15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0.034*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Proc_First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0.033**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(0.009)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(0.014)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n-lt"/>
                        </a:rPr>
                        <a:t>Other</a:t>
                      </a:r>
                      <a:r>
                        <a:rPr lang="en-US" sz="1500" baseline="0" dirty="0" smtClean="0">
                          <a:latin typeface="+mn-lt"/>
                        </a:rPr>
                        <a:t> Controls?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latin typeface="+mn-lt"/>
                        </a:rPr>
                        <a:t>Yes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59,520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59,520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59,520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59,520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23050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6280666"/>
            <a:ext cx="752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Regressions also control for female (+), hiring age (0), plan and year controls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05800" y="6579476"/>
            <a:ext cx="72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5B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032886" y="2344542"/>
            <a:ext cx="0" cy="393612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609600" y="152400"/>
            <a:ext cx="8153400" cy="990600"/>
          </a:xfrm>
          <a:prstGeom prst="rect">
            <a:avLst/>
          </a:prstGeom>
        </p:spPr>
        <p:txBody>
          <a:bodyPr vert="horz" anchor="ctr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Procrastinators 3-4% Pts More </a:t>
            </a:r>
            <a:r>
              <a:rPr lang="en-US" dirty="0"/>
              <a:t>L</a:t>
            </a:r>
            <a:r>
              <a:rPr lang="en-US" dirty="0" smtClean="0"/>
              <a:t>ikely to Have </a:t>
            </a:r>
          </a:p>
          <a:p>
            <a:pPr algn="ctr"/>
            <a:r>
              <a:rPr lang="en-US" dirty="0" smtClean="0"/>
              <a:t>100% Allocation to QDIA Post-PPA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50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Procrastinators 4-5% Pts Less </a:t>
            </a:r>
            <a:r>
              <a:rPr lang="en-US" sz="3600" dirty="0"/>
              <a:t>L</a:t>
            </a:r>
            <a:r>
              <a:rPr lang="en-US" sz="3600" dirty="0" smtClean="0"/>
              <a:t>ikely to Annuitize DB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48839581"/>
              </p:ext>
            </p:extLst>
          </p:nvPr>
        </p:nvGraphicFramePr>
        <p:xfrm>
          <a:off x="304798" y="1676400"/>
          <a:ext cx="8458202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893"/>
                <a:gridCol w="1733243"/>
                <a:gridCol w="1609432"/>
                <a:gridCol w="1604484"/>
                <a:gridCol w="163915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latin typeface="+mj-lt"/>
                        </a:rPr>
                        <a:t>Pr</a:t>
                      </a:r>
                      <a:r>
                        <a:rPr lang="en-US" sz="2000" dirty="0" smtClean="0">
                          <a:latin typeface="+mj-lt"/>
                        </a:rPr>
                        <a:t>(Ann.)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j-lt"/>
                        </a:rPr>
                        <a:t>Pr</a:t>
                      </a:r>
                      <a:r>
                        <a:rPr lang="en-US" sz="2000" dirty="0" smtClean="0">
                          <a:latin typeface="+mj-lt"/>
                        </a:rPr>
                        <a:t>(Ann.)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j-lt"/>
                        </a:rPr>
                        <a:t>Pr</a:t>
                      </a:r>
                      <a:r>
                        <a:rPr lang="en-US" sz="2000" dirty="0" smtClean="0">
                          <a:latin typeface="+mj-lt"/>
                        </a:rPr>
                        <a:t>(Ann.)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+mj-lt"/>
                        </a:rPr>
                        <a:t>Pr</a:t>
                      </a:r>
                      <a:r>
                        <a:rPr lang="en-US" sz="2000" dirty="0" smtClean="0">
                          <a:latin typeface="+mj-lt"/>
                        </a:rPr>
                        <a:t>(Ann.)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+mj-lt"/>
                        </a:rPr>
                        <a:t>Proc_Max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-0.042**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+mj-lt"/>
                        </a:rPr>
                        <a:t>Proc_Mean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-0.052*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(0.026)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+mj-lt"/>
                        </a:rPr>
                        <a:t>Proc_</a:t>
                      </a:r>
                      <a:r>
                        <a:rPr lang="en-US" sz="1800" baseline="0" dirty="0" err="1" smtClean="0">
                          <a:latin typeface="+mj-lt"/>
                        </a:rPr>
                        <a:t>Last</a:t>
                      </a:r>
                      <a:endParaRPr lang="en-US" sz="18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(0.019)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+mj-lt"/>
                        </a:rPr>
                        <a:t>Proc_First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-0.052**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(0.020)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</a:rPr>
                        <a:t>Other</a:t>
                      </a:r>
                      <a:r>
                        <a:rPr lang="en-US" sz="1800" baseline="0" dirty="0" smtClean="0">
                          <a:latin typeface="+mj-lt"/>
                        </a:rPr>
                        <a:t> Controls?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18,294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18,294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18,294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18,294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6096000"/>
            <a:ext cx="8376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Regressions also control for female (+), hiring age (-), Value of DB (+), tenure (-), 6 month </a:t>
            </a:r>
            <a:endParaRPr lang="en-US" dirty="0"/>
          </a:p>
          <a:p>
            <a:r>
              <a:rPr lang="en-US" dirty="0" smtClean="0"/>
              <a:t>Interest rate (0), past 12m S&amp;P (-), plan and year controls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419244" y="6581001"/>
            <a:ext cx="6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6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98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534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Evidence of Present-Biased Preferences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Optimal delayers (those who have multiple interactions, including final one on last day) behave opposite of procrastinators (i.e., save more, less likely to choose default, etc.)</a:t>
            </a:r>
          </a:p>
          <a:p>
            <a:endParaRPr lang="en-US" sz="1100" dirty="0" smtClean="0"/>
          </a:p>
          <a:p>
            <a:r>
              <a:rPr lang="en-US" dirty="0" smtClean="0"/>
              <a:t>Only present-biased preferences can explain:</a:t>
            </a:r>
          </a:p>
          <a:p>
            <a:pPr lvl="1"/>
            <a:r>
              <a:rPr lang="en-US" dirty="0" smtClean="0"/>
              <a:t>Low saving rate</a:t>
            </a:r>
          </a:p>
          <a:p>
            <a:pPr lvl="1"/>
            <a:r>
              <a:rPr lang="en-US" dirty="0" smtClean="0"/>
              <a:t>Lower probability of annuitizing</a:t>
            </a:r>
          </a:p>
          <a:p>
            <a:endParaRPr lang="en-US" sz="1100" dirty="0" smtClean="0"/>
          </a:p>
          <a:p>
            <a:r>
              <a:rPr lang="en-US" dirty="0" smtClean="0"/>
              <a:t>When lump-sum made more salient (cash balance plans), the negative effect on annuitization is even stronger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in a Separate Study …	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RRC-Funded project by Brown, Farrell &amp; Weisbenner surveys Illinois SURS participants</a:t>
            </a:r>
          </a:p>
          <a:p>
            <a:pPr lvl="1"/>
            <a:r>
              <a:rPr lang="en-US" dirty="0" smtClean="0"/>
              <a:t>Those who wait until “final reminder” to return our survey are substantially more likely to be defaulted into lifetime DB plan </a:t>
            </a:r>
          </a:p>
          <a:p>
            <a:pPr lvl="1"/>
            <a:r>
              <a:rPr lang="en-US" dirty="0" smtClean="0"/>
              <a:t>Current project is experimenting to see if reminders closer to default date reduce the probability of defaults – stay tuned!</a:t>
            </a:r>
          </a:p>
        </p:txBody>
      </p:sp>
    </p:spTree>
    <p:extLst>
      <p:ext uri="{BB962C8B-B14F-4D97-AF65-F5344CB8AC3E}">
        <p14:creationId xmlns:p14="http://schemas.microsoft.com/office/powerpoint/2010/main" val="4164535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 smtClean="0"/>
              <a:t>Summary </a:t>
            </a:r>
            <a:r>
              <a:rPr lang="en-US" sz="4200" smtClean="0"/>
              <a:t>of Findings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Procrastinators:</a:t>
            </a:r>
          </a:p>
          <a:p>
            <a:pPr lvl="1"/>
            <a:r>
              <a:rPr lang="en-US" sz="2000" dirty="0" smtClean="0"/>
              <a:t>Are less likely to participate in supplemental savings plans</a:t>
            </a:r>
          </a:p>
          <a:p>
            <a:pPr lvl="1"/>
            <a:r>
              <a:rPr lang="en-US" sz="2000" dirty="0" smtClean="0"/>
              <a:t>Take longer to sign up when they do participate</a:t>
            </a:r>
          </a:p>
          <a:p>
            <a:pPr lvl="1"/>
            <a:r>
              <a:rPr lang="en-US" sz="2000" dirty="0" smtClean="0"/>
              <a:t>Contribute less</a:t>
            </a:r>
          </a:p>
          <a:p>
            <a:pPr lvl="1"/>
            <a:r>
              <a:rPr lang="en-US" sz="2000" dirty="0" smtClean="0"/>
              <a:t>Are more likely to stick with the default investment option after passage of PPA 2006</a:t>
            </a:r>
          </a:p>
          <a:p>
            <a:pPr lvl="1"/>
            <a:r>
              <a:rPr lang="en-US" sz="2000" dirty="0" smtClean="0"/>
              <a:t>Are more likely to allocate 100% of their portfolio to the default investment </a:t>
            </a:r>
            <a:r>
              <a:rPr lang="en-US" sz="2000" dirty="0"/>
              <a:t>option after passage of PPA 2006</a:t>
            </a:r>
            <a:endParaRPr lang="en-US" sz="2000" dirty="0" smtClean="0"/>
          </a:p>
          <a:p>
            <a:pPr lvl="1"/>
            <a:r>
              <a:rPr lang="en-US" sz="2000" dirty="0" smtClean="0"/>
              <a:t>Are less likely to annuitize their DB at retirement</a:t>
            </a:r>
          </a:p>
          <a:p>
            <a:pPr lvl="1"/>
            <a:r>
              <a:rPr lang="en-US" sz="2000" dirty="0" smtClean="0"/>
              <a:t>And even less likely to annuitize their cash balance plan</a:t>
            </a:r>
          </a:p>
          <a:p>
            <a:pPr lvl="1"/>
            <a:endParaRPr lang="en-US" sz="900" dirty="0" smtClean="0"/>
          </a:p>
          <a:p>
            <a:r>
              <a:rPr lang="en-US" sz="2300" b="1" dirty="0" smtClean="0"/>
              <a:t>Only present-biased preferences can jointly explain all of these results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54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Policy Relevance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Sheds light on a potentially important pathway through which default options exert influence</a:t>
            </a:r>
          </a:p>
          <a:p>
            <a:endParaRPr lang="en-US" sz="1000" dirty="0"/>
          </a:p>
          <a:p>
            <a:r>
              <a:rPr lang="en-US" dirty="0" smtClean="0"/>
              <a:t>Provides guidance as to type of interventions that may be needed to increase active choice</a:t>
            </a:r>
          </a:p>
          <a:p>
            <a:pPr lvl="1"/>
            <a:r>
              <a:rPr lang="en-US" dirty="0" smtClean="0"/>
              <a:t>Making choices more salient today; forced deadlines</a:t>
            </a:r>
          </a:p>
          <a:p>
            <a:pPr lvl="1"/>
            <a:r>
              <a:rPr lang="en-US" dirty="0" smtClean="0"/>
              <a:t>Much more research is needed here!</a:t>
            </a:r>
          </a:p>
          <a:p>
            <a:endParaRPr lang="en-US" sz="1000" dirty="0"/>
          </a:p>
          <a:p>
            <a:r>
              <a:rPr lang="en-US" dirty="0" smtClean="0"/>
              <a:t>Current policy discussion around retirement income need to account for present-biased preferences</a:t>
            </a:r>
          </a:p>
        </p:txBody>
      </p:sp>
    </p:spTree>
    <p:extLst>
      <p:ext uri="{BB962C8B-B14F-4D97-AF65-F5344CB8AC3E}">
        <p14:creationId xmlns:p14="http://schemas.microsoft.com/office/powerpoint/2010/main" val="351559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Present-Bias and Procrastination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Economists model procrastination as the result of present-biased preferences </a:t>
            </a:r>
          </a:p>
          <a:p>
            <a:pPr lvl="1"/>
            <a:r>
              <a:rPr lang="en-US" sz="2100" dirty="0" smtClean="0"/>
              <a:t>Near term costs + distant consequences </a:t>
            </a:r>
            <a:r>
              <a:rPr lang="en-US" sz="2100" dirty="0" smtClean="0">
                <a:sym typeface="Wingdings" panose="05000000000000000000" pitchFamily="2" charset="2"/>
              </a:rPr>
              <a:t> delay</a:t>
            </a:r>
            <a:endParaRPr lang="en-US" sz="2100" dirty="0" smtClean="0"/>
          </a:p>
          <a:p>
            <a:pPr lvl="1"/>
            <a:r>
              <a:rPr lang="en-US" sz="2000" dirty="0"/>
              <a:t>Theory: </a:t>
            </a:r>
            <a:r>
              <a:rPr lang="en-US" sz="2000" dirty="0" err="1"/>
              <a:t>Akerlof</a:t>
            </a:r>
            <a:r>
              <a:rPr lang="en-US" sz="2000" dirty="0"/>
              <a:t> (Ely Lecture, 1991); Laibson (1997); </a:t>
            </a:r>
            <a:r>
              <a:rPr lang="en-US" sz="2000" dirty="0" err="1"/>
              <a:t>O’Donoghue</a:t>
            </a:r>
            <a:r>
              <a:rPr lang="en-US" sz="2000" dirty="0"/>
              <a:t> &amp; Rabin (1999a, 1999b, 2001); </a:t>
            </a:r>
            <a:r>
              <a:rPr lang="en-US" sz="2000" dirty="0" err="1"/>
              <a:t>Fudenberg</a:t>
            </a:r>
            <a:r>
              <a:rPr lang="en-US" sz="2000" dirty="0"/>
              <a:t> &amp; Levine (2006, 2012)</a:t>
            </a:r>
          </a:p>
          <a:p>
            <a:endParaRPr lang="en-US" sz="900" dirty="0" smtClean="0"/>
          </a:p>
          <a:p>
            <a:r>
              <a:rPr lang="en-US" sz="2400" dirty="0" smtClean="0"/>
              <a:t>If true, then this this has implications for retirement planning behaviors, policy and plan design</a:t>
            </a:r>
          </a:p>
          <a:p>
            <a:pPr lvl="1"/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4953000"/>
            <a:ext cx="8458200" cy="830997"/>
          </a:xfrm>
          <a:prstGeom prst="rect">
            <a:avLst/>
          </a:prstGeom>
          <a:solidFill>
            <a:schemeClr val="accent1"/>
          </a:solidFill>
          <a:effectLst>
            <a:glow rad="1016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sym typeface="Wingdings"/>
              </a:rPr>
              <a:t> </a:t>
            </a:r>
            <a:r>
              <a:rPr lang="en-US" sz="2400" b="1" dirty="0" smtClean="0">
                <a:sym typeface="Wingdings"/>
              </a:rPr>
              <a:t>Direct empirical evidence </a:t>
            </a:r>
            <a:r>
              <a:rPr lang="en-US" sz="2400" b="1" dirty="0">
                <a:sym typeface="Wingdings"/>
              </a:rPr>
              <a:t>on </a:t>
            </a:r>
            <a:r>
              <a:rPr lang="en-US" sz="2400" b="1" dirty="0" smtClean="0">
                <a:sym typeface="Wingdings"/>
              </a:rPr>
              <a:t>relevance of present-biased 	preferences and procrastination </a:t>
            </a:r>
            <a:r>
              <a:rPr lang="en-US" sz="2400" b="1" dirty="0">
                <a:sym typeface="Wingdings"/>
              </a:rPr>
              <a:t>is </a:t>
            </a:r>
            <a:r>
              <a:rPr lang="en-US" sz="2400" b="1" dirty="0" smtClean="0">
                <a:sym typeface="Wingdings"/>
              </a:rPr>
              <a:t>very limited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2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Highly Relevant to Retirement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82000" cy="4038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DC system provides more autonomy, and also more room for mistakes</a:t>
            </a:r>
            <a:r>
              <a:rPr lang="en-US" sz="2000" dirty="0" smtClean="0"/>
              <a:t> (Benartzi and Thaler, 2007)   </a:t>
            </a:r>
          </a:p>
          <a:p>
            <a:r>
              <a:rPr lang="en-US" sz="2300" dirty="0" smtClean="0"/>
              <a:t>We still do not fully understand why there is such a large </a:t>
            </a:r>
            <a:r>
              <a:rPr lang="en-US" sz="2300" dirty="0"/>
              <a:t>dispersion of wealth at retirement </a:t>
            </a:r>
            <a:r>
              <a:rPr lang="en-US" sz="2000" dirty="0"/>
              <a:t>(Poterba, </a:t>
            </a:r>
            <a:r>
              <a:rPr lang="en-US" sz="2000" dirty="0" err="1"/>
              <a:t>Venti</a:t>
            </a:r>
            <a:r>
              <a:rPr lang="en-US" sz="2000" dirty="0"/>
              <a:t>, Wise, </a:t>
            </a:r>
            <a:r>
              <a:rPr lang="en-US" sz="2000" dirty="0" smtClean="0"/>
              <a:t>2013)</a:t>
            </a:r>
          </a:p>
          <a:p>
            <a:r>
              <a:rPr lang="en-US" sz="2300" dirty="0" smtClean="0"/>
              <a:t>Intuitively, procrastination is a likely culprit, especially because it is more likely “the further away an event is temporally” (Steel, 2007)</a:t>
            </a:r>
            <a:endParaRPr lang="en-US" sz="2000" dirty="0"/>
          </a:p>
          <a:p>
            <a:r>
              <a:rPr lang="en-US" sz="2300" dirty="0" smtClean="0"/>
              <a:t>Procrastination has been suggested as a reason default options may exert such a power influence on behavior </a:t>
            </a:r>
            <a:r>
              <a:rPr lang="en-US" sz="2000" dirty="0" smtClean="0"/>
              <a:t>(</a:t>
            </a:r>
            <a:r>
              <a:rPr lang="en-US" sz="2000" dirty="0" err="1" smtClean="0"/>
              <a:t>Beshears</a:t>
            </a:r>
            <a:r>
              <a:rPr lang="en-US" sz="2000" dirty="0" smtClean="0"/>
              <a:t> et al 2009)</a:t>
            </a:r>
          </a:p>
          <a:p>
            <a:endParaRPr lang="en-US" sz="2300" dirty="0" smtClean="0"/>
          </a:p>
          <a:p>
            <a:endParaRPr lang="en-US" sz="23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953000"/>
            <a:ext cx="8556171" cy="1200329"/>
          </a:xfrm>
          <a:prstGeom prst="rect">
            <a:avLst/>
          </a:prstGeom>
          <a:solidFill>
            <a:schemeClr val="accent1"/>
          </a:solidFill>
          <a:effectLst>
            <a:glow rad="101600">
              <a:schemeClr val="accent1">
                <a:alpha val="75000"/>
              </a:schemeClr>
            </a:glo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r>
              <a:rPr lang="en-US" sz="2400" b="1" dirty="0">
                <a:sym typeface="Wingdings"/>
              </a:rPr>
              <a:t> </a:t>
            </a:r>
            <a:r>
              <a:rPr lang="en-US" sz="2400" b="1" dirty="0" smtClean="0">
                <a:sym typeface="Wingdings"/>
              </a:rPr>
              <a:t>If we can establish that present-biased preferences and procrastination negatively affect retirement security, we can better guide policy and plan design to improve outcomes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12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Measuring Procrastination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We </a:t>
            </a:r>
            <a:r>
              <a:rPr lang="en-US" sz="2400" dirty="0" smtClean="0"/>
              <a:t>empirically define “procrastinators” as people who wait until the </a:t>
            </a:r>
            <a:r>
              <a:rPr lang="en-US" sz="2400" u="sng" dirty="0"/>
              <a:t>l</a:t>
            </a:r>
            <a:r>
              <a:rPr lang="en-US" sz="2400" u="sng" dirty="0" smtClean="0"/>
              <a:t>ast day</a:t>
            </a:r>
            <a:r>
              <a:rPr lang="en-US" sz="2400" dirty="0" smtClean="0"/>
              <a:t> of open enrollment period to make their </a:t>
            </a:r>
            <a:r>
              <a:rPr lang="en-US" sz="2400" u="sng" dirty="0" smtClean="0"/>
              <a:t>health care plan election</a:t>
            </a:r>
            <a:endParaRPr lang="en-US" u="sng" dirty="0" smtClean="0"/>
          </a:p>
          <a:p>
            <a:pPr lvl="1"/>
            <a:endParaRPr lang="en-US" sz="800" dirty="0" smtClean="0"/>
          </a:p>
          <a:p>
            <a:r>
              <a:rPr lang="en-US" sz="2400" dirty="0" smtClean="0"/>
              <a:t>The </a:t>
            </a:r>
            <a:r>
              <a:rPr lang="en-US" sz="2400" u="sng" dirty="0" smtClean="0"/>
              <a:t>advantages</a:t>
            </a:r>
            <a:r>
              <a:rPr lang="en-US" sz="2400" dirty="0" smtClean="0"/>
              <a:t> of our measure of procrastination: </a:t>
            </a:r>
          </a:p>
          <a:p>
            <a:pPr lvl="1"/>
            <a:r>
              <a:rPr lang="en-US" sz="2000" dirty="0" smtClean="0"/>
              <a:t>Actual and consequential behavior (Levitt and List, 2008) </a:t>
            </a:r>
          </a:p>
          <a:p>
            <a:pPr lvl="1"/>
            <a:r>
              <a:rPr lang="en-US" sz="2000" dirty="0" smtClean="0"/>
              <a:t>Distinct decision from outcomes being studied (</a:t>
            </a:r>
            <a:r>
              <a:rPr lang="en-US" sz="2000" dirty="0" err="1" smtClean="0"/>
              <a:t>Kuchler</a:t>
            </a:r>
            <a:r>
              <a:rPr lang="en-US" sz="2000" dirty="0" smtClean="0"/>
              <a:t>, 2014) </a:t>
            </a:r>
          </a:p>
          <a:p>
            <a:pPr lvl="1"/>
            <a:r>
              <a:rPr lang="en-US" sz="2000" dirty="0" smtClean="0"/>
              <a:t>Can be implemented in multiple data sets</a:t>
            </a:r>
          </a:p>
          <a:p>
            <a:pPr lvl="1"/>
            <a:endParaRPr lang="en-US" sz="800" dirty="0"/>
          </a:p>
          <a:p>
            <a:r>
              <a:rPr lang="en-US" sz="2400" dirty="0" smtClean="0"/>
              <a:t>Four measures</a:t>
            </a:r>
          </a:p>
          <a:p>
            <a:pPr lvl="1"/>
            <a:r>
              <a:rPr lang="en-US" sz="2100" i="1" dirty="0" err="1" smtClean="0"/>
              <a:t>Procr_max</a:t>
            </a:r>
            <a:r>
              <a:rPr lang="en-US" sz="2100" dirty="0"/>
              <a:t>:  ever </a:t>
            </a:r>
            <a:r>
              <a:rPr lang="en-US" sz="2100" dirty="0" smtClean="0"/>
              <a:t>procrastinate in any year of data</a:t>
            </a:r>
            <a:endParaRPr lang="en-US" sz="800" dirty="0" smtClean="0"/>
          </a:p>
          <a:p>
            <a:pPr lvl="1"/>
            <a:r>
              <a:rPr lang="en-US" sz="2100" i="1" dirty="0" err="1" smtClean="0"/>
              <a:t>Procr_mean</a:t>
            </a:r>
            <a:r>
              <a:rPr lang="en-US" sz="2100" dirty="0" smtClean="0"/>
              <a:t>: fraction of elections made in which procrastinated</a:t>
            </a:r>
            <a:endParaRPr lang="en-US" sz="800" dirty="0" smtClean="0"/>
          </a:p>
          <a:p>
            <a:pPr lvl="1"/>
            <a:r>
              <a:rPr lang="en-US" sz="2100" i="1" dirty="0" err="1" smtClean="0"/>
              <a:t>Procr_first</a:t>
            </a:r>
            <a:r>
              <a:rPr lang="en-US" sz="2100" dirty="0"/>
              <a:t>: whether procrastinated the </a:t>
            </a:r>
            <a:r>
              <a:rPr lang="en-US" sz="2100" i="1" dirty="0"/>
              <a:t>first time </a:t>
            </a:r>
            <a:r>
              <a:rPr lang="en-US" sz="2100" dirty="0"/>
              <a:t>a choice was </a:t>
            </a:r>
            <a:r>
              <a:rPr lang="en-US" sz="2100" dirty="0" smtClean="0"/>
              <a:t>made</a:t>
            </a:r>
            <a:endParaRPr lang="en-US" sz="800" dirty="0"/>
          </a:p>
          <a:p>
            <a:pPr lvl="1"/>
            <a:r>
              <a:rPr lang="en-US" sz="2100" i="1" dirty="0" err="1"/>
              <a:t>Procr</a:t>
            </a:r>
            <a:r>
              <a:rPr lang="en-US" sz="2100" i="1" dirty="0"/>
              <a:t>_ last</a:t>
            </a:r>
            <a:r>
              <a:rPr lang="en-US" sz="2100" dirty="0"/>
              <a:t>: whether procrastinated the </a:t>
            </a:r>
            <a:r>
              <a:rPr lang="en-US" sz="2100" i="1" dirty="0"/>
              <a:t>last time </a:t>
            </a:r>
            <a:r>
              <a:rPr lang="en-US" sz="2100" dirty="0"/>
              <a:t>a choice was made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37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Five Hypotheses to Test if Procrastination is Driven by Present-Biased Preferences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 smtClean="0"/>
              <a:t>Present-biased preferences will </a:t>
            </a:r>
            <a:r>
              <a:rPr lang="en-US" sz="2600" u="sng" dirty="0" smtClean="0"/>
              <a:t>jointly</a:t>
            </a:r>
            <a:r>
              <a:rPr lang="en-US" sz="2600" dirty="0" smtClean="0"/>
              <a:t> predict that: </a:t>
            </a:r>
          </a:p>
          <a:p>
            <a:pPr marL="0" indent="0">
              <a:buNone/>
            </a:pPr>
            <a:endParaRPr lang="en-US" sz="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Procrastinators are less likely to participate in supplemental savings plans</a:t>
            </a:r>
          </a:p>
          <a:p>
            <a:pPr marL="514350" indent="-514350">
              <a:buFont typeface="+mj-lt"/>
              <a:buAutoNum type="arabicPeriod"/>
            </a:pPr>
            <a:endParaRPr lang="en-US" sz="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Procrastinators who do save will take longer to sign up</a:t>
            </a:r>
          </a:p>
          <a:p>
            <a:pPr marL="514350" indent="-514350">
              <a:buFont typeface="+mj-lt"/>
              <a:buAutoNum type="arabicPeriod"/>
            </a:pPr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Procrastinators will contribute less (conditional on participating at all)</a:t>
            </a:r>
          </a:p>
          <a:p>
            <a:pPr marL="514350" indent="-514350">
              <a:buFont typeface="+mj-lt"/>
              <a:buAutoNum type="arabicPeriod"/>
            </a:pPr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Procrastinators will be more likely to stick with the default portfolio investment</a:t>
            </a:r>
          </a:p>
          <a:p>
            <a:pPr marL="514350" indent="-514350">
              <a:buFont typeface="+mj-lt"/>
              <a:buAutoNum type="arabicPeriod"/>
            </a:pPr>
            <a:endParaRPr lang="en-US" sz="9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Procrastinators will be less likely to annuitize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1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Three Data Sets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2,678 new employees joining U of I system during </a:t>
            </a:r>
            <a:r>
              <a:rPr lang="en-US" sz="2400" dirty="0" err="1" smtClean="0"/>
              <a:t>c.y</a:t>
            </a:r>
            <a:r>
              <a:rPr lang="en-US" sz="2400" dirty="0" smtClean="0"/>
              <a:t>. 2010</a:t>
            </a:r>
          </a:p>
          <a:p>
            <a:pPr lvl="1"/>
            <a:r>
              <a:rPr lang="en-US" sz="2100" dirty="0" smtClean="0"/>
              <a:t>Binary decision of whether to contribute to 403(b) or 457</a:t>
            </a:r>
          </a:p>
          <a:p>
            <a:pPr lvl="1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Over 100,000 participants in 27 401(k) plans</a:t>
            </a:r>
          </a:p>
          <a:p>
            <a:pPr lvl="1"/>
            <a:r>
              <a:rPr lang="en-US" sz="2100" dirty="0" smtClean="0"/>
              <a:t>Days to join 401(k)</a:t>
            </a:r>
          </a:p>
          <a:p>
            <a:pPr lvl="1"/>
            <a:r>
              <a:rPr lang="en-US" sz="2100" dirty="0" smtClean="0"/>
              <a:t>Contribution rates</a:t>
            </a:r>
          </a:p>
          <a:p>
            <a:pPr lvl="1"/>
            <a:r>
              <a:rPr lang="en-US" sz="2100" dirty="0" smtClean="0"/>
              <a:t>Share of portfolio invested in QDIA (lifecycle, target date, balanced)</a:t>
            </a:r>
          </a:p>
          <a:p>
            <a:pPr lvl="1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Over 27,000 employees ages 55+ who retire from DB plan</a:t>
            </a:r>
          </a:p>
          <a:p>
            <a:pPr lvl="1"/>
            <a:r>
              <a:rPr lang="en-US" sz="2100" dirty="0" smtClean="0"/>
              <a:t>Annuity vs. lump-sum</a:t>
            </a:r>
          </a:p>
          <a:p>
            <a:pPr lvl="1"/>
            <a:endParaRPr lang="en-US" sz="1000" dirty="0"/>
          </a:p>
          <a:p>
            <a:r>
              <a:rPr lang="en-US" sz="2400" dirty="0" smtClean="0"/>
              <a:t>In all three cases, we have information on exact date that health care plan was selected</a:t>
            </a:r>
          </a:p>
          <a:p>
            <a:endParaRPr lang="en-US" sz="2000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50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Procrastinators 2.4% Points Less Likely </a:t>
            </a:r>
            <a:br>
              <a:rPr lang="en-US" sz="3600" dirty="0" smtClean="0"/>
            </a:br>
            <a:r>
              <a:rPr lang="en-US" sz="3600" dirty="0" smtClean="0"/>
              <a:t>to Sign Up for Supplemental Plan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68009378"/>
              </p:ext>
            </p:extLst>
          </p:nvPr>
        </p:nvGraphicFramePr>
        <p:xfrm>
          <a:off x="609600" y="1600200"/>
          <a:ext cx="609282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425"/>
                <a:gridCol w="2133600"/>
                <a:gridCol w="220980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Plan Participation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Plan Participation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L="90593" marR="90593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Procrastinator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-0.0240**</a:t>
                      </a: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-0.0239**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(0.0113)</a:t>
                      </a: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(0.0112)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Female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-0.0308***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(0.0101)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Age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0.00404***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(0.000501)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Faculty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-0.0116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(0.0137)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0" i="0" u="none" strike="noStrike" dirty="0" err="1" smtClean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FinLit</a:t>
                      </a:r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0.00768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(0.0286)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+mj-lt"/>
                          <a:cs typeface="Times New Roman" panose="02020603050405020304" pitchFamily="18" charset="0"/>
                        </a:rPr>
                        <a:t>Constant</a:t>
                      </a:r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0.0820***</a:t>
                      </a: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-0.0535**</a:t>
                      </a:r>
                    </a:p>
                  </a:txBody>
                  <a:tcPr marL="9437" marR="9437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(0.00602)</a:t>
                      </a:r>
                    </a:p>
                  </a:txBody>
                  <a:tcPr marL="9437" marR="943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(0.0208)</a:t>
                      </a:r>
                    </a:p>
                  </a:txBody>
                  <a:tcPr marL="9437" marR="9437" marT="9525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2013857"/>
            <a:ext cx="60960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0" y="31482"/>
            <a:ext cx="6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2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2383971"/>
            <a:ext cx="238142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that although 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ome covariates are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ignificant, they have </a:t>
            </a:r>
          </a:p>
          <a:p>
            <a:r>
              <a:rPr lang="en-US" sz="2000" dirty="0"/>
              <a:t>n</a:t>
            </a:r>
            <a:r>
              <a:rPr lang="en-US" sz="2000" dirty="0" smtClean="0"/>
              <a:t>o effect on</a:t>
            </a:r>
          </a:p>
          <a:p>
            <a:r>
              <a:rPr lang="en-US" sz="2000" dirty="0"/>
              <a:t>p</a:t>
            </a:r>
            <a:r>
              <a:rPr lang="en-US" sz="2000" dirty="0" smtClean="0"/>
              <a:t>rocrastination</a:t>
            </a:r>
          </a:p>
          <a:p>
            <a:r>
              <a:rPr lang="en-US" sz="2000" dirty="0" smtClean="0"/>
              <a:t>coefficient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78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00" y="228600"/>
            <a:ext cx="8757600" cy="9906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Procrastinators Take 44-72 Days </a:t>
            </a:r>
            <a:r>
              <a:rPr lang="en-US" sz="3100" dirty="0"/>
              <a:t>L</a:t>
            </a:r>
            <a:r>
              <a:rPr lang="en-US" sz="3100" dirty="0" smtClean="0"/>
              <a:t>onger to Join 401(k)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10311703"/>
              </p:ext>
            </p:extLst>
          </p:nvPr>
        </p:nvGraphicFramePr>
        <p:xfrm>
          <a:off x="380999" y="1166629"/>
          <a:ext cx="8616000" cy="49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128"/>
                <a:gridCol w="1656921"/>
                <a:gridCol w="1687515"/>
                <a:gridCol w="1692613"/>
                <a:gridCol w="1651823"/>
              </a:tblGrid>
              <a:tr h="58382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OLS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j-lt"/>
                        </a:rPr>
                        <a:t>Days to Join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j-lt"/>
                        </a:rPr>
                        <a:t>Days to Join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j-lt"/>
                        </a:rPr>
                        <a:t>Days to Join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+mj-lt"/>
                        </a:rPr>
                        <a:t>Days to Join</a:t>
                      </a:r>
                    </a:p>
                  </a:txBody>
                  <a:tcPr/>
                </a:tc>
              </a:tr>
              <a:tr h="420149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+mj-lt"/>
                        </a:rPr>
                        <a:t>Proc_Max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71.65***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13.66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+mj-lt"/>
                        </a:rPr>
                        <a:t>Proc_Mean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64.96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***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20.51)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+mj-lt"/>
                        </a:rPr>
                        <a:t>Proc_</a:t>
                      </a:r>
                      <a:r>
                        <a:rPr lang="en-US" sz="2200" baseline="0" dirty="0" err="1" smtClean="0">
                          <a:latin typeface="+mj-lt"/>
                        </a:rPr>
                        <a:t>Last</a:t>
                      </a:r>
                      <a:endParaRPr lang="en-US" sz="2200" baseline="0" dirty="0" smtClean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52.39***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16.60)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latin typeface="+mj-lt"/>
                        </a:rPr>
                        <a:t>Proc_First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44.06***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0149">
                <a:tc>
                  <a:txBody>
                    <a:bodyPr/>
                    <a:lstStyle/>
                    <a:p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13.37)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553096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+mj-lt"/>
                        </a:rPr>
                        <a:t>Other</a:t>
                      </a:r>
                      <a:r>
                        <a:rPr lang="en-US" sz="2200" baseline="0" dirty="0" smtClean="0">
                          <a:latin typeface="+mj-lt"/>
                        </a:rPr>
                        <a:t> controls?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Yes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Yes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Yes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Yes</a:t>
                      </a:r>
                      <a:endParaRPr lang="en-US" sz="2200" dirty="0">
                        <a:latin typeface="+mj-lt"/>
                      </a:endParaRPr>
                    </a:p>
                  </a:txBody>
                  <a:tcPr/>
                </a:tc>
              </a:tr>
              <a:tr h="3738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108,850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108,850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108,850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108,850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000" y="6096000"/>
            <a:ext cx="72047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Regressions are right censored at 5 years after hire</a:t>
            </a:r>
          </a:p>
          <a:p>
            <a:r>
              <a:rPr lang="en-US" dirty="0" smtClean="0"/>
              <a:t>Regressions also control for female (+), hiring age (-), plan and year controls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68452" y="0"/>
            <a:ext cx="1153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3 Panel A</a:t>
            </a:r>
            <a:endParaRPr lang="en-US"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0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" y="152400"/>
            <a:ext cx="8766048" cy="9906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Procrastinators Contribute 0.1-0.2% of Pay</a:t>
            </a:r>
            <a:br>
              <a:rPr lang="en-US" sz="3600" dirty="0" smtClean="0"/>
            </a:br>
            <a:r>
              <a:rPr lang="en-US" sz="3600" dirty="0" smtClean="0"/>
              <a:t>Less (When Not Defaulted)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0884751"/>
              </p:ext>
            </p:extLst>
          </p:nvPr>
        </p:nvGraphicFramePr>
        <p:xfrm>
          <a:off x="397218" y="1295400"/>
          <a:ext cx="8610599" cy="425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323"/>
                <a:gridCol w="996600"/>
                <a:gridCol w="925410"/>
                <a:gridCol w="922565"/>
                <a:gridCol w="942497"/>
                <a:gridCol w="956733"/>
                <a:gridCol w="945344"/>
                <a:gridCol w="922565"/>
                <a:gridCol w="922562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Firms with no</a:t>
                      </a:r>
                      <a:r>
                        <a:rPr lang="en-US" sz="1800" baseline="0" dirty="0" smtClean="0">
                          <a:latin typeface="+mj-lt"/>
                        </a:rPr>
                        <a:t> default option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Firms with default</a:t>
                      </a:r>
                      <a:r>
                        <a:rPr lang="en-US" sz="1800" baseline="0" dirty="0" smtClean="0">
                          <a:latin typeface="+mj-lt"/>
                        </a:rPr>
                        <a:t> option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Proc_Max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-0.095*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(0.050)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(0.150)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Proc_Mean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-0.189**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(0.083)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(0.164)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</a:t>
                      </a:r>
                      <a:r>
                        <a:rPr lang="en-US" sz="1500" baseline="0" dirty="0" err="1" smtClean="0">
                          <a:latin typeface="+mn-lt"/>
                        </a:rPr>
                        <a:t>Last</a:t>
                      </a:r>
                      <a:endParaRPr lang="en-US" sz="1500" baseline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-0.169**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(0.067)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(0.157)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</a:rPr>
                        <a:t>Proc_First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-0.094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(0.057)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(0.113)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+mn-lt"/>
                        </a:rPr>
                        <a:t>Other</a:t>
                      </a:r>
                      <a:r>
                        <a:rPr lang="en-US" sz="1500" baseline="0" dirty="0" smtClean="0">
                          <a:latin typeface="+mn-lt"/>
                        </a:rPr>
                        <a:t> Controls?</a:t>
                      </a:r>
                      <a:endParaRPr lang="en-US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Yes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88,118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21,167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0414" y="5726668"/>
            <a:ext cx="85599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Further refinements to methodology for identifying defaults underway – “hot off the press” </a:t>
            </a:r>
          </a:p>
          <a:p>
            <a:r>
              <a:rPr lang="en-US" dirty="0" smtClean="0"/>
              <a:t>results suggests that procrastinators who are auto-enrolled at firm with low default saving</a:t>
            </a:r>
          </a:p>
          <a:p>
            <a:r>
              <a:rPr lang="en-US" dirty="0" smtClean="0"/>
              <a:t>rate may also have lower contribution rate than non-procrastinators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05800" y="6579476"/>
            <a:ext cx="72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Table 4B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181600" y="1676400"/>
            <a:ext cx="0" cy="381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8C3AEBF-D8BD-4F39-8066-72C97B1CA0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5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4591</TotalTime>
  <Words>1516</Words>
  <Application>Microsoft Macintosh PowerPoint</Application>
  <PresentationFormat>On-screen Show (4:3)</PresentationFormat>
  <Paragraphs>337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Median</vt:lpstr>
      <vt:lpstr>PROCRASTINATION, Present-Biased Preferences and Financial Behaviors</vt:lpstr>
      <vt:lpstr>Present-Bias and Procrastination</vt:lpstr>
      <vt:lpstr>Highly Relevant to Retirement</vt:lpstr>
      <vt:lpstr>Measuring Procrastination</vt:lpstr>
      <vt:lpstr>Five Hypotheses to Test if Procrastination is Driven by Present-Biased Preferences</vt:lpstr>
      <vt:lpstr>Three Data Sets</vt:lpstr>
      <vt:lpstr>Procrastinators 2.4% Points Less Likely  to Sign Up for Supplemental Plan</vt:lpstr>
      <vt:lpstr>Procrastinators Take 44-72 Days Longer to Join 401(k)</vt:lpstr>
      <vt:lpstr>Procrastinators Contribute 0.1-0.2% of Pay Less (When Not Defaulted)</vt:lpstr>
      <vt:lpstr>Procrastinators Invest 3-5% More in QDIAs (Lifecycle, Target Date or Balanced)</vt:lpstr>
      <vt:lpstr>PowerPoint Presentation</vt:lpstr>
      <vt:lpstr>Procrastinators 4-5% Pts Less Likely to Annuitize DB</vt:lpstr>
      <vt:lpstr>Evidence of Present-Biased Preferences</vt:lpstr>
      <vt:lpstr>And in a Separate Study … </vt:lpstr>
      <vt:lpstr>Summary of Findings</vt:lpstr>
      <vt:lpstr>Policy Relevance</vt:lpstr>
    </vt:vector>
  </TitlesOfParts>
  <Company>University of Illinois - College of Business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Jeffrey R.</dc:creator>
  <cp:lastModifiedBy>Amy Grzybowski</cp:lastModifiedBy>
  <cp:revision>180</cp:revision>
  <dcterms:created xsi:type="dcterms:W3CDTF">2014-02-28T20:51:14Z</dcterms:created>
  <dcterms:modified xsi:type="dcterms:W3CDTF">2014-08-07T02:39:22Z</dcterms:modified>
</cp:coreProperties>
</file>