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8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77698" autoAdjust="0"/>
  </p:normalViewPr>
  <p:slideViewPr>
    <p:cSldViewPr snapToGrid="0" snapToObjects="1">
      <p:cViewPr>
        <p:scale>
          <a:sx n="73" d="100"/>
          <a:sy n="73" d="100"/>
        </p:scale>
        <p:origin x="-1398" y="-72"/>
      </p:cViewPr>
      <p:guideLst>
        <p:guide orient="horz" pos="4070"/>
        <p:guide pos="54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-25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A97C3-C405-524D-9CBE-0BC0D8901EF2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3284D-1414-D044-813C-490EC2E12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49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1BCE4-DA71-794C-BB20-C7FCCBD5454E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F53EF-993C-FF42-8B62-CEF57763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3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having</a:t>
            </a:r>
            <a:r>
              <a:rPr lang="en-US" baseline="0" dirty="0" smtClean="0"/>
              <a:t> 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am from the CFPB. I do not represent the United States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1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not just</a:t>
            </a:r>
            <a:r>
              <a:rPr lang="en-US" baseline="0" dirty="0" smtClean="0"/>
              <a:t> in terms of audiences but also in terms of delivery mechanisms (online, face to face trainings). Next slides are examples of this approach.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1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community organizations and aging services professionals...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congregate care providers...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>
            <a:spLocks noChangeArrowheads="1"/>
          </p:cNvSpPr>
          <p:nvPr userDrawn="1"/>
        </p:nvSpPr>
        <p:spPr bwMode="auto">
          <a:xfrm>
            <a:off x="0" y="-3509"/>
            <a:ext cx="9152930" cy="5491759"/>
          </a:xfrm>
          <a:custGeom>
            <a:avLst/>
            <a:gdLst>
              <a:gd name="T0" fmla="*/ 0 w 13004800"/>
              <a:gd name="T1" fmla="*/ 0 h 7810500"/>
              <a:gd name="T2" fmla="*/ 13274121 w 13004800"/>
              <a:gd name="T3" fmla="*/ 0 h 7810500"/>
              <a:gd name="T4" fmla="*/ 13274121 w 13004800"/>
              <a:gd name="T5" fmla="*/ 6261100 h 7810500"/>
              <a:gd name="T6" fmla="*/ 0 w 13004800"/>
              <a:gd name="T7" fmla="*/ 7810500 h 7810500"/>
              <a:gd name="T8" fmla="*/ 0 w 13004800"/>
              <a:gd name="T9" fmla="*/ 0 h 7810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04800"/>
              <a:gd name="T16" fmla="*/ 0 h 7810500"/>
              <a:gd name="T17" fmla="*/ 13004800 w 13004800"/>
              <a:gd name="T18" fmla="*/ 7810500 h 7810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04800" h="7810500">
                <a:moveTo>
                  <a:pt x="0" y="0"/>
                </a:moveTo>
                <a:lnTo>
                  <a:pt x="13004800" y="0"/>
                </a:lnTo>
                <a:lnTo>
                  <a:pt x="13004800" y="6261100"/>
                </a:lnTo>
                <a:lnTo>
                  <a:pt x="0" y="781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81" tIns="32140" rIns="64281" bIns="32140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6222" y="1731245"/>
            <a:ext cx="8102635" cy="1956280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l">
              <a:defRPr sz="4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36222" y="3695002"/>
            <a:ext cx="3200449" cy="3425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marR="0" indent="0" algn="l" defTabSz="642915" rtl="0" eaLnBrk="1" fontAlgn="base" latinLnBrk="0" hangingPunct="1">
              <a:lnSpc>
                <a:spcPts val="1406"/>
              </a:lnSpc>
              <a:spcBef>
                <a:spcPts val="703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2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94" y="428119"/>
            <a:ext cx="6400354" cy="218800"/>
          </a:xfrm>
          <a:prstGeom prst="rect">
            <a:avLst/>
          </a:prstGeom>
        </p:spPr>
        <p:txBody>
          <a:bodyPr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00000"/>
              </a:lnSpc>
              <a:spcBef>
                <a:spcPts val="210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0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MONTH, DAY YEAR</a:t>
            </a:r>
          </a:p>
        </p:txBody>
      </p:sp>
    </p:spTree>
    <p:extLst>
      <p:ext uri="{BB962C8B-B14F-4D97-AF65-F5344CB8AC3E}">
        <p14:creationId xmlns:p14="http://schemas.microsoft.com/office/powerpoint/2010/main" val="30648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3641" y="274637"/>
            <a:ext cx="8036720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1737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414523" y="1370100"/>
            <a:ext cx="3175841" cy="4060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descriptive text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572256" y="1370099"/>
            <a:ext cx="4517885" cy="40600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476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2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-16375" y="2"/>
            <a:ext cx="9144000" cy="68579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3471" y="6112080"/>
            <a:ext cx="4233097" cy="52822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200" i="1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</a:lstStyle>
          <a:p>
            <a:r>
              <a:rPr lang="en-US" sz="1200" dirty="0" smtClean="0"/>
              <a:t>Source: Add source here</a:t>
            </a:r>
            <a:endParaRPr lang="en-US" sz="1200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494465" y="564185"/>
            <a:ext cx="3175841" cy="7056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15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Add chart title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476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21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2"/>
            <a:ext cx="9144000" cy="68579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07471" y="6112080"/>
            <a:ext cx="4233097" cy="52822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i="1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</a:lstStyle>
          <a:p>
            <a:r>
              <a:rPr lang="en-US" sz="1200" dirty="0" smtClean="0"/>
              <a:t>Source: Add source here</a:t>
            </a:r>
            <a:endParaRPr lang="en-US" sz="12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85021" y="564185"/>
            <a:ext cx="3175841" cy="7056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Add chart title here</a:t>
            </a:r>
          </a:p>
        </p:txBody>
      </p:sp>
    </p:spTree>
    <p:extLst>
      <p:ext uri="{BB962C8B-B14F-4D97-AF65-F5344CB8AC3E}">
        <p14:creationId xmlns:p14="http://schemas.microsoft.com/office/powerpoint/2010/main" val="4123680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2"/>
            <a:ext cx="9144000" cy="68579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5021" y="6112080"/>
            <a:ext cx="5074757" cy="52822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200" i="1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</a:lstStyle>
          <a:p>
            <a:r>
              <a:rPr lang="en-US" sz="1200" dirty="0" smtClean="0"/>
              <a:t>Source: Add source here</a:t>
            </a:r>
            <a:endParaRPr lang="en-US" sz="12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85021" y="517967"/>
            <a:ext cx="8150979" cy="528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Add chart title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476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2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934" y="6173787"/>
            <a:ext cx="1608989" cy="3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03109" y="2996623"/>
            <a:ext cx="7309555" cy="475281"/>
          </a:xfrm>
          <a:prstGeom prst="rect">
            <a:avLst/>
          </a:prstGeom>
        </p:spPr>
        <p:txBody>
          <a:bodyPr wrap="square"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40000"/>
              </a:lnSpc>
              <a:spcBef>
                <a:spcPts val="2109"/>
              </a:spcBef>
              <a:spcAft>
                <a:spcPts val="1406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2000" cap="none" baseline="0">
                <a:solidFill>
                  <a:srgbClr val="050606"/>
                </a:solidFill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40000"/>
              </a:lnSpc>
              <a:spcAft>
                <a:spcPts val="2000"/>
              </a:spcAft>
              <a:defRPr/>
            </a:pP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03110" y="2383034"/>
            <a:ext cx="7309554" cy="613589"/>
          </a:xfrm>
          <a:prstGeom prst="rect">
            <a:avLst/>
          </a:prstGeom>
        </p:spPr>
        <p:txBody>
          <a:bodyPr lIns="64284" tIns="32142" rIns="64284" bIns="32142"/>
          <a:lstStyle>
            <a:lvl1pPr algn="l">
              <a:defRPr sz="2800" baseline="0">
                <a:solidFill>
                  <a:srgbClr val="3FAE2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1737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476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56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r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>
            <a:spLocks noChangeArrowheads="1"/>
          </p:cNvSpPr>
          <p:nvPr userDrawn="1"/>
        </p:nvSpPr>
        <p:spPr bwMode="auto">
          <a:xfrm>
            <a:off x="0" y="-3509"/>
            <a:ext cx="9152930" cy="5491759"/>
          </a:xfrm>
          <a:custGeom>
            <a:avLst/>
            <a:gdLst>
              <a:gd name="T0" fmla="*/ 0 w 13004800"/>
              <a:gd name="T1" fmla="*/ 0 h 7810500"/>
              <a:gd name="T2" fmla="*/ 13274121 w 13004800"/>
              <a:gd name="T3" fmla="*/ 0 h 7810500"/>
              <a:gd name="T4" fmla="*/ 13274121 w 13004800"/>
              <a:gd name="T5" fmla="*/ 6261100 h 7810500"/>
              <a:gd name="T6" fmla="*/ 0 w 13004800"/>
              <a:gd name="T7" fmla="*/ 7810500 h 7810500"/>
              <a:gd name="T8" fmla="*/ 0 w 13004800"/>
              <a:gd name="T9" fmla="*/ 0 h 7810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04800"/>
              <a:gd name="T16" fmla="*/ 0 h 7810500"/>
              <a:gd name="T17" fmla="*/ 13004800 w 13004800"/>
              <a:gd name="T18" fmla="*/ 7810500 h 7810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04800" h="7810500">
                <a:moveTo>
                  <a:pt x="0" y="0"/>
                </a:moveTo>
                <a:lnTo>
                  <a:pt x="13004800" y="0"/>
                </a:lnTo>
                <a:lnTo>
                  <a:pt x="13004800" y="6261100"/>
                </a:lnTo>
                <a:lnTo>
                  <a:pt x="0" y="781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81" tIns="32140" rIns="64281" bIns="32140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6222" y="1731245"/>
            <a:ext cx="8102635" cy="1956280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l">
              <a:defRPr sz="4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36222" y="3695002"/>
            <a:ext cx="3200449" cy="3425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marR="0" indent="0" algn="l" defTabSz="642915" rtl="0" eaLnBrk="1" fontAlgn="base" latinLnBrk="0" hangingPunct="1">
              <a:lnSpc>
                <a:spcPts val="1406"/>
              </a:lnSpc>
              <a:spcBef>
                <a:spcPts val="703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2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94" y="428119"/>
            <a:ext cx="6400354" cy="218800"/>
          </a:xfrm>
          <a:prstGeom prst="rect">
            <a:avLst/>
          </a:prstGeom>
        </p:spPr>
        <p:txBody>
          <a:bodyPr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00000"/>
              </a:lnSpc>
              <a:spcBef>
                <a:spcPts val="210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0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MONTH, DAY YEAR</a:t>
            </a:r>
          </a:p>
        </p:txBody>
      </p:sp>
      <p:sp>
        <p:nvSpPr>
          <p:cNvPr id="2" name="TextBox 1"/>
          <p:cNvSpPr txBox="1"/>
          <p:nvPr userDrawn="1"/>
        </p:nvSpPr>
        <p:spPr>
          <a:xfrm rot="717706">
            <a:off x="6622504" y="5425274"/>
            <a:ext cx="18891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latin typeface="Arial"/>
                <a:cs typeface="Arial"/>
              </a:rPr>
              <a:t>DRAFT</a:t>
            </a:r>
          </a:p>
          <a:p>
            <a:pPr algn="ctr"/>
            <a:r>
              <a:rPr lang="en-US" sz="1400" b="0" i="0" dirty="0" smtClean="0">
                <a:latin typeface="Arial"/>
                <a:cs typeface="Arial"/>
              </a:rPr>
              <a:t>3/8/2013</a:t>
            </a:r>
          </a:p>
          <a:p>
            <a:pPr algn="ctr"/>
            <a:r>
              <a:rPr lang="en-US" sz="1400" b="0" i="0" dirty="0" smtClean="0">
                <a:latin typeface="Arial"/>
                <a:cs typeface="Arial"/>
              </a:rPr>
              <a:t>4:00 pm</a:t>
            </a:r>
            <a:endParaRPr lang="en-US" sz="1400" b="0" i="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 rot="717706">
            <a:off x="6895383" y="5290121"/>
            <a:ext cx="1395870" cy="1070620"/>
          </a:xfrm>
          <a:prstGeom prst="rect">
            <a:avLst/>
          </a:prstGeom>
          <a:noFill/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0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External (not for discuss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>
            <a:spLocks noChangeArrowheads="1"/>
          </p:cNvSpPr>
          <p:nvPr userDrawn="1"/>
        </p:nvSpPr>
        <p:spPr bwMode="auto">
          <a:xfrm>
            <a:off x="0" y="-3509"/>
            <a:ext cx="9152930" cy="5491759"/>
          </a:xfrm>
          <a:custGeom>
            <a:avLst/>
            <a:gdLst>
              <a:gd name="T0" fmla="*/ 0 w 13004800"/>
              <a:gd name="T1" fmla="*/ 0 h 7810500"/>
              <a:gd name="T2" fmla="*/ 13274121 w 13004800"/>
              <a:gd name="T3" fmla="*/ 0 h 7810500"/>
              <a:gd name="T4" fmla="*/ 13274121 w 13004800"/>
              <a:gd name="T5" fmla="*/ 6261100 h 7810500"/>
              <a:gd name="T6" fmla="*/ 0 w 13004800"/>
              <a:gd name="T7" fmla="*/ 7810500 h 7810500"/>
              <a:gd name="T8" fmla="*/ 0 w 13004800"/>
              <a:gd name="T9" fmla="*/ 0 h 7810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04800"/>
              <a:gd name="T16" fmla="*/ 0 h 7810500"/>
              <a:gd name="T17" fmla="*/ 13004800 w 13004800"/>
              <a:gd name="T18" fmla="*/ 7810500 h 7810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04800" h="7810500">
                <a:moveTo>
                  <a:pt x="0" y="0"/>
                </a:moveTo>
                <a:lnTo>
                  <a:pt x="13004800" y="0"/>
                </a:lnTo>
                <a:lnTo>
                  <a:pt x="13004800" y="6261100"/>
                </a:lnTo>
                <a:lnTo>
                  <a:pt x="0" y="781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81" tIns="32140" rIns="64281" bIns="32140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6222" y="1731245"/>
            <a:ext cx="8102635" cy="1956280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l">
              <a:defRPr sz="4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36222" y="3695002"/>
            <a:ext cx="3200449" cy="3425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marR="0" indent="0" algn="l" defTabSz="642915" rtl="0" eaLnBrk="1" fontAlgn="base" latinLnBrk="0" hangingPunct="1">
              <a:lnSpc>
                <a:spcPts val="1406"/>
              </a:lnSpc>
              <a:spcBef>
                <a:spcPts val="703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2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94" y="428119"/>
            <a:ext cx="6400354" cy="218800"/>
          </a:xfrm>
          <a:prstGeom prst="rect">
            <a:avLst/>
          </a:prstGeom>
        </p:spPr>
        <p:txBody>
          <a:bodyPr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00000"/>
              </a:lnSpc>
              <a:spcBef>
                <a:spcPts val="210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0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MONTH, DAY YEAR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5440" y="5862831"/>
            <a:ext cx="4073418" cy="755730"/>
          </a:xfrm>
          <a:prstGeom prst="rect">
            <a:avLst/>
          </a:prstGeom>
          <a:ln w="3175" cmpd="sng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>
            <a:lvl1pPr algn="l"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Note: This document was used in support of a live discussion.</a:t>
            </a:r>
          </a:p>
          <a:p>
            <a:r>
              <a:rPr lang="en-US" dirty="0" smtClean="0"/>
              <a:t>As such, it does not necessarily express the entirety of that discussion or the relative emphasis of topics therein.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6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nternal sensitive and pre-decis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>
            <a:spLocks noChangeArrowheads="1"/>
          </p:cNvSpPr>
          <p:nvPr userDrawn="1"/>
        </p:nvSpPr>
        <p:spPr bwMode="auto">
          <a:xfrm>
            <a:off x="0" y="-3509"/>
            <a:ext cx="9152930" cy="5491759"/>
          </a:xfrm>
          <a:custGeom>
            <a:avLst/>
            <a:gdLst>
              <a:gd name="T0" fmla="*/ 0 w 13004800"/>
              <a:gd name="T1" fmla="*/ 0 h 7810500"/>
              <a:gd name="T2" fmla="*/ 13274121 w 13004800"/>
              <a:gd name="T3" fmla="*/ 0 h 7810500"/>
              <a:gd name="T4" fmla="*/ 13274121 w 13004800"/>
              <a:gd name="T5" fmla="*/ 6261100 h 7810500"/>
              <a:gd name="T6" fmla="*/ 0 w 13004800"/>
              <a:gd name="T7" fmla="*/ 7810500 h 7810500"/>
              <a:gd name="T8" fmla="*/ 0 w 13004800"/>
              <a:gd name="T9" fmla="*/ 0 h 7810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04800"/>
              <a:gd name="T16" fmla="*/ 0 h 7810500"/>
              <a:gd name="T17" fmla="*/ 13004800 w 13004800"/>
              <a:gd name="T18" fmla="*/ 7810500 h 7810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04800" h="7810500">
                <a:moveTo>
                  <a:pt x="0" y="0"/>
                </a:moveTo>
                <a:lnTo>
                  <a:pt x="13004800" y="0"/>
                </a:lnTo>
                <a:lnTo>
                  <a:pt x="13004800" y="6261100"/>
                </a:lnTo>
                <a:lnTo>
                  <a:pt x="0" y="781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81" tIns="32140" rIns="64281" bIns="32140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6222" y="1731245"/>
            <a:ext cx="8102635" cy="1956280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l">
              <a:defRPr sz="4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36222" y="3695002"/>
            <a:ext cx="3200449" cy="3425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marR="0" indent="0" algn="l" defTabSz="642915" rtl="0" eaLnBrk="1" fontAlgn="base" latinLnBrk="0" hangingPunct="1">
              <a:lnSpc>
                <a:spcPts val="1406"/>
              </a:lnSpc>
              <a:spcBef>
                <a:spcPts val="703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2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94" y="428119"/>
            <a:ext cx="6400354" cy="218800"/>
          </a:xfrm>
          <a:prstGeom prst="rect">
            <a:avLst/>
          </a:prstGeom>
        </p:spPr>
        <p:txBody>
          <a:bodyPr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00000"/>
              </a:lnSpc>
              <a:spcBef>
                <a:spcPts val="210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0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MONTH, DAY YEAR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4115" y="6037290"/>
            <a:ext cx="2854742" cy="545508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SENSITIVE/PRE-DECISIONAL</a:t>
            </a:r>
          </a:p>
          <a:p>
            <a:r>
              <a:rPr lang="en-US" dirty="0" smtClean="0"/>
              <a:t>NOT FOR EXTERNAL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57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nternal supervisory or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>
            <a:spLocks noChangeArrowheads="1"/>
          </p:cNvSpPr>
          <p:nvPr userDrawn="1"/>
        </p:nvSpPr>
        <p:spPr bwMode="auto">
          <a:xfrm>
            <a:off x="0" y="-3509"/>
            <a:ext cx="9152930" cy="5491759"/>
          </a:xfrm>
          <a:custGeom>
            <a:avLst/>
            <a:gdLst>
              <a:gd name="T0" fmla="*/ 0 w 13004800"/>
              <a:gd name="T1" fmla="*/ 0 h 7810500"/>
              <a:gd name="T2" fmla="*/ 13274121 w 13004800"/>
              <a:gd name="T3" fmla="*/ 0 h 7810500"/>
              <a:gd name="T4" fmla="*/ 13274121 w 13004800"/>
              <a:gd name="T5" fmla="*/ 6261100 h 7810500"/>
              <a:gd name="T6" fmla="*/ 0 w 13004800"/>
              <a:gd name="T7" fmla="*/ 7810500 h 7810500"/>
              <a:gd name="T8" fmla="*/ 0 w 13004800"/>
              <a:gd name="T9" fmla="*/ 0 h 7810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04800"/>
              <a:gd name="T16" fmla="*/ 0 h 7810500"/>
              <a:gd name="T17" fmla="*/ 13004800 w 13004800"/>
              <a:gd name="T18" fmla="*/ 7810500 h 7810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04800" h="7810500">
                <a:moveTo>
                  <a:pt x="0" y="0"/>
                </a:moveTo>
                <a:lnTo>
                  <a:pt x="13004800" y="0"/>
                </a:lnTo>
                <a:lnTo>
                  <a:pt x="13004800" y="6261100"/>
                </a:lnTo>
                <a:lnTo>
                  <a:pt x="0" y="781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81" tIns="32140" rIns="64281" bIns="32140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6222" y="1731245"/>
            <a:ext cx="8102635" cy="1956280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l">
              <a:defRPr sz="4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36222" y="3695002"/>
            <a:ext cx="3200449" cy="3425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marR="0" indent="0" algn="l" defTabSz="642915" rtl="0" eaLnBrk="1" fontAlgn="base" latinLnBrk="0" hangingPunct="1">
              <a:lnSpc>
                <a:spcPts val="1406"/>
              </a:lnSpc>
              <a:spcBef>
                <a:spcPts val="703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2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94" y="428119"/>
            <a:ext cx="6400354" cy="218800"/>
          </a:xfrm>
          <a:prstGeom prst="rect">
            <a:avLst/>
          </a:prstGeom>
        </p:spPr>
        <p:txBody>
          <a:bodyPr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00000"/>
              </a:lnSpc>
              <a:spcBef>
                <a:spcPts val="210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0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MONTH, DAY YEAR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4536" y="6041569"/>
            <a:ext cx="3599877" cy="545508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n>
                  <a:noFill/>
                </a:ln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SUPERVISORY INFORMATION</a:t>
            </a:r>
          </a:p>
          <a:p>
            <a:r>
              <a:rPr lang="en-US" dirty="0" smtClean="0"/>
              <a:t>NOT FOR PUBLIC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w 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500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94" y="587544"/>
            <a:ext cx="6400354" cy="218800"/>
          </a:xfrm>
          <a:prstGeom prst="rect">
            <a:avLst/>
          </a:prstGeom>
        </p:spPr>
        <p:txBody>
          <a:bodyPr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00000"/>
              </a:lnSpc>
              <a:spcBef>
                <a:spcPts val="210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000" b="1" cap="none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MONTH, DAY YEAR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6222" y="2081276"/>
            <a:ext cx="8102635" cy="1956280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l">
              <a:defRPr sz="40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36222" y="4045033"/>
            <a:ext cx="3200449" cy="3425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marR="0" indent="0" algn="l" defTabSz="642915" rtl="0" eaLnBrk="1" fontAlgn="base" latinLnBrk="0" hangingPunct="1">
              <a:lnSpc>
                <a:spcPts val="1406"/>
              </a:lnSpc>
              <a:spcBef>
                <a:spcPts val="703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200" baseline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934" y="6173787"/>
            <a:ext cx="1608989" cy="3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476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4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1737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3641" y="274637"/>
            <a:ext cx="8036720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50183"/>
            <a:ext cx="813316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476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934" y="6173787"/>
            <a:ext cx="1608989" cy="3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903112" y="2300174"/>
            <a:ext cx="7309556" cy="880064"/>
          </a:xfrm>
          <a:prstGeom prst="rect">
            <a:avLst/>
          </a:prstGeom>
        </p:spPr>
        <p:txBody>
          <a:bodyPr lIns="64251" tIns="32125" rIns="64251" bIns="32125"/>
          <a:lstStyle>
            <a:lvl1pPr algn="l">
              <a:lnSpc>
                <a:spcPts val="5000"/>
              </a:lnSpc>
              <a:spcBef>
                <a:spcPts val="7500"/>
              </a:spcBef>
              <a:spcAft>
                <a:spcPts val="0"/>
              </a:spcAft>
              <a:defRPr sz="4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112" y="3202725"/>
            <a:ext cx="7309555" cy="717193"/>
          </a:xfrm>
          <a:prstGeom prst="rect">
            <a:avLst/>
          </a:prstGeom>
        </p:spPr>
        <p:txBody>
          <a:bodyPr wrap="square" lIns="64251" tIns="32125" rIns="64251" bIns="32125">
            <a:spAutoFit/>
          </a:bodyPr>
          <a:lstStyle>
            <a:lvl1pPr marL="0" indent="0" algn="l">
              <a:lnSpc>
                <a:spcPts val="5000"/>
              </a:lnSpc>
              <a:spcBef>
                <a:spcPts val="2109"/>
              </a:spcBef>
              <a:buClr>
                <a:schemeClr val="tx2"/>
              </a:buClr>
              <a:buSzPct val="100000"/>
              <a:buFontTx/>
              <a:buNone/>
              <a:defRPr sz="4600" cap="none" baseline="0">
                <a:solidFill>
                  <a:srgbClr val="050606"/>
                </a:solidFill>
              </a:defRPr>
            </a:lvl1pPr>
            <a:lvl2pPr marL="32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476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5018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5018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3641" y="274637"/>
            <a:ext cx="8036720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4200" y="61737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476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4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3644" y="1844849"/>
            <a:ext cx="3847345" cy="3951288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41504" y="1325098"/>
            <a:ext cx="3848856" cy="3950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41504" y="1844849"/>
            <a:ext cx="3848856" cy="3951288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3641" y="274637"/>
            <a:ext cx="8036720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124200" y="61737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1325098"/>
            <a:ext cx="3848856" cy="3950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69476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1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3641" y="274637"/>
            <a:ext cx="8036720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1737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476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2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the footer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847160" y="63261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5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1737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3641" y="274637"/>
            <a:ext cx="8036720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3643" y="1350183"/>
            <a:ext cx="8036719" cy="4525963"/>
          </a:xfrm>
          <a:prstGeom prst="rect">
            <a:avLst/>
          </a:prstGeom>
        </p:spPr>
        <p:txBody>
          <a:bodyPr/>
          <a:lstStyle>
            <a:lvl1pPr marL="452628" indent="-457200">
              <a:buFont typeface="+mj-lt"/>
              <a:buAutoNum type="arabicPeriod"/>
              <a:defRPr sz="2000"/>
            </a:lvl1pPr>
            <a:lvl2pPr marL="800100" indent="-342900">
              <a:spcBef>
                <a:spcPts val="1000"/>
              </a:spcBef>
              <a:buSzPct val="100000"/>
              <a:buFont typeface="+mj-lt"/>
              <a:buAutoNum type="alphaLcPeriod"/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476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9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1737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4760" y="61737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2636EB-ADE8-A646-A11D-FED0A955D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53641" y="274637"/>
            <a:ext cx="8036720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13"/>
          <p:cNvCxnSpPr>
            <a:cxnSpLocks noChangeShapeType="1"/>
          </p:cNvCxnSpPr>
          <p:nvPr userDrawn="1"/>
        </p:nvCxnSpPr>
        <p:spPr bwMode="auto">
          <a:xfrm>
            <a:off x="553644" y="1017984"/>
            <a:ext cx="8036719" cy="0"/>
          </a:xfrm>
          <a:prstGeom prst="line">
            <a:avLst/>
          </a:prstGeom>
          <a:noFill/>
          <a:ln w="25400">
            <a:solidFill>
              <a:srgbClr val="50B74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53641" y="1340182"/>
            <a:ext cx="8036720" cy="429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 descr="CFPB_Horizontal_RGB_CG9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4" y="6173788"/>
            <a:ext cx="162995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3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58" r:id="rId10"/>
    <p:sldLayoutId id="2147483657" r:id="rId11"/>
    <p:sldLayoutId id="2147483661" r:id="rId12"/>
    <p:sldLayoutId id="2147483662" r:id="rId13"/>
    <p:sldLayoutId id="2147483660" r:id="rId14"/>
    <p:sldLayoutId id="2147483666" r:id="rId15"/>
    <p:sldLayoutId id="2147483667" r:id="rId16"/>
    <p:sldLayoutId id="2147483669" r:id="rId17"/>
    <p:sldLayoutId id="2147483670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7472" algn="l" defTabSz="457200" rtl="0" eaLnBrk="1" latinLnBrk="0" hangingPunct="1">
        <a:lnSpc>
          <a:spcPts val="2600"/>
        </a:lnSpc>
        <a:spcBef>
          <a:spcPts val="1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chemeClr val="tx2"/>
        </a:buClr>
        <a:buSzPct val="50000"/>
        <a:buFont typeface="Wingdings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22" y="889393"/>
            <a:ext cx="8102635" cy="19562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Discussion of: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The Causes and Consequences of Financial Fraud among Older Americans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6222" y="2971800"/>
            <a:ext cx="6213494" cy="11841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Melissa  A. Z .Knoll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Consumer Financial Protection Bureau*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6494" y="440151"/>
            <a:ext cx="6400354" cy="79588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August 8, 2014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RRC Conference</a:t>
            </a:r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6222" y="3999514"/>
            <a:ext cx="7228683" cy="1050419"/>
          </a:xfrm>
          <a:prstGeom prst="rect">
            <a:avLst/>
          </a:prstGeom>
        </p:spPr>
        <p:txBody>
          <a:bodyPr vert="horz" lIns="64291" tIns="32146" rIns="64291" bIns="32146" rtlCol="0">
            <a:normAutofit/>
          </a:bodyPr>
          <a:lstStyle>
            <a:lvl1pPr marL="0" marR="0" indent="0" algn="l" defTabSz="642915" rtl="0" eaLnBrk="1" fontAlgn="base" latinLnBrk="0" hangingPunct="1">
              <a:lnSpc>
                <a:spcPts val="1406"/>
              </a:lnSpc>
              <a:spcBef>
                <a:spcPts val="703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200" kern="1200" baseline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SzPct val="50000"/>
              <a:buFont typeface="Wingdings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600" dirty="0" smtClean="0"/>
              <a:t>*The views expressed are those of the speaker and do not necessarily reflect those of the Consumer Financial Protection Bureau, the Social Security Administration, or the United States.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35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family </a:t>
            </a:r>
            <a:r>
              <a:rPr lang="en-US" dirty="0"/>
              <a:t>members and </a:t>
            </a:r>
            <a:r>
              <a:rPr lang="en-US" dirty="0" smtClean="0"/>
              <a:t>financial caregivers…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22636EB-ADE8-A646-A11D-FED0A955D1A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8905" r="25914" b="3486"/>
          <a:stretch/>
        </p:blipFill>
        <p:spPr bwMode="auto">
          <a:xfrm>
            <a:off x="2066556" y="1068794"/>
            <a:ext cx="2250467" cy="251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t="10374" r="29472" b="3669"/>
          <a:stretch/>
        </p:blipFill>
        <p:spPr bwMode="auto">
          <a:xfrm>
            <a:off x="4628923" y="1060481"/>
            <a:ext cx="2131673" cy="27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t="9273" r="29817" b="3669"/>
          <a:stretch/>
        </p:blipFill>
        <p:spPr bwMode="auto">
          <a:xfrm>
            <a:off x="2673384" y="3865524"/>
            <a:ext cx="2250467" cy="293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9272" r="29358" b="3486"/>
          <a:stretch/>
        </p:blipFill>
        <p:spPr bwMode="auto">
          <a:xfrm>
            <a:off x="5253903" y="3923606"/>
            <a:ext cx="2221587" cy="286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1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financial institutions…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22636EB-ADE8-A646-A11D-FED0A955D1A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9824" r="29243" b="3485"/>
          <a:stretch/>
        </p:blipFill>
        <p:spPr bwMode="auto">
          <a:xfrm>
            <a:off x="2709949" y="1476556"/>
            <a:ext cx="4051134" cy="518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4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congregate care providers…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22636EB-ADE8-A646-A11D-FED0A955D1A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4" t="8721" r="29128" b="3302"/>
          <a:stretch/>
        </p:blipFill>
        <p:spPr bwMode="auto">
          <a:xfrm>
            <a:off x="2352502" y="1419244"/>
            <a:ext cx="3682539" cy="475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9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lot of talk, not as much data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Little quantitative research on cognitive decline and susceptibility to fraud</a:t>
            </a:r>
          </a:p>
          <a:p>
            <a:r>
              <a:rPr lang="en-US" dirty="0" smtClean="0"/>
              <a:t>Gamble et al. make an important contribution to the literature</a:t>
            </a:r>
          </a:p>
          <a:p>
            <a:pPr lvl="1"/>
            <a:r>
              <a:rPr lang="en-US" dirty="0" smtClean="0"/>
              <a:t>Specifically related to diminished </a:t>
            </a:r>
            <a:r>
              <a:rPr lang="en-US" i="1" dirty="0" smtClean="0"/>
              <a:t>financial </a:t>
            </a:r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Interesting and rich dataset—Rush University Alzheimer’s Disease Center’s Memory and Aging Project</a:t>
            </a:r>
          </a:p>
          <a:p>
            <a:pPr lvl="1"/>
            <a:r>
              <a:rPr lang="en-US" dirty="0" smtClean="0"/>
              <a:t>Limit sample to respondents without dementia (</a:t>
            </a:r>
            <a:r>
              <a:rPr lang="en-US" i="1" dirty="0" smtClean="0"/>
              <a:t>n</a:t>
            </a:r>
            <a:r>
              <a:rPr lang="en-US" dirty="0" smtClean="0"/>
              <a:t> = 787)</a:t>
            </a:r>
          </a:p>
          <a:p>
            <a:r>
              <a:rPr lang="en-US" dirty="0" smtClean="0"/>
              <a:t>Important to understand correlates and predictors of financial fraud and abuse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Lichtenberg, Stickney, and Paulson (2013):  age (younger old), education (more), and depression all related to victimization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22636EB-ADE8-A646-A11D-FED0A955D1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Gamble et al.’s hypotheses and measures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3659"/>
            <a:ext cx="8229600" cy="49601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Decreased cognition </a:t>
            </a:r>
            <a:r>
              <a:rPr lang="en-US" dirty="0" smtClean="0">
                <a:sym typeface="Wingdings" panose="05000000000000000000" pitchFamily="2" charset="2"/>
              </a:rPr>
              <a:t> increased vulnerability to fraud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2 measures of vulnerability: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usceptibility to scam score (6 questions)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Self-reported fraud victimization</a:t>
            </a:r>
          </a:p>
          <a:p>
            <a:pPr marL="914400" lvl="2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Overconfidence in FK  odds of victimization of financial fraud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Overconfidence = getting questions wrong, thinking they’re right</a:t>
            </a:r>
          </a:p>
          <a:p>
            <a:pPr marL="457200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Fraud victimization  increased willingness to take on financial risk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2 measures of willingness to take on risk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“…what would you say has been over your lifetime your willingness to take risks in financial matters?”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“Suppose that the chances were 50-50 that the investment opportunity would double your annual income and 50-50 that it would cut it by 1/10 [1/5] or 10% [20%]. Would you take the risk?”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22636EB-ADE8-A646-A11D-FED0A955D1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 and clarifications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Susceptibility to scam score:</a:t>
            </a:r>
          </a:p>
          <a:p>
            <a:pPr lvl="1"/>
            <a:r>
              <a:rPr lang="en-US" dirty="0" smtClean="0"/>
              <a:t>5 items on 7-point scale (vulnerability to phone calls from scammers, sounds too good to be true, people over 65 often targeted)</a:t>
            </a:r>
          </a:p>
          <a:p>
            <a:pPr lvl="1"/>
            <a:r>
              <a:rPr lang="en-US" dirty="0" smtClean="0"/>
              <a:t>1 item about registration on do-not-call registry: </a:t>
            </a:r>
          </a:p>
          <a:p>
            <a:pPr lvl="2"/>
            <a:r>
              <a:rPr lang="en-US" dirty="0" smtClean="0"/>
              <a:t>Not enrolled = 7</a:t>
            </a:r>
          </a:p>
          <a:p>
            <a:pPr lvl="2"/>
            <a:r>
              <a:rPr lang="en-US" dirty="0" smtClean="0"/>
              <a:t>Enrolled = 1</a:t>
            </a:r>
          </a:p>
          <a:p>
            <a:pPr lvl="1"/>
            <a:r>
              <a:rPr lang="en-US" dirty="0" smtClean="0"/>
              <a:t>Too much weight on registry question? Unclear connection between question and susceptibility to scam.</a:t>
            </a:r>
          </a:p>
          <a:p>
            <a:pPr lvl="1"/>
            <a:endParaRPr lang="en-US" dirty="0"/>
          </a:p>
          <a:p>
            <a:r>
              <a:rPr lang="en-US" dirty="0" smtClean="0"/>
              <a:t>Self-reported victimization:</a:t>
            </a:r>
          </a:p>
          <a:p>
            <a:pPr lvl="1"/>
            <a:r>
              <a:rPr lang="en-US" dirty="0" smtClean="0"/>
              <a:t>“In the past year, were you a victim of financial fraud or have you been told you were a victim of financial fraud?”</a:t>
            </a:r>
          </a:p>
          <a:p>
            <a:pPr lvl="2"/>
            <a:r>
              <a:rPr lang="en-US" dirty="0" smtClean="0"/>
              <a:t>Fraud not defined</a:t>
            </a:r>
          </a:p>
          <a:p>
            <a:pPr lvl="2"/>
            <a:r>
              <a:rPr lang="en-US" dirty="0" smtClean="0"/>
              <a:t>Problem in the field, may be even more unclear for consumers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22636EB-ADE8-A646-A11D-FED0A955D1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issues and clarifications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Overconfidence in FK and fraud victimization</a:t>
            </a:r>
          </a:p>
          <a:p>
            <a:pPr lvl="1"/>
            <a:r>
              <a:rPr lang="en-US" dirty="0" smtClean="0"/>
              <a:t>Heavy on investment questions</a:t>
            </a:r>
          </a:p>
          <a:p>
            <a:pPr lvl="2"/>
            <a:r>
              <a:rPr lang="en-US" dirty="0" smtClean="0"/>
              <a:t>Is focus on investment fraud?</a:t>
            </a:r>
          </a:p>
          <a:p>
            <a:pPr lvl="1"/>
            <a:r>
              <a:rPr lang="en-US" dirty="0" smtClean="0"/>
              <a:t>Sample not limited to those with cognitive decline</a:t>
            </a:r>
          </a:p>
          <a:p>
            <a:pPr lvl="2"/>
            <a:r>
              <a:rPr lang="en-US" dirty="0" smtClean="0"/>
              <a:t>Explores relationship between overconfidence and fraud in older cohort, but does not focus on decline</a:t>
            </a:r>
          </a:p>
          <a:p>
            <a:pPr lvl="2"/>
            <a:r>
              <a:rPr lang="en-US" dirty="0" smtClean="0"/>
              <a:t>Is decline related to overconfidence?</a:t>
            </a:r>
          </a:p>
          <a:p>
            <a:pPr lvl="2"/>
            <a:r>
              <a:rPr lang="en-US" dirty="0" smtClean="0"/>
              <a:t>Perhaps use larger dataset in the future?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 smtClean="0"/>
              <a:t>Fraud victimization and increased willingness to take on risk</a:t>
            </a:r>
          </a:p>
          <a:p>
            <a:pPr lvl="1"/>
            <a:r>
              <a:rPr lang="en-US" dirty="0" smtClean="0"/>
              <a:t>Why ask about </a:t>
            </a:r>
            <a:r>
              <a:rPr lang="en-US" i="1" dirty="0" smtClean="0"/>
              <a:t>lifetime</a:t>
            </a:r>
            <a:r>
              <a:rPr lang="en-US" dirty="0" smtClean="0"/>
              <a:t> willingness to take on risk?</a:t>
            </a:r>
          </a:p>
          <a:p>
            <a:pPr lvl="2"/>
            <a:r>
              <a:rPr lang="en-US" dirty="0" smtClean="0"/>
              <a:t>Sounds more like a trait than a consequence of fraud victimization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22636EB-ADE8-A646-A11D-FED0A955D1A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Gamble et 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Cognitive changes may be evident to caretakers </a:t>
            </a:r>
            <a:r>
              <a:rPr lang="en-US" dirty="0">
                <a:sym typeface="Wingdings" panose="05000000000000000000" pitchFamily="2" charset="2"/>
              </a:rPr>
              <a:t> warning sign for fraud </a:t>
            </a:r>
            <a:r>
              <a:rPr lang="en-US" dirty="0" smtClean="0">
                <a:sym typeface="Wingdings" panose="05000000000000000000" pitchFamily="2" charset="2"/>
              </a:rPr>
              <a:t>vulnerability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Increasing FK of older Americans  can help protect against victimization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Where not possible, increase awareness of limitations (to protect against effects of overconfidence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Conversations between seniors and caregivers should include protection against financial fraud and abuse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22636EB-ADE8-A646-A11D-FED0A955D1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CFPB is taking steps to combat fraud and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CFPB’s Office of Older Americans has a mandate to address financial exploitation of people 62 and older</a:t>
            </a:r>
          </a:p>
          <a:p>
            <a:r>
              <a:rPr lang="en-US" dirty="0" smtClean="0"/>
              <a:t>I</a:t>
            </a:r>
            <a:r>
              <a:rPr lang="en-US" dirty="0" smtClean="0">
                <a:sym typeface="Wingdings" panose="05000000000000000000" pitchFamily="2" charset="2"/>
              </a:rPr>
              <a:t>ncreasing </a:t>
            </a:r>
            <a:r>
              <a:rPr lang="en-US" dirty="0">
                <a:sym typeface="Wingdings" panose="05000000000000000000" pitchFamily="2" charset="2"/>
              </a:rPr>
              <a:t>FK of older Americans  can help protect against </a:t>
            </a:r>
            <a:r>
              <a:rPr lang="en-US" dirty="0" smtClean="0">
                <a:sym typeface="Wingdings" panose="05000000000000000000" pitchFamily="2" charset="2"/>
              </a:rPr>
              <a:t>victimization (Gamble et al.)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Likely limits to education, especially with cognitive impairment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OOA takes multipronged approach to education </a:t>
            </a:r>
            <a:endParaRPr lang="en-US" dirty="0" smtClean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Consumers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Family members and caregivers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Financial services providers/assisted living providers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Developing tools for banks and credit unions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22636EB-ADE8-A646-A11D-FED0A955D1A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Consumers…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22636EB-ADE8-A646-A11D-FED0A955D1A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9088" r="29243" b="3302"/>
          <a:stretch/>
        </p:blipFill>
        <p:spPr bwMode="auto">
          <a:xfrm>
            <a:off x="71503" y="1975815"/>
            <a:ext cx="2985820" cy="385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8537" r="29243" b="3486"/>
          <a:stretch/>
        </p:blipFill>
        <p:spPr bwMode="auto">
          <a:xfrm>
            <a:off x="2941134" y="1975815"/>
            <a:ext cx="2973354" cy="385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8721" r="29243" b="4220"/>
          <a:stretch/>
        </p:blipFill>
        <p:spPr bwMode="auto">
          <a:xfrm>
            <a:off x="5912249" y="1975815"/>
            <a:ext cx="3007310" cy="386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2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community organizations and aging service professionals…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t="9088" r="29243" b="3302"/>
          <a:stretch/>
        </p:blipFill>
        <p:spPr bwMode="auto">
          <a:xfrm>
            <a:off x="1246909" y="1487978"/>
            <a:ext cx="3108332" cy="403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22636EB-ADE8-A646-A11D-FED0A955D1A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9088" r="29358" b="3118"/>
          <a:stretch/>
        </p:blipFill>
        <p:spPr bwMode="auto">
          <a:xfrm>
            <a:off x="5054138" y="1554479"/>
            <a:ext cx="3059084" cy="397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1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01820"/>
      </a:dk1>
      <a:lt1>
        <a:srgbClr val="FFFFFF"/>
      </a:lt1>
      <a:dk2>
        <a:srgbClr val="299D37"/>
      </a:dk2>
      <a:lt2>
        <a:srgbClr val="9FCC7E"/>
      </a:lt2>
      <a:accent1>
        <a:srgbClr val="CDCEC9"/>
      </a:accent1>
      <a:accent2>
        <a:srgbClr val="473D37"/>
      </a:accent2>
      <a:accent3>
        <a:srgbClr val="33363A"/>
      </a:accent3>
      <a:accent4>
        <a:srgbClr val="0A5797"/>
      </a:accent4>
      <a:accent5>
        <a:srgbClr val="E7832B"/>
      </a:accent5>
      <a:accent6>
        <a:srgbClr val="C93220"/>
      </a:accent6>
      <a:hlink>
        <a:srgbClr val="299D37"/>
      </a:hlink>
      <a:folHlink>
        <a:srgbClr val="0A579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</TotalTime>
  <Words>709</Words>
  <Application>Microsoft Office PowerPoint</Application>
  <PresentationFormat>On-screen Show (4:3)</PresentationFormat>
  <Paragraphs>103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Discussion of:  The Causes and Consequences of Financial Fraud among Older Americans </vt:lpstr>
      <vt:lpstr>A lot of talk, not as much data </vt:lpstr>
      <vt:lpstr>Gamble et al.’s hypotheses and measures </vt:lpstr>
      <vt:lpstr>Potential issues and clarifications</vt:lpstr>
      <vt:lpstr>Potential issues and clarifications</vt:lpstr>
      <vt:lpstr>Lessons from Gamble et al.</vt:lpstr>
      <vt:lpstr>CFPB is taking steps to combat fraud and abuse</vt:lpstr>
      <vt:lpstr>For Consumers…</vt:lpstr>
      <vt:lpstr>For community organizations and aging service professionals…</vt:lpstr>
      <vt:lpstr>For family members and financial caregivers…</vt:lpstr>
      <vt:lpstr>For financial institutions…</vt:lpstr>
      <vt:lpstr>For congregate care providers…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CFPB User</dc:creator>
  <cp:lastModifiedBy>Grzybowa</cp:lastModifiedBy>
  <cp:revision>83</cp:revision>
  <dcterms:created xsi:type="dcterms:W3CDTF">2012-11-19T20:41:22Z</dcterms:created>
  <dcterms:modified xsi:type="dcterms:W3CDTF">2014-08-04T14:01:40Z</dcterms:modified>
</cp:coreProperties>
</file>