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9"/>
  </p:notesMasterIdLst>
  <p:handoutMasterIdLst>
    <p:handoutMasterId r:id="rId10"/>
  </p:handout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</p:sldIdLst>
  <p:sldSz cx="9144000" cy="6858000" type="screen4x3"/>
  <p:notesSz cx="6858000" cy="93122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A50021"/>
    <a:srgbClr val="0066FF"/>
    <a:srgbClr val="66CCFF"/>
    <a:srgbClr val="0099CC"/>
    <a:srgbClr val="6600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8" autoAdjust="0"/>
    <p:restoredTop sz="94659" autoAdjust="0"/>
  </p:normalViewPr>
  <p:slideViewPr>
    <p:cSldViewPr>
      <p:cViewPr varScale="1">
        <p:scale>
          <a:sx n="113" d="100"/>
          <a:sy n="113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3" tIns="45286" rIns="90573" bIns="45286" numCol="1" anchor="t" anchorCtr="0" compatLnSpc="1">
            <a:prstTxWarp prst="textNoShape">
              <a:avLst/>
            </a:prstTxWarp>
          </a:bodyPr>
          <a:lstStyle>
            <a:lvl1pPr algn="l" defTabSz="904995" eaLnBrk="1" hangingPunct="1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3" tIns="45286" rIns="90573" bIns="45286" numCol="1" anchor="t" anchorCtr="0" compatLnSpc="1">
            <a:prstTxWarp prst="textNoShape">
              <a:avLst/>
            </a:prstTxWarp>
          </a:bodyPr>
          <a:lstStyle>
            <a:lvl1pPr algn="r" defTabSz="904995" eaLnBrk="1" hangingPunct="1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4753"/>
            <a:ext cx="2971800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3" tIns="45286" rIns="90573" bIns="45286" numCol="1" anchor="b" anchorCtr="0" compatLnSpc="1">
            <a:prstTxWarp prst="textNoShape">
              <a:avLst/>
            </a:prstTxWarp>
          </a:bodyPr>
          <a:lstStyle>
            <a:lvl1pPr algn="l" defTabSz="904995" eaLnBrk="1" hangingPunct="1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4753"/>
            <a:ext cx="2971800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3" tIns="45286" rIns="90573" bIns="45286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100">
                <a:latin typeface="Arial" charset="0"/>
              </a:defRPr>
            </a:lvl1pPr>
          </a:lstStyle>
          <a:p>
            <a:fld id="{FE53C900-744D-374B-8F32-61F177874E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8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algn="l" defTabSz="927733" eaLnBrk="1" hangingPunct="1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algn="r" defTabSz="927733" eaLnBrk="1" hangingPunct="1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6913"/>
            <a:ext cx="4656138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6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2377"/>
            <a:ext cx="5486400" cy="419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4753"/>
            <a:ext cx="2971800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algn="l" defTabSz="927733" eaLnBrk="1" hangingPunct="1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4753"/>
            <a:ext cx="2971800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100">
                <a:latin typeface="Arial" charset="0"/>
              </a:defRPr>
            </a:lvl1pPr>
          </a:lstStyle>
          <a:p>
            <a:fld id="{E3E3551B-94C8-3A4D-A15F-D24196C426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03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D60F21D-074D-974A-BF77-7FA64A89804F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6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36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F2C1A64B-A4F5-BE4F-A85F-CBAEC043432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FAD791-4FA0-2946-8C3D-06C231A800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F206980-BA71-C64D-A7A7-35FA82AD1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>
            <a:lvl1pPr algn="ctr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>
            <a:lvl1pPr>
              <a:defRPr sz="2800">
                <a:solidFill>
                  <a:srgbClr val="A53926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7AC089F-B2AF-1045-BF1C-A8B7EE9891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C6A7D9-ED19-604B-AF62-45187907C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B765E5-D844-D640-B70C-C09F640762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FBA697-69F8-DD4E-849E-10AA8478ED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5ED222D-C698-E245-AA7F-86FF34DE2C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E12743-475A-7946-A1F2-B7229C7927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6858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2">
              <a:lumMod val="75000"/>
            </a:schemeClr>
          </a:solidFill>
          <a:latin typeface="Century Gothic"/>
          <a:ea typeface="+mj-ea"/>
          <a:cs typeface="Century Gothic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A53926"/>
          </a:solidFill>
          <a:latin typeface="Calibri"/>
          <a:ea typeface="+mn-ea"/>
          <a:cs typeface="Calibri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+mn-ea"/>
          <a:cs typeface="Calibri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+mn-ea"/>
          <a:cs typeface="Calibri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2200" kern="1200" baseline="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8153400" cy="1752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rgbClr val="A53926"/>
                </a:solidFill>
                <a:latin typeface="Cambria"/>
                <a:cs typeface="Cambria"/>
              </a:rPr>
              <a:t>Comments on “Characterizing Trajectories of Work, Disability and Health in Work and Retirement: A Multi-State Analysis” </a:t>
            </a:r>
            <a:br>
              <a:rPr lang="en-US" sz="2400" dirty="0" smtClean="0">
                <a:solidFill>
                  <a:srgbClr val="A53926"/>
                </a:solidFill>
                <a:latin typeface="Cambria"/>
                <a:cs typeface="Cambria"/>
              </a:rPr>
            </a:br>
            <a:r>
              <a:rPr lang="en-US" sz="2400" dirty="0" smtClean="0">
                <a:solidFill>
                  <a:srgbClr val="A53926"/>
                </a:solidFill>
                <a:latin typeface="Cambria"/>
                <a:cs typeface="Cambria"/>
              </a:rPr>
              <a:t>by </a:t>
            </a:r>
            <a:r>
              <a:rPr lang="en-US" sz="2400" dirty="0" err="1" smtClean="0">
                <a:solidFill>
                  <a:srgbClr val="A53926"/>
                </a:solidFill>
                <a:latin typeface="Cambria"/>
                <a:cs typeface="Cambria"/>
              </a:rPr>
              <a:t>Amal</a:t>
            </a:r>
            <a:r>
              <a:rPr lang="en-US" sz="2400" dirty="0" smtClean="0">
                <a:solidFill>
                  <a:srgbClr val="A53926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A53926"/>
                </a:solidFill>
                <a:latin typeface="Cambria"/>
                <a:cs typeface="Cambria"/>
              </a:rPr>
              <a:t>Harrati</a:t>
            </a:r>
            <a:r>
              <a:rPr lang="en-US" sz="2400" dirty="0" smtClean="0">
                <a:solidFill>
                  <a:srgbClr val="A53926"/>
                </a:solidFill>
                <a:latin typeface="Cambria"/>
                <a:cs typeface="Cambria"/>
              </a:rPr>
              <a:t>, Peter Hepburn, and Mark Cullen</a:t>
            </a:r>
            <a:endParaRPr lang="en-US" sz="2400" dirty="0">
              <a:solidFill>
                <a:srgbClr val="A53926"/>
              </a:solidFill>
              <a:latin typeface="Cambria"/>
              <a:cs typeface="Cambria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57600"/>
            <a:ext cx="7620000" cy="3048000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0"/>
              </a:spcBef>
            </a:pPr>
            <a:endParaRPr lang="en-US" sz="1800" dirty="0" smtClean="0">
              <a:solidFill>
                <a:srgbClr val="A53926"/>
              </a:solidFill>
              <a:latin typeface="Cambria"/>
              <a:cs typeface="Cambria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2000" dirty="0" smtClean="0">
                <a:solidFill>
                  <a:srgbClr val="A53926"/>
                </a:solidFill>
                <a:latin typeface="Cambria"/>
                <a:cs typeface="Cambria"/>
              </a:rPr>
              <a:t>2017 Retirement Research Consortium Conference</a:t>
            </a:r>
          </a:p>
          <a:p>
            <a:pPr algn="ctr" eaLnBrk="1" hangingPunct="1">
              <a:spcBef>
                <a:spcPts val="0"/>
              </a:spcBef>
            </a:pPr>
            <a:endParaRPr lang="en-US" sz="2000" dirty="0" smtClean="0">
              <a:solidFill>
                <a:srgbClr val="A53926"/>
              </a:solidFill>
              <a:latin typeface="Cambria"/>
              <a:cs typeface="Cambria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2000" dirty="0" smtClean="0">
                <a:solidFill>
                  <a:srgbClr val="A53926"/>
                </a:solidFill>
                <a:latin typeface="Cambria"/>
                <a:cs typeface="Cambria"/>
              </a:rPr>
              <a:t>Courtney Coile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000" b="0" dirty="0" smtClean="0">
                <a:latin typeface="Cambria"/>
                <a:cs typeface="Cambria"/>
              </a:rPr>
              <a:t>Wellesley College and NBER</a:t>
            </a:r>
            <a:endParaRPr lang="en-US" sz="2000" b="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Paper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 </a:t>
            </a:r>
          </a:p>
          <a:p>
            <a:pPr marL="731520" lvl="1" indent="-457200">
              <a:buAutoNum type="arabicPeriod"/>
            </a:pPr>
            <a:r>
              <a:rPr lang="en-US" dirty="0" smtClean="0"/>
              <a:t>Use unique data on 40,000 employees of a large firm to characterize trajectories of work and disability </a:t>
            </a:r>
          </a:p>
          <a:p>
            <a:pPr marL="731520" lvl="1" indent="-457200">
              <a:buAutoNum type="arabicPeriod"/>
            </a:pPr>
            <a:r>
              <a:rPr lang="en-US" dirty="0" smtClean="0"/>
              <a:t>Identify demographic and job characteristics associated with trajectories to provide insight into disability processes</a:t>
            </a:r>
          </a:p>
          <a:p>
            <a:r>
              <a:rPr lang="en-US" dirty="0" smtClean="0"/>
              <a:t>Key early findings: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67% “regular work”; 22% “short STD” (single STD or LOA); 11% “disruptive work” (multiple STD episodes)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Female,</a:t>
            </a:r>
            <a:r>
              <a:rPr lang="en-US" dirty="0" smtClean="0">
                <a:sym typeface="Wingdings"/>
              </a:rPr>
              <a:t> hospitalizations, high health risk score  DW</a:t>
            </a:r>
          </a:p>
          <a:p>
            <a:pPr marL="274320" lvl="1" indent="0">
              <a:buNone/>
            </a:pPr>
            <a:r>
              <a:rPr lang="en-US" dirty="0" smtClean="0">
                <a:sym typeface="Wingdings"/>
              </a:rPr>
              <a:t>       Exposure to particulates  STD and DW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2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Exciting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patterns of health, disability, and work </a:t>
            </a:r>
            <a:r>
              <a:rPr lang="en-US" i="1" dirty="0" smtClean="0"/>
              <a:t>before</a:t>
            </a:r>
            <a:r>
              <a:rPr lang="en-US" dirty="0" smtClean="0"/>
              <a:t> the exit from work</a:t>
            </a:r>
          </a:p>
          <a:p>
            <a:pPr lvl="1"/>
            <a:r>
              <a:rPr lang="en-US" dirty="0" smtClean="0"/>
              <a:t>Much research on effect of health on retirement or DI take-up determinants, much less on what happens before that</a:t>
            </a:r>
          </a:p>
          <a:p>
            <a:r>
              <a:rPr lang="en-US" dirty="0" smtClean="0"/>
              <a:t>Unique administrative data set to explore this</a:t>
            </a:r>
          </a:p>
          <a:p>
            <a:pPr lvl="1"/>
            <a:r>
              <a:rPr lang="en-US" dirty="0" smtClean="0"/>
              <a:t>Linked data on work status, job characteristics, and health claims for 42,000 employees for up to 17 years</a:t>
            </a:r>
          </a:p>
          <a:p>
            <a:pPr lvl="1"/>
            <a:r>
              <a:rPr lang="en-US" dirty="0" smtClean="0"/>
              <a:t>Researchers often use administrative data on earnings (SSA data) or health (Medicare claims data), but rarely have detailed info on both employment and health</a:t>
            </a:r>
          </a:p>
          <a:p>
            <a:pPr lvl="1"/>
            <a:r>
              <a:rPr lang="en-US" dirty="0" smtClean="0"/>
              <a:t>Longitudinal data allows authors to carefully distinguish between types (e.g., short STD vs. DW) and to see sequence of events (e.g., health decline then STD)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Questions/Suggestions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STD?</a:t>
            </a:r>
          </a:p>
          <a:p>
            <a:pPr lvl="1"/>
            <a:r>
              <a:rPr lang="en-US" dirty="0" smtClean="0"/>
              <a:t>Paid leave for a medical work absence of up to 6 months; eligible for pay on </a:t>
            </a:r>
            <a:r>
              <a:rPr lang="en-US" i="1" dirty="0" smtClean="0"/>
              <a:t>first day </a:t>
            </a:r>
            <a:r>
              <a:rPr lang="en-US" dirty="0" smtClean="0"/>
              <a:t>of absence for hospitalization/outpatient surgery/injury, after 7 days for illness</a:t>
            </a:r>
          </a:p>
          <a:p>
            <a:pPr lvl="1"/>
            <a:r>
              <a:rPr lang="en-US" dirty="0" smtClean="0"/>
              <a:t>This is a broad definition of disability (includes sick leave)</a:t>
            </a:r>
          </a:p>
          <a:p>
            <a:pPr lvl="1"/>
            <a:r>
              <a:rPr lang="en-US" b="1" dirty="0" smtClean="0"/>
              <a:t>Differentiate STD by leave length/reason to distinguish between those with a more/less severe disability</a:t>
            </a:r>
          </a:p>
          <a:p>
            <a:r>
              <a:rPr lang="en-US" dirty="0" smtClean="0"/>
              <a:t>What about LTD?</a:t>
            </a:r>
          </a:p>
          <a:p>
            <a:pPr lvl="1"/>
            <a:r>
              <a:rPr lang="en-US" dirty="0" smtClean="0"/>
              <a:t>LTD provides benefits until age 65 if totally disabled; must apply for SSDI </a:t>
            </a:r>
          </a:p>
          <a:p>
            <a:pPr lvl="1"/>
            <a:r>
              <a:rPr lang="en-US" dirty="0" smtClean="0"/>
              <a:t>Authors drop 700 employees who enter LTD</a:t>
            </a:r>
          </a:p>
          <a:p>
            <a:pPr lvl="1"/>
            <a:r>
              <a:rPr lang="en-US" b="1" dirty="0" smtClean="0"/>
              <a:t>Include LTD in classification of trajectories, explore what characteristics are associated with LTD path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Questions/Suggestions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employer accommodations affect trajectories?</a:t>
            </a:r>
          </a:p>
          <a:p>
            <a:pPr lvl="1"/>
            <a:r>
              <a:rPr lang="en-US" dirty="0" smtClean="0"/>
              <a:t>Policy relevance: some (e.g., </a:t>
            </a:r>
            <a:r>
              <a:rPr lang="en-US" dirty="0" err="1" smtClean="0"/>
              <a:t>Burkauser</a:t>
            </a:r>
            <a:r>
              <a:rPr lang="en-US" dirty="0" smtClean="0"/>
              <a:t> &amp; Daly, 2011) have proposed employer experience-rating of SSDI tax</a:t>
            </a:r>
          </a:p>
          <a:p>
            <a:pPr lvl="1"/>
            <a:r>
              <a:rPr lang="en-US" dirty="0" smtClean="0"/>
              <a:t>Useful to think of the trajectory as potentially endogenous to availability of disability accommodations</a:t>
            </a:r>
          </a:p>
          <a:p>
            <a:pPr lvl="1"/>
            <a:r>
              <a:rPr lang="en-US" b="1" dirty="0" smtClean="0"/>
              <a:t>Look at how job characteristics affect whether workers with an STD episode have another or go on LTD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re there any measures of employer accommodations? (e.g., switch to part-time status or a new job)</a:t>
            </a:r>
          </a:p>
        </p:txBody>
      </p:sp>
    </p:spTree>
    <p:extLst>
      <p:ext uri="{BB962C8B-B14F-4D97-AF65-F5344CB8AC3E}">
        <p14:creationId xmlns:p14="http://schemas.microsoft.com/office/powerpoint/2010/main" val="25050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Questions/Suggestions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causal conclusions can be reached?</a:t>
            </a:r>
          </a:p>
          <a:p>
            <a:pPr lvl="1"/>
            <a:r>
              <a:rPr lang="en-US" dirty="0" smtClean="0"/>
              <a:t>Intro: “Little research attempts to account for </a:t>
            </a:r>
            <a:r>
              <a:rPr lang="en-US" dirty="0" err="1" smtClean="0"/>
              <a:t>endogeneity</a:t>
            </a:r>
            <a:r>
              <a:rPr lang="en-US" dirty="0" smtClean="0"/>
              <a:t> between employment, health, and disability”</a:t>
            </a:r>
          </a:p>
          <a:p>
            <a:pPr lvl="1"/>
            <a:r>
              <a:rPr lang="en-US" dirty="0" smtClean="0"/>
              <a:t>Results: “Health appears to be strongly associated with work trajectories in DW typology… Of course, these results imply statistical association but not directional causality”</a:t>
            </a:r>
          </a:p>
          <a:p>
            <a:pPr lvl="1"/>
            <a:r>
              <a:rPr lang="en-US" b="1" dirty="0" smtClean="0"/>
              <a:t>Specify causal pathways of interest: health </a:t>
            </a:r>
            <a:r>
              <a:rPr lang="en-US" b="1" dirty="0" smtClean="0">
                <a:sym typeface="Wingdings"/>
              </a:rPr>
              <a:t> disability, disability  employment</a:t>
            </a:r>
            <a:endParaRPr lang="en-US" b="1" dirty="0" smtClean="0"/>
          </a:p>
          <a:p>
            <a:pPr lvl="1"/>
            <a:r>
              <a:rPr lang="en-US" b="1" dirty="0" smtClean="0"/>
              <a:t>H</a:t>
            </a:r>
            <a:r>
              <a:rPr lang="en-US" b="1" dirty="0" smtClean="0">
                <a:sym typeface="Wingdings"/>
              </a:rPr>
              <a:t>D: </a:t>
            </a:r>
            <a:r>
              <a:rPr lang="en-US" b="1" dirty="0" smtClean="0"/>
              <a:t>Use longitudinal data to show what is happening to health before the STD (how long before STD do health changes occur? What kinds of health changes predict STD?)</a:t>
            </a:r>
          </a:p>
          <a:p>
            <a:pPr lvl="1"/>
            <a:r>
              <a:rPr lang="en-US" b="1" dirty="0" smtClean="0"/>
              <a:t>H</a:t>
            </a:r>
            <a:r>
              <a:rPr lang="en-US" b="1" dirty="0" smtClean="0">
                <a:sym typeface="Wingdings"/>
              </a:rPr>
              <a:t>D: </a:t>
            </a:r>
            <a:r>
              <a:rPr lang="en-US" b="1" dirty="0" smtClean="0"/>
              <a:t>Define “health shocks” (plausibly exogenous) and focus on their effects on disability and employment</a:t>
            </a:r>
          </a:p>
          <a:p>
            <a:pPr lvl="1"/>
            <a:r>
              <a:rPr lang="en-US" b="1" dirty="0" smtClean="0"/>
              <a:t>D</a:t>
            </a:r>
            <a:r>
              <a:rPr lang="en-US" b="1" dirty="0" smtClean="0">
                <a:sym typeface="Wingdings"/>
              </a:rPr>
              <a:t>E: </a:t>
            </a:r>
            <a:r>
              <a:rPr lang="en-US" b="1" dirty="0" smtClean="0"/>
              <a:t>Explore effects of STD on earnings, promotion, and early retirement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491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Intersections between work, disability, and health deserve more study, especially how this evolves over career and not just in year or two before retirement</a:t>
            </a:r>
          </a:p>
          <a:p>
            <a:r>
              <a:rPr lang="en-US" dirty="0" smtClean="0"/>
              <a:t>This paper is well-positioned to provide insights on trajectories of work and disability</a:t>
            </a:r>
          </a:p>
          <a:p>
            <a:r>
              <a:rPr lang="en-US" dirty="0" smtClean="0"/>
              <a:t>Urge authors to employ their unique data to its full potential and look forward to seeing the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5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tor-Gray-Orang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solidFill>
          <a:schemeClr val="tx2">
            <a:lumMod val="50000"/>
            <a:alpha val="5000"/>
          </a:schemeClr>
        </a:solidFill>
        <a:ln w="19050">
          <a:solidFill>
            <a:schemeClr val="tx2">
              <a:lumMod val="75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Autor-Gray-Orange.thmx</Template>
  <TotalTime>18287</TotalTime>
  <Words>632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Cambria</vt:lpstr>
      <vt:lpstr>Century Gothic</vt:lpstr>
      <vt:lpstr>Verdana</vt:lpstr>
      <vt:lpstr>Wingdings</vt:lpstr>
      <vt:lpstr>Autor-Gray-Orange</vt:lpstr>
      <vt:lpstr>Comments on “Characterizing Trajectories of Work, Disability and Health in Work and Retirement: A Multi-State Analysis”  by Amal Harrati, Peter Hepburn, and Mark Cullen</vt:lpstr>
      <vt:lpstr>Paper Overview</vt:lpstr>
      <vt:lpstr>What’s Exciting Here</vt:lpstr>
      <vt:lpstr>Questions/Suggestions (I)</vt:lpstr>
      <vt:lpstr>Questions/Suggestions (II)</vt:lpstr>
      <vt:lpstr>Questions/Suggestions (III)</vt:lpstr>
      <vt:lpstr>Conclusion</vt:lpstr>
    </vt:vector>
  </TitlesOfParts>
  <Company>MIT Economics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D slides</dc:title>
  <dc:creator>Mark Duggan</dc:creator>
  <cp:lastModifiedBy>Amy Grzybowski</cp:lastModifiedBy>
  <cp:revision>801</cp:revision>
  <cp:lastPrinted>2014-10-09T19:26:30Z</cp:lastPrinted>
  <dcterms:created xsi:type="dcterms:W3CDTF">2006-07-10T17:11:44Z</dcterms:created>
  <dcterms:modified xsi:type="dcterms:W3CDTF">2017-08-01T15:53:06Z</dcterms:modified>
</cp:coreProperties>
</file>