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96" r:id="rId5"/>
    <p:sldId id="297" r:id="rId6"/>
    <p:sldId id="303" r:id="rId7"/>
    <p:sldId id="301" r:id="rId8"/>
    <p:sldId id="357" r:id="rId9"/>
    <p:sldId id="310" r:id="rId10"/>
    <p:sldId id="314" r:id="rId11"/>
    <p:sldId id="305" r:id="rId12"/>
    <p:sldId id="313" r:id="rId13"/>
    <p:sldId id="358" r:id="rId14"/>
    <p:sldId id="315" r:id="rId15"/>
    <p:sldId id="359" r:id="rId16"/>
    <p:sldId id="324" r:id="rId17"/>
    <p:sldId id="294" r:id="rId18"/>
  </p:sldIdLst>
  <p:sldSz cx="9144000" cy="6858000" type="screen4x3"/>
  <p:notesSz cx="6997700" cy="9271000"/>
  <p:custDataLst>
    <p:tags r:id="rId21"/>
  </p:custDataLst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200" b="1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200" b="1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200" b="1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200" b="1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200" b="1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b="1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b="1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b="1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b="1" kern="1200">
        <a:solidFill>
          <a:schemeClr val="bg2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19">
          <p15:clr>
            <a:srgbClr val="A4A3A4"/>
          </p15:clr>
        </p15:guide>
        <p15:guide id="2" pos="220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dy Schimmel Hyde" initials="JSH" lastIdx="7" clrIdx="0">
    <p:extLst>
      <p:ext uri="{19B8F6BF-5375-455C-9EA6-DF929625EA0E}">
        <p15:presenceInfo xmlns:p15="http://schemas.microsoft.com/office/powerpoint/2012/main" userId="S-1-5-21-484763869-796845957-839522115-15039" providerId="AD"/>
      </p:ext>
    </p:extLst>
  </p:cmAuthor>
  <p:cmAuthor id="2" name="April Wu" initials="AW" lastIdx="10" clrIdx="1">
    <p:extLst>
      <p:ext uri="{19B8F6BF-5375-455C-9EA6-DF929625EA0E}">
        <p15:presenceInfo xmlns:p15="http://schemas.microsoft.com/office/powerpoint/2012/main" userId="S-1-5-21-484763869-796845957-839522115-19977" providerId="AD"/>
      </p:ext>
    </p:extLst>
  </p:cmAuthor>
  <p:cmAuthor id="3" name="Gina Livermore" initials="GL" lastIdx="20" clrIdx="2">
    <p:extLst>
      <p:ext uri="{19B8F6BF-5375-455C-9EA6-DF929625EA0E}">
        <p15:presenceInfo xmlns:p15="http://schemas.microsoft.com/office/powerpoint/2012/main" userId="S-1-5-21-484763869-796845957-839522115-14726" providerId="AD"/>
      </p:ext>
    </p:extLst>
  </p:cmAuthor>
  <p:cmAuthor id="4" name="Amanda Bernhardt" initials="AB" lastIdx="5" clrIdx="3">
    <p:extLst>
      <p:ext uri="{19B8F6BF-5375-455C-9EA6-DF929625EA0E}">
        <p15:presenceInfo xmlns:p15="http://schemas.microsoft.com/office/powerpoint/2012/main" userId="S-1-5-21-484763869-796845957-839522115-1487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000000"/>
    <a:srgbClr val="FFCC00"/>
    <a:srgbClr val="F80E62"/>
    <a:srgbClr val="FFFF81"/>
    <a:srgbClr val="00FF00"/>
    <a:srgbClr val="FF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0866" autoAdjust="0"/>
  </p:normalViewPr>
  <p:slideViewPr>
    <p:cSldViewPr snapToGrid="0">
      <p:cViewPr varScale="1">
        <p:scale>
          <a:sx n="113" d="100"/>
          <a:sy n="113" d="100"/>
        </p:scale>
        <p:origin x="151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3426" y="-450"/>
      </p:cViewPr>
      <p:guideLst>
        <p:guide orient="horz" pos="2919"/>
        <p:guide pos="22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tags" Target="tags/tag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mathematica.Net\NDrive\Project\40112_DRC\DC1\Common\705%20Denied%20SSDI\Programming\DOC\Deliverables\05_Final%20tables\Earnings%20before%20and%20after_170718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mathematica.Net\NDrive\Project\40112_DRC\DC1\Common\705%20Denied%20SSDI\Programming\DOC\Deliverables\05_Final%20tables\Earnings%20before%20and%20after_170718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2924985135011888E-2"/>
          <c:y val="3.6515748031496063E-2"/>
          <c:w val="0.71402548723185644"/>
          <c:h val="0.83581717519685039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Appeals/Allowed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Denied for Past Job 
(Step 4)</c:v>
                </c:pt>
                <c:pt idx="1">
                  <c:v>Denied for Other Job 
(Step 5)</c:v>
                </c:pt>
                <c:pt idx="2">
                  <c:v>Denied for 
Medical Reasons</c:v>
                </c:pt>
              </c:strCache>
            </c:strRef>
          </c:cat>
          <c:val>
            <c:numRef>
              <c:f>Sheet1!$B$2:$B$4</c:f>
              <c:numCache>
                <c:formatCode>0.0</c:formatCode>
                <c:ptCount val="3"/>
                <c:pt idx="0">
                  <c:v>39.67</c:v>
                </c:pt>
                <c:pt idx="1">
                  <c:v>35</c:v>
                </c:pt>
                <c:pt idx="2">
                  <c:v>16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Reapplies/Allowed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Denied for Past Job 
(Step 4)</c:v>
                </c:pt>
                <c:pt idx="1">
                  <c:v>Denied for Other Job 
(Step 5)</c:v>
                </c:pt>
                <c:pt idx="2">
                  <c:v>Denied for 
Medical Reasons</c:v>
                </c:pt>
              </c:strCache>
            </c:strRef>
          </c:cat>
          <c:val>
            <c:numRef>
              <c:f>Sheet1!$C$2:$C$4</c:f>
              <c:numCache>
                <c:formatCode>0.0</c:formatCode>
                <c:ptCount val="3"/>
                <c:pt idx="0">
                  <c:v>23.91</c:v>
                </c:pt>
                <c:pt idx="1">
                  <c:v>27</c:v>
                </c:pt>
                <c:pt idx="2">
                  <c:v>15.2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Reapplies/Denied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Denied for Past Job 
(Step 4)</c:v>
                </c:pt>
                <c:pt idx="1">
                  <c:v>Denied for Other Job 
(Step 5)</c:v>
                </c:pt>
                <c:pt idx="2">
                  <c:v>Denied for 
Medical Reasons</c:v>
                </c:pt>
              </c:strCache>
            </c:strRef>
          </c:cat>
          <c:val>
            <c:numRef>
              <c:f>Sheet1!$D$2:$D$4</c:f>
              <c:numCache>
                <c:formatCode>0.0</c:formatCode>
                <c:ptCount val="3"/>
                <c:pt idx="0">
                  <c:v>7.61</c:v>
                </c:pt>
                <c:pt idx="1">
                  <c:v>5</c:v>
                </c:pt>
                <c:pt idx="2">
                  <c:v>12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Never Reapplies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Denied for Past Job 
(Step 4)</c:v>
                </c:pt>
                <c:pt idx="1">
                  <c:v>Denied for Other Job 
(Step 5)</c:v>
                </c:pt>
                <c:pt idx="2">
                  <c:v>Denied for 
Medical Reasons</c:v>
                </c:pt>
              </c:strCache>
            </c:strRef>
          </c:cat>
          <c:val>
            <c:numRef>
              <c:f>Sheet1!$E$2:$E$4</c:f>
              <c:numCache>
                <c:formatCode>0.0</c:formatCode>
                <c:ptCount val="3"/>
                <c:pt idx="0">
                  <c:v>28.8</c:v>
                </c:pt>
                <c:pt idx="1">
                  <c:v>33</c:v>
                </c:pt>
                <c:pt idx="2">
                  <c:v>56.8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38744624"/>
        <c:axId val="203115968"/>
      </c:barChart>
      <c:catAx>
        <c:axId val="338744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115968"/>
        <c:crosses val="autoZero"/>
        <c:auto val="1"/>
        <c:lblAlgn val="ctr"/>
        <c:lblOffset val="100"/>
        <c:noMultiLvlLbl val="0"/>
      </c:catAx>
      <c:valAx>
        <c:axId val="203115968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87446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3"/>
          <c:order val="0"/>
          <c:tx>
            <c:v>Denied for medical reasons</c:v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rgbClr val="C00000"/>
              </a:solidFill>
              <a:ln w="9525">
                <a:solidFill>
                  <a:srgbClr val="C00000"/>
                </a:solidFill>
              </a:ln>
              <a:effectLst/>
            </c:spPr>
          </c:marker>
          <c:cat>
            <c:strRef>
              <c:f>'Table 7 figs'!$M$1:$M$12</c:f>
              <c:strCache>
                <c:ptCount val="12"/>
                <c:pt idx="0">
                  <c:v>t-5</c:v>
                </c:pt>
                <c:pt idx="1">
                  <c:v>t-4</c:v>
                </c:pt>
                <c:pt idx="2">
                  <c:v>t-3</c:v>
                </c:pt>
                <c:pt idx="3">
                  <c:v>t-2</c:v>
                </c:pt>
                <c:pt idx="4">
                  <c:v>t-1</c:v>
                </c:pt>
                <c:pt idx="5">
                  <c:v>Application</c:v>
                </c:pt>
                <c:pt idx="6">
                  <c:v>Decision</c:v>
                </c:pt>
                <c:pt idx="7">
                  <c:v>t+1</c:v>
                </c:pt>
                <c:pt idx="8">
                  <c:v>t+2</c:v>
                </c:pt>
                <c:pt idx="9">
                  <c:v>t+3</c:v>
                </c:pt>
                <c:pt idx="10">
                  <c:v>t+4</c:v>
                </c:pt>
                <c:pt idx="11">
                  <c:v>t+5</c:v>
                </c:pt>
              </c:strCache>
            </c:strRef>
          </c:cat>
          <c:val>
            <c:numRef>
              <c:f>'Table 7 figs'!$K$37:$K$48</c:f>
              <c:numCache>
                <c:formatCode>General</c:formatCode>
                <c:ptCount val="12"/>
                <c:pt idx="0">
                  <c:v>0.70161290322580649</c:v>
                </c:pt>
                <c:pt idx="1">
                  <c:v>0.67741935483870963</c:v>
                </c:pt>
                <c:pt idx="2">
                  <c:v>0.69354838709677424</c:v>
                </c:pt>
                <c:pt idx="3">
                  <c:v>0.63709677419354838</c:v>
                </c:pt>
                <c:pt idx="4">
                  <c:v>0.59677419354838712</c:v>
                </c:pt>
                <c:pt idx="5">
                  <c:v>0.45161290322580644</c:v>
                </c:pt>
                <c:pt idx="6">
                  <c:v>0.41935483870967744</c:v>
                </c:pt>
                <c:pt idx="7">
                  <c:v>0.33064516129032256</c:v>
                </c:pt>
                <c:pt idx="8">
                  <c:v>0.25806451612903225</c:v>
                </c:pt>
                <c:pt idx="9">
                  <c:v>0.22580645161290322</c:v>
                </c:pt>
                <c:pt idx="10">
                  <c:v>0.20161290322580644</c:v>
                </c:pt>
                <c:pt idx="11">
                  <c:v>0.14516129032258066</c:v>
                </c:pt>
              </c:numCache>
            </c:numRef>
          </c:val>
          <c:smooth val="0"/>
        </c:ser>
        <c:ser>
          <c:idx val="4"/>
          <c:order val="1"/>
          <c:tx>
            <c:v>Denied for past work</c:v>
          </c:tx>
          <c:spPr>
            <a:ln w="28575" cap="rnd">
              <a:solidFill>
                <a:schemeClr val="accent3">
                  <a:lumMod val="75000"/>
                </a:schemeClr>
              </a:solidFill>
              <a:round/>
            </a:ln>
            <a:effectLst/>
          </c:spPr>
          <c:marker>
            <c:symbol val="triangle"/>
            <c:size val="6"/>
            <c:spPr>
              <a:solidFill>
                <a:schemeClr val="accent3">
                  <a:lumMod val="75000"/>
                </a:schemeClr>
              </a:solidFill>
              <a:ln w="9525">
                <a:solidFill>
                  <a:schemeClr val="accent3">
                    <a:lumMod val="75000"/>
                  </a:schemeClr>
                </a:solidFill>
              </a:ln>
              <a:effectLst/>
            </c:spPr>
          </c:marker>
          <c:cat>
            <c:strRef>
              <c:f>'Table 7 figs'!$M$1:$M$12</c:f>
              <c:strCache>
                <c:ptCount val="12"/>
                <c:pt idx="0">
                  <c:v>t-5</c:v>
                </c:pt>
                <c:pt idx="1">
                  <c:v>t-4</c:v>
                </c:pt>
                <c:pt idx="2">
                  <c:v>t-3</c:v>
                </c:pt>
                <c:pt idx="3">
                  <c:v>t-2</c:v>
                </c:pt>
                <c:pt idx="4">
                  <c:v>t-1</c:v>
                </c:pt>
                <c:pt idx="5">
                  <c:v>Application</c:v>
                </c:pt>
                <c:pt idx="6">
                  <c:v>Decision</c:v>
                </c:pt>
                <c:pt idx="7">
                  <c:v>t+1</c:v>
                </c:pt>
                <c:pt idx="8">
                  <c:v>t+2</c:v>
                </c:pt>
                <c:pt idx="9">
                  <c:v>t+3</c:v>
                </c:pt>
                <c:pt idx="10">
                  <c:v>t+4</c:v>
                </c:pt>
                <c:pt idx="11">
                  <c:v>t+5</c:v>
                </c:pt>
              </c:strCache>
            </c:strRef>
          </c:cat>
          <c:val>
            <c:numRef>
              <c:f>'Table 7 figs'!$K$49:$K$60</c:f>
              <c:numCache>
                <c:formatCode>General</c:formatCode>
                <c:ptCount val="12"/>
                <c:pt idx="0">
                  <c:v>0.87362637362637363</c:v>
                </c:pt>
                <c:pt idx="1">
                  <c:v>0.8571428571428571</c:v>
                </c:pt>
                <c:pt idx="2">
                  <c:v>0.80769230769230771</c:v>
                </c:pt>
                <c:pt idx="3">
                  <c:v>0.73076923076923073</c:v>
                </c:pt>
                <c:pt idx="4">
                  <c:v>0.65934065934065933</c:v>
                </c:pt>
                <c:pt idx="5">
                  <c:v>0.47802197802197804</c:v>
                </c:pt>
                <c:pt idx="6">
                  <c:v>0.35164835164835168</c:v>
                </c:pt>
                <c:pt idx="7">
                  <c:v>0.2087912087912088</c:v>
                </c:pt>
                <c:pt idx="8">
                  <c:v>0.15934065934065933</c:v>
                </c:pt>
                <c:pt idx="9">
                  <c:v>0.14285714285714285</c:v>
                </c:pt>
                <c:pt idx="10">
                  <c:v>0.15934065934065933</c:v>
                </c:pt>
                <c:pt idx="11">
                  <c:v>0.14835164835164835</c:v>
                </c:pt>
              </c:numCache>
            </c:numRef>
          </c:val>
          <c:smooth val="0"/>
        </c:ser>
        <c:ser>
          <c:idx val="5"/>
          <c:order val="2"/>
          <c:tx>
            <c:v>Denied for other work</c:v>
          </c:tx>
          <c:spPr>
            <a:ln w="28575" cap="rnd">
              <a:solidFill>
                <a:schemeClr val="tx2"/>
              </a:solidFill>
              <a:round/>
            </a:ln>
            <a:effectLst/>
          </c:spPr>
          <c:marker>
            <c:symbol val="square"/>
            <c:size val="5"/>
            <c:spPr>
              <a:solidFill>
                <a:schemeClr val="tx1">
                  <a:lumMod val="65000"/>
                  <a:lumOff val="35000"/>
                  <a:alpha val="94000"/>
                </a:schemeClr>
              </a:solidFill>
              <a:ln w="9525">
                <a:solidFill>
                  <a:schemeClr val="tx2"/>
                </a:solidFill>
              </a:ln>
              <a:effectLst/>
            </c:spPr>
          </c:marker>
          <c:cat>
            <c:strRef>
              <c:f>'Table 7 figs'!$M$1:$M$12</c:f>
              <c:strCache>
                <c:ptCount val="12"/>
                <c:pt idx="0">
                  <c:v>t-5</c:v>
                </c:pt>
                <c:pt idx="1">
                  <c:v>t-4</c:v>
                </c:pt>
                <c:pt idx="2">
                  <c:v>t-3</c:v>
                </c:pt>
                <c:pt idx="3">
                  <c:v>t-2</c:v>
                </c:pt>
                <c:pt idx="4">
                  <c:v>t-1</c:v>
                </c:pt>
                <c:pt idx="5">
                  <c:v>Application</c:v>
                </c:pt>
                <c:pt idx="6">
                  <c:v>Decision</c:v>
                </c:pt>
                <c:pt idx="7">
                  <c:v>t+1</c:v>
                </c:pt>
                <c:pt idx="8">
                  <c:v>t+2</c:v>
                </c:pt>
                <c:pt idx="9">
                  <c:v>t+3</c:v>
                </c:pt>
                <c:pt idx="10">
                  <c:v>t+4</c:v>
                </c:pt>
                <c:pt idx="11">
                  <c:v>t+5</c:v>
                </c:pt>
              </c:strCache>
            </c:strRef>
          </c:cat>
          <c:val>
            <c:numRef>
              <c:f>'Table 7 figs'!$K$61:$K$72</c:f>
              <c:numCache>
                <c:formatCode>General</c:formatCode>
                <c:ptCount val="12"/>
                <c:pt idx="0">
                  <c:v>0.9178082191780822</c:v>
                </c:pt>
                <c:pt idx="1">
                  <c:v>0.9178082191780822</c:v>
                </c:pt>
                <c:pt idx="2">
                  <c:v>0.80821917808219179</c:v>
                </c:pt>
                <c:pt idx="3">
                  <c:v>0.78082191780821919</c:v>
                </c:pt>
                <c:pt idx="4">
                  <c:v>0.67123287671232879</c:v>
                </c:pt>
                <c:pt idx="5">
                  <c:v>0.58904109589041098</c:v>
                </c:pt>
                <c:pt idx="6">
                  <c:v>0.42465753424657532</c:v>
                </c:pt>
                <c:pt idx="7">
                  <c:v>0.21917808219178081</c:v>
                </c:pt>
                <c:pt idx="8">
                  <c:v>0.19178082191780821</c:v>
                </c:pt>
                <c:pt idx="9">
                  <c:v>0.20547945205479451</c:v>
                </c:pt>
                <c:pt idx="10">
                  <c:v>0.16438356164383561</c:v>
                </c:pt>
                <c:pt idx="11">
                  <c:v>0.15068493150684931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3119328"/>
        <c:axId val="336472928"/>
      </c:lineChart>
      <c:catAx>
        <c:axId val="203119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36472928"/>
        <c:crosses val="autoZero"/>
        <c:auto val="1"/>
        <c:lblAlgn val="ctr"/>
        <c:lblOffset val="100"/>
        <c:noMultiLvlLbl val="0"/>
      </c:catAx>
      <c:valAx>
        <c:axId val="33647292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dirty="0" smtClean="0"/>
                  <a:t>Percentage </a:t>
                </a:r>
                <a:r>
                  <a:rPr lang="en-US" dirty="0"/>
                  <a:t>with positive earnings</a:t>
                </a:r>
              </a:p>
            </c:rich>
          </c:tx>
          <c:layout>
            <c:manualLayout>
              <c:xMode val="edge"/>
              <c:yMode val="edge"/>
              <c:x val="7.3754681244463313E-3"/>
              <c:y val="8.9919111966543074E-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03119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v>Denied for medical reasons</c:v>
          </c:tx>
          <c:spPr>
            <a:ln w="28575" cap="rnd">
              <a:solidFill>
                <a:schemeClr val="tx2"/>
              </a:solidFill>
              <a:round/>
            </a:ln>
            <a:effectLst/>
          </c:spPr>
          <c:marker>
            <c:symbol val="square"/>
            <c:size val="5"/>
            <c:spPr>
              <a:solidFill>
                <a:schemeClr val="tx2"/>
              </a:solidFill>
              <a:ln w="9525">
                <a:solidFill>
                  <a:schemeClr val="tx2"/>
                </a:solidFill>
              </a:ln>
              <a:effectLst/>
            </c:spPr>
          </c:marker>
          <c:cat>
            <c:strRef>
              <c:f>'Table 7 figs'!$M$1:$M$12</c:f>
              <c:strCache>
                <c:ptCount val="12"/>
                <c:pt idx="0">
                  <c:v>t-5</c:v>
                </c:pt>
                <c:pt idx="1">
                  <c:v>t-4</c:v>
                </c:pt>
                <c:pt idx="2">
                  <c:v>t-3</c:v>
                </c:pt>
                <c:pt idx="3">
                  <c:v>t-2</c:v>
                </c:pt>
                <c:pt idx="4">
                  <c:v>t-1</c:v>
                </c:pt>
                <c:pt idx="5">
                  <c:v>Application</c:v>
                </c:pt>
                <c:pt idx="6">
                  <c:v>Decision</c:v>
                </c:pt>
                <c:pt idx="7">
                  <c:v>t+1</c:v>
                </c:pt>
                <c:pt idx="8">
                  <c:v>t+2</c:v>
                </c:pt>
                <c:pt idx="9">
                  <c:v>t+3</c:v>
                </c:pt>
                <c:pt idx="10">
                  <c:v>t+4</c:v>
                </c:pt>
                <c:pt idx="11">
                  <c:v>t+5</c:v>
                </c:pt>
              </c:strCache>
            </c:strRef>
          </c:cat>
          <c:val>
            <c:numRef>
              <c:f>'Table 7 figs'!$H$1:$H$12</c:f>
              <c:numCache>
                <c:formatCode>General</c:formatCode>
                <c:ptCount val="12"/>
                <c:pt idx="0">
                  <c:v>26918.254400000002</c:v>
                </c:pt>
                <c:pt idx="1">
                  <c:v>26936.455699999999</c:v>
                </c:pt>
                <c:pt idx="2">
                  <c:v>23841.4755</c:v>
                </c:pt>
                <c:pt idx="3">
                  <c:v>24078.337299999999</c:v>
                </c:pt>
                <c:pt idx="4">
                  <c:v>20299.689900000001</c:v>
                </c:pt>
                <c:pt idx="5">
                  <c:v>12502.5605</c:v>
                </c:pt>
                <c:pt idx="6">
                  <c:v>7198.8104000000003</c:v>
                </c:pt>
                <c:pt idx="7">
                  <c:v>9993.3119000000006</c:v>
                </c:pt>
                <c:pt idx="8">
                  <c:v>13373.663699999999</c:v>
                </c:pt>
                <c:pt idx="9">
                  <c:v>13297.576800000001</c:v>
                </c:pt>
                <c:pt idx="10">
                  <c:v>14339.5666</c:v>
                </c:pt>
                <c:pt idx="11">
                  <c:v>8542.5429000000004</c:v>
                </c:pt>
              </c:numCache>
            </c:numRef>
          </c:val>
          <c:smooth val="0"/>
        </c:ser>
        <c:ser>
          <c:idx val="1"/>
          <c:order val="1"/>
          <c:tx>
            <c:v>Denied for past work</c:v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rgbClr val="C00000"/>
              </a:solidFill>
              <a:ln w="9525">
                <a:solidFill>
                  <a:srgbClr val="C00000"/>
                </a:solidFill>
              </a:ln>
              <a:effectLst/>
            </c:spPr>
          </c:marker>
          <c:cat>
            <c:strRef>
              <c:f>'Table 7 figs'!$M$1:$M$12</c:f>
              <c:strCache>
                <c:ptCount val="12"/>
                <c:pt idx="0">
                  <c:v>t-5</c:v>
                </c:pt>
                <c:pt idx="1">
                  <c:v>t-4</c:v>
                </c:pt>
                <c:pt idx="2">
                  <c:v>t-3</c:v>
                </c:pt>
                <c:pt idx="3">
                  <c:v>t-2</c:v>
                </c:pt>
                <c:pt idx="4">
                  <c:v>t-1</c:v>
                </c:pt>
                <c:pt idx="5">
                  <c:v>Application</c:v>
                </c:pt>
                <c:pt idx="6">
                  <c:v>Decision</c:v>
                </c:pt>
                <c:pt idx="7">
                  <c:v>t+1</c:v>
                </c:pt>
                <c:pt idx="8">
                  <c:v>t+2</c:v>
                </c:pt>
                <c:pt idx="9">
                  <c:v>t+3</c:v>
                </c:pt>
                <c:pt idx="10">
                  <c:v>t+4</c:v>
                </c:pt>
                <c:pt idx="11">
                  <c:v>t+5</c:v>
                </c:pt>
              </c:strCache>
            </c:strRef>
          </c:cat>
          <c:val>
            <c:numRef>
              <c:f>'Table 7 figs'!$H$13:$H$24</c:f>
              <c:numCache>
                <c:formatCode>General</c:formatCode>
                <c:ptCount val="12"/>
                <c:pt idx="0">
                  <c:v>30061.302899999999</c:v>
                </c:pt>
                <c:pt idx="1">
                  <c:v>28520.1476</c:v>
                </c:pt>
                <c:pt idx="2">
                  <c:v>27758.710800000001</c:v>
                </c:pt>
                <c:pt idx="3">
                  <c:v>26275.6571</c:v>
                </c:pt>
                <c:pt idx="4">
                  <c:v>22401.007900000001</c:v>
                </c:pt>
                <c:pt idx="5">
                  <c:v>13028.5622</c:v>
                </c:pt>
                <c:pt idx="6">
                  <c:v>9165.8104000000003</c:v>
                </c:pt>
                <c:pt idx="7">
                  <c:v>11045.6774</c:v>
                </c:pt>
                <c:pt idx="8">
                  <c:v>11031.929400000001</c:v>
                </c:pt>
                <c:pt idx="9">
                  <c:v>11140.5905</c:v>
                </c:pt>
                <c:pt idx="10">
                  <c:v>8948.2816999999995</c:v>
                </c:pt>
                <c:pt idx="11">
                  <c:v>11310.847400000001</c:v>
                </c:pt>
              </c:numCache>
            </c:numRef>
          </c:val>
          <c:smooth val="0"/>
        </c:ser>
        <c:ser>
          <c:idx val="2"/>
          <c:order val="2"/>
          <c:tx>
            <c:v>Denied for other work</c:v>
          </c:tx>
          <c:spPr>
            <a:ln w="28575" cap="rnd">
              <a:solidFill>
                <a:schemeClr val="accent3">
                  <a:lumMod val="75000"/>
                </a:schemeClr>
              </a:solidFill>
              <a:round/>
            </a:ln>
            <a:effectLst/>
          </c:spPr>
          <c:marker>
            <c:symbol val="triangle"/>
            <c:size val="6"/>
            <c:spPr>
              <a:solidFill>
                <a:schemeClr val="accent3">
                  <a:lumMod val="75000"/>
                </a:schemeClr>
              </a:solidFill>
              <a:ln w="9525">
                <a:solidFill>
                  <a:schemeClr val="accent3">
                    <a:lumMod val="75000"/>
                  </a:schemeClr>
                </a:solidFill>
              </a:ln>
              <a:effectLst/>
            </c:spPr>
          </c:marker>
          <c:cat>
            <c:strRef>
              <c:f>'Table 7 figs'!$M$1:$M$12</c:f>
              <c:strCache>
                <c:ptCount val="12"/>
                <c:pt idx="0">
                  <c:v>t-5</c:v>
                </c:pt>
                <c:pt idx="1">
                  <c:v>t-4</c:v>
                </c:pt>
                <c:pt idx="2">
                  <c:v>t-3</c:v>
                </c:pt>
                <c:pt idx="3">
                  <c:v>t-2</c:v>
                </c:pt>
                <c:pt idx="4">
                  <c:v>t-1</c:v>
                </c:pt>
                <c:pt idx="5">
                  <c:v>Application</c:v>
                </c:pt>
                <c:pt idx="6">
                  <c:v>Decision</c:v>
                </c:pt>
                <c:pt idx="7">
                  <c:v>t+1</c:v>
                </c:pt>
                <c:pt idx="8">
                  <c:v>t+2</c:v>
                </c:pt>
                <c:pt idx="9">
                  <c:v>t+3</c:v>
                </c:pt>
                <c:pt idx="10">
                  <c:v>t+4</c:v>
                </c:pt>
                <c:pt idx="11">
                  <c:v>t+5</c:v>
                </c:pt>
              </c:strCache>
            </c:strRef>
          </c:cat>
          <c:val>
            <c:numRef>
              <c:f>'Table 7 figs'!$H$25:$H$36</c:f>
              <c:numCache>
                <c:formatCode>General</c:formatCode>
                <c:ptCount val="12"/>
                <c:pt idx="0">
                  <c:v>29063.194500000001</c:v>
                </c:pt>
                <c:pt idx="1">
                  <c:v>28202.598600000001</c:v>
                </c:pt>
                <c:pt idx="2">
                  <c:v>29336.514800000001</c:v>
                </c:pt>
                <c:pt idx="3">
                  <c:v>28012.4431</c:v>
                </c:pt>
                <c:pt idx="4">
                  <c:v>23956.010300000002</c:v>
                </c:pt>
                <c:pt idx="5">
                  <c:v>13224.6561</c:v>
                </c:pt>
                <c:pt idx="6">
                  <c:v>14422.919599999999</c:v>
                </c:pt>
                <c:pt idx="7">
                  <c:v>20998.757000000001</c:v>
                </c:pt>
                <c:pt idx="8">
                  <c:v>22686.302800000001</c:v>
                </c:pt>
                <c:pt idx="9">
                  <c:v>19387.136399999999</c:v>
                </c:pt>
                <c:pt idx="10">
                  <c:v>20533.299599999998</c:v>
                </c:pt>
                <c:pt idx="11">
                  <c:v>22590.597000000002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341152"/>
        <c:axId val="155341712"/>
      </c:lineChart>
      <c:catAx>
        <c:axId val="155341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55341712"/>
        <c:crosses val="autoZero"/>
        <c:auto val="1"/>
        <c:lblAlgn val="ctr"/>
        <c:lblOffset val="100"/>
        <c:noMultiLvlLbl val="0"/>
      </c:catAx>
      <c:valAx>
        <c:axId val="155341712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1400" dirty="0"/>
                  <a:t>Average earnings (among earners)</a:t>
                </a:r>
              </a:p>
            </c:rich>
          </c:tx>
          <c:layout>
            <c:manualLayout>
              <c:xMode val="edge"/>
              <c:yMode val="edge"/>
              <c:x val="0"/>
              <c:y val="1.6835940434736268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&quot;$&quot;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553411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0.48443</cdr:x>
      <cdr:y>0.33836</cdr:y>
    </cdr:from>
    <cdr:to>
      <cdr:x>0.49809</cdr:x>
      <cdr:y>0.8193</cdr:y>
    </cdr:to>
    <cdr:sp macro="" textlink="">
      <cdr:nvSpPr>
        <cdr:cNvPr id="2" name="Right Bracket 1"/>
        <cdr:cNvSpPr/>
      </cdr:nvSpPr>
      <cdr:spPr bwMode="auto">
        <a:xfrm xmlns:a="http://schemas.openxmlformats.org/drawingml/2006/main">
          <a:off x="4036120" y="1375108"/>
          <a:ext cx="113852" cy="1954527"/>
        </a:xfrm>
        <a:prstGeom xmlns:a="http://schemas.openxmlformats.org/drawingml/2006/main" prst="rightBracket">
          <a:avLst/>
        </a:prstGeom>
        <a:noFill xmlns:a="http://schemas.openxmlformats.org/drawingml/2006/main"/>
        <a:ln xmlns:a="http://schemas.openxmlformats.org/drawingml/2006/main" w="1905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 xmlns:a="http://schemas.openxmlformats.org/drawingml/2006/main"/>
      </cdr:spPr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en-US"/>
          </a:defPPr>
          <a:lvl1pPr algn="l" rtl="0" eaLnBrk="0" fontAlgn="base" hangingPunct="0">
            <a:spcBef>
              <a:spcPct val="50000"/>
            </a:spcBef>
            <a:spcAft>
              <a:spcPct val="0"/>
            </a:spcAft>
            <a:defRPr sz="1200" b="1" kern="1200">
              <a:solidFill>
                <a:schemeClr val="bg2"/>
              </a:solidFill>
              <a:latin typeface="Arial" charset="0"/>
              <a:ea typeface="+mn-ea"/>
              <a:cs typeface="+mn-cs"/>
            </a:defRPr>
          </a:lvl1pPr>
          <a:lvl2pPr marL="457200" algn="l" rtl="0" eaLnBrk="0" fontAlgn="base" hangingPunct="0">
            <a:spcBef>
              <a:spcPct val="50000"/>
            </a:spcBef>
            <a:spcAft>
              <a:spcPct val="0"/>
            </a:spcAft>
            <a:defRPr sz="1200" b="1" kern="1200">
              <a:solidFill>
                <a:schemeClr val="bg2"/>
              </a:solidFill>
              <a:latin typeface="Arial" charset="0"/>
              <a:ea typeface="+mn-ea"/>
              <a:cs typeface="+mn-cs"/>
            </a:defRPr>
          </a:lvl2pPr>
          <a:lvl3pPr marL="914400" algn="l" rtl="0" eaLnBrk="0" fontAlgn="base" hangingPunct="0">
            <a:spcBef>
              <a:spcPct val="50000"/>
            </a:spcBef>
            <a:spcAft>
              <a:spcPct val="0"/>
            </a:spcAft>
            <a:defRPr sz="1200" b="1" kern="1200">
              <a:solidFill>
                <a:schemeClr val="bg2"/>
              </a:solidFill>
              <a:latin typeface="Arial" charset="0"/>
              <a:ea typeface="+mn-ea"/>
              <a:cs typeface="+mn-cs"/>
            </a:defRPr>
          </a:lvl3pPr>
          <a:lvl4pPr marL="1371600" algn="l" rtl="0" eaLnBrk="0" fontAlgn="base" hangingPunct="0">
            <a:spcBef>
              <a:spcPct val="50000"/>
            </a:spcBef>
            <a:spcAft>
              <a:spcPct val="0"/>
            </a:spcAft>
            <a:defRPr sz="1200" b="1" kern="1200">
              <a:solidFill>
                <a:schemeClr val="bg2"/>
              </a:solidFill>
              <a:latin typeface="Arial" charset="0"/>
              <a:ea typeface="+mn-ea"/>
              <a:cs typeface="+mn-cs"/>
            </a:defRPr>
          </a:lvl4pPr>
          <a:lvl5pPr marL="1828800" algn="l" rtl="0" eaLnBrk="0" fontAlgn="base" hangingPunct="0">
            <a:spcBef>
              <a:spcPct val="50000"/>
            </a:spcBef>
            <a:spcAft>
              <a:spcPct val="0"/>
            </a:spcAft>
            <a:defRPr sz="1200" b="1" kern="1200">
              <a:solidFill>
                <a:schemeClr val="bg2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sz="1200" b="1" kern="1200">
              <a:solidFill>
                <a:schemeClr val="bg2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sz="1200" b="1" kern="1200">
              <a:solidFill>
                <a:schemeClr val="bg2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sz="1200" b="1" kern="1200">
              <a:solidFill>
                <a:schemeClr val="bg2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sz="1200" b="1" kern="1200">
              <a:solidFill>
                <a:schemeClr val="bg2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marL="0" marR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sz="24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imes New Roman" charset="0"/>
          </a:endParaRPr>
        </a:p>
      </cdr:txBody>
    </cdr:sp>
  </cdr:relSizeAnchor>
  <cdr:relSizeAnchor xmlns:cdr="http://schemas.openxmlformats.org/drawingml/2006/chartDrawing">
    <cdr:from>
      <cdr:x>0.72375</cdr:x>
      <cdr:y>0.57851</cdr:y>
    </cdr:from>
    <cdr:to>
      <cdr:x>0.73342</cdr:x>
      <cdr:y>0.81539</cdr:y>
    </cdr:to>
    <cdr:sp macro="" textlink="">
      <cdr:nvSpPr>
        <cdr:cNvPr id="3" name="Right Bracket 2"/>
        <cdr:cNvSpPr/>
      </cdr:nvSpPr>
      <cdr:spPr bwMode="auto">
        <a:xfrm xmlns:a="http://schemas.openxmlformats.org/drawingml/2006/main">
          <a:off x="6030061" y="2351054"/>
          <a:ext cx="80596" cy="962691"/>
        </a:xfrm>
        <a:prstGeom xmlns:a="http://schemas.openxmlformats.org/drawingml/2006/main" prst="rightBracket">
          <a:avLst/>
        </a:prstGeom>
        <a:noFill xmlns:a="http://schemas.openxmlformats.org/drawingml/2006/main"/>
        <a:ln xmlns:a="http://schemas.openxmlformats.org/drawingml/2006/main" w="1905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 xmlns:a="http://schemas.openxmlformats.org/drawingml/2006/main"/>
      </cdr:spPr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sz="24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imes New Roman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0.5148</cdr:x>
      <cdr:y>0</cdr:y>
    </cdr:from>
    <cdr:to>
      <cdr:x>0.51539</cdr:x>
      <cdr:y>0.64459</cdr:y>
    </cdr:to>
    <cdr:cxnSp macro="">
      <cdr:nvCxnSpPr>
        <cdr:cNvPr id="3" name="Straight Connector 2"/>
        <cdr:cNvCxnSpPr/>
      </cdr:nvCxnSpPr>
      <cdr:spPr bwMode="auto">
        <a:xfrm xmlns:a="http://schemas.openxmlformats.org/drawingml/2006/main" flipV="1">
          <a:off x="4432242" y="0"/>
          <a:ext cx="5074" cy="2567352"/>
        </a:xfrm>
        <a:prstGeom xmlns:a="http://schemas.openxmlformats.org/drawingml/2006/main" prst="line">
          <a:avLst/>
        </a:prstGeom>
        <a:solidFill xmlns:a="http://schemas.openxmlformats.org/drawingml/2006/main">
          <a:schemeClr val="accent1"/>
        </a:solidFill>
        <a:ln xmlns:a="http://schemas.openxmlformats.org/drawingml/2006/main" w="12700" cap="flat" cmpd="sng" algn="ctr">
          <a:solidFill>
            <a:schemeClr val="tx1"/>
          </a:solidFill>
          <a:prstDash val="dash"/>
          <a:round/>
          <a:headEnd type="none" w="sm" len="sm"/>
          <a:tailEnd type="none" w="sm" len="sm"/>
        </a:ln>
        <a:effectLst xmlns:a="http://schemas.openxmlformats.org/drawingml/2006/main"/>
      </cdr:spPr>
    </cdr:cxnSp>
  </cdr:relSizeAnchor>
  <cdr:relSizeAnchor xmlns:cdr="http://schemas.openxmlformats.org/drawingml/2006/chartDrawing">
    <cdr:from>
      <cdr:x>0.5872</cdr:x>
      <cdr:y>0</cdr:y>
    </cdr:from>
    <cdr:to>
      <cdr:x>0.58756</cdr:x>
      <cdr:y>0.6468</cdr:y>
    </cdr:to>
    <cdr:cxnSp macro="">
      <cdr:nvCxnSpPr>
        <cdr:cNvPr id="7" name="Straight Connector 6"/>
        <cdr:cNvCxnSpPr/>
      </cdr:nvCxnSpPr>
      <cdr:spPr bwMode="auto">
        <a:xfrm xmlns:a="http://schemas.openxmlformats.org/drawingml/2006/main" flipV="1">
          <a:off x="5055578" y="0"/>
          <a:ext cx="3092" cy="2576145"/>
        </a:xfrm>
        <a:prstGeom xmlns:a="http://schemas.openxmlformats.org/drawingml/2006/main" prst="line">
          <a:avLst/>
        </a:prstGeom>
        <a:solidFill xmlns:a="http://schemas.openxmlformats.org/drawingml/2006/main">
          <a:schemeClr val="accent1"/>
        </a:solidFill>
        <a:ln xmlns:a="http://schemas.openxmlformats.org/drawingml/2006/main" w="12700" cap="flat" cmpd="sng" algn="ctr">
          <a:solidFill>
            <a:schemeClr val="tx1"/>
          </a:solidFill>
          <a:prstDash val="dash"/>
          <a:round/>
          <a:headEnd type="none" w="sm" len="sm"/>
          <a:tailEnd type="none" w="sm" len="sm"/>
        </a:ln>
        <a:effectLst xmlns:a="http://schemas.openxmlformats.org/drawingml/2006/main"/>
      </cdr:spPr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91824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50925" y="698500"/>
            <a:ext cx="4749800" cy="35623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9" name="Rectangle 1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63900" y="8550275"/>
            <a:ext cx="73025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7" tIns="46354" rIns="92707" bIns="46354" numCol="1" anchor="ctr" anchorCtr="0" compatLnSpc="1">
            <a:prstTxWarp prst="textNoShape">
              <a:avLst/>
            </a:prstTxWarp>
          </a:bodyPr>
          <a:lstStyle>
            <a:lvl1pPr algn="r" defTabSz="927100">
              <a:spcBef>
                <a:spcPct val="0"/>
              </a:spcBef>
              <a:defRPr sz="1400" b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A2EC10AC-6804-4420-81E7-A8E1421417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2338" y="4433888"/>
            <a:ext cx="5153025" cy="4124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707" tIns="46354" rIns="92707" bIns="463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115088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EC10AC-6804-4420-81E7-A8E1421417D7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2430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EC10AC-6804-4420-81E7-A8E1421417D7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3905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EC10AC-6804-4420-81E7-A8E1421417D7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206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6" name="Rectangle 3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25613"/>
            <a:ext cx="7772400" cy="1190625"/>
          </a:xfrm>
          <a:effectLst/>
        </p:spPr>
        <p:txBody>
          <a:bodyPr>
            <a:spAutoFit/>
          </a:bodyPr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107" name="Rectangle 3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276600"/>
            <a:ext cx="6400800" cy="1511300"/>
          </a:xfrm>
          <a:effectLst/>
        </p:spPr>
        <p:txBody>
          <a:bodyPr anchor="t" anchorCtr="0"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2050" name="Picture 2" descr="C:\Users\Wgarrett\AppData\Local\Microsoft\Windows\Temporary Internet Files\Content.Outlook\CBT9801S\CSDP log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0682" y="5381602"/>
            <a:ext cx="2326325" cy="857067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defRPr sz="2400"/>
            </a:lvl1pPr>
            <a:lvl2pPr>
              <a:spcBef>
                <a:spcPts val="300"/>
              </a:spcBef>
              <a:spcAft>
                <a:spcPts val="300"/>
              </a:spcAft>
              <a:defRPr sz="22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841500"/>
            <a:ext cx="40449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5350" y="1841500"/>
            <a:ext cx="40449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1475" y="203200"/>
            <a:ext cx="2111375" cy="5753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4175" y="203200"/>
            <a:ext cx="6184900" cy="5753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175" y="203200"/>
            <a:ext cx="84486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841500"/>
            <a:ext cx="82423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pyright La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175" y="203200"/>
            <a:ext cx="84486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841500"/>
            <a:ext cx="82423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384175" y="203200"/>
            <a:ext cx="84486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3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0" y="1841500"/>
            <a:ext cx="82423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65" name="Line 41"/>
          <p:cNvSpPr>
            <a:spLocks noChangeShapeType="1"/>
          </p:cNvSpPr>
          <p:nvPr/>
        </p:nvSpPr>
        <p:spPr bwMode="auto">
          <a:xfrm>
            <a:off x="393700" y="1377950"/>
            <a:ext cx="8461375" cy="1588"/>
          </a:xfrm>
          <a:prstGeom prst="line">
            <a:avLst/>
          </a:prstGeom>
          <a:noFill/>
          <a:ln w="38100">
            <a:solidFill>
              <a:srgbClr val="00436E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spcBef>
                <a:spcPct val="0"/>
              </a:spcBef>
              <a:defRPr/>
            </a:pPr>
            <a:endParaRPr lang="en-US" sz="2400" b="0" dirty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070" name="Line 46"/>
          <p:cNvSpPr>
            <a:spLocks noChangeShapeType="1"/>
          </p:cNvSpPr>
          <p:nvPr/>
        </p:nvSpPr>
        <p:spPr bwMode="auto">
          <a:xfrm>
            <a:off x="222250" y="6071898"/>
            <a:ext cx="8705850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spcBef>
                <a:spcPct val="0"/>
              </a:spcBef>
              <a:defRPr/>
            </a:pPr>
            <a:endParaRPr lang="en-US" sz="2400" b="0" dirty="0">
              <a:solidFill>
                <a:schemeClr val="tx1"/>
              </a:solidFill>
              <a:latin typeface="Times New Roman" charset="0"/>
            </a:endParaRPr>
          </a:p>
        </p:txBody>
      </p:sp>
      <p:pic>
        <p:nvPicPr>
          <p:cNvPr id="1026" name="Picture 2" descr="C:\Users\Wgarrett\AppData\Local\Microsoft\Windows\Temporary Internet Files\Content.Outlook\CBT9801S\CSDP logo.jpg"/>
          <p:cNvPicPr>
            <a:picLocks noChangeAspect="1" noChangeArrowheads="1"/>
          </p:cNvPicPr>
          <p:nvPr userDrawn="1"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57998" y="6147099"/>
            <a:ext cx="1535826" cy="56583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62" r:id="rId1"/>
    <p:sldLayoutId id="2147483850" r:id="rId2"/>
    <p:sldLayoutId id="2147483851" r:id="rId3"/>
    <p:sldLayoutId id="2147483852" r:id="rId4"/>
    <p:sldLayoutId id="2147483856" r:id="rId5"/>
    <p:sldLayoutId id="2147483858" r:id="rId6"/>
    <p:sldLayoutId id="2147483859" r:id="rId7"/>
    <p:sldLayoutId id="2147483861" r:id="rId8"/>
    <p:sldLayoutId id="2147483863" r:id="rId9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Arial" charset="0"/>
        </a:defRPr>
      </a:lvl9pPr>
    </p:titleStyle>
    <p:bodyStyle>
      <a:lvl1pPr marL="342900" indent="-3429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Clr>
          <a:srgbClr val="CF1141"/>
        </a:buClr>
        <a:buFont typeface="Arial" pitchFamily="34" charset="0"/>
        <a:buChar char="●"/>
        <a:defRPr sz="2800" b="1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Clr>
          <a:srgbClr val="CF1141"/>
        </a:buClr>
        <a:buFont typeface="Arial" pitchFamily="34" charset="0"/>
        <a:buChar char="–"/>
        <a:defRPr sz="2400" b="1">
          <a:solidFill>
            <a:schemeClr val="bg2"/>
          </a:solidFill>
          <a:latin typeface="+mn-lt"/>
        </a:defRPr>
      </a:lvl2pPr>
      <a:lvl3pPr marL="1143000" indent="-228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Clr>
          <a:srgbClr val="CF1141"/>
        </a:buClr>
        <a:buFont typeface="Arial" pitchFamily="34" charset="0"/>
        <a:buChar char="▪"/>
        <a:defRPr sz="2000" b="1">
          <a:solidFill>
            <a:schemeClr val="bg2"/>
          </a:solidFill>
          <a:latin typeface="+mn-lt"/>
        </a:defRPr>
      </a:lvl3pPr>
      <a:lvl4pPr marL="1600200" indent="-228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Clr>
          <a:srgbClr val="CC3300"/>
        </a:buClr>
        <a:buFont typeface="Wingdings" pitchFamily="2" charset="2"/>
        <a:defRPr sz="2000" b="1">
          <a:solidFill>
            <a:schemeClr val="bg2"/>
          </a:solidFill>
          <a:latin typeface="+mn-lt"/>
        </a:defRPr>
      </a:lvl4pPr>
      <a:lvl5pPr marL="2057400" indent="-228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Clr>
          <a:srgbClr val="CC3300"/>
        </a:buClr>
        <a:buFont typeface="Wingdings" pitchFamily="2" charset="2"/>
        <a:defRPr sz="2000" b="1">
          <a:solidFill>
            <a:schemeClr val="bg2"/>
          </a:solidFill>
          <a:latin typeface="+mn-lt"/>
        </a:defRPr>
      </a:lvl5pPr>
      <a:lvl6pPr marL="2514600" indent="-228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Clr>
          <a:srgbClr val="CC3300"/>
        </a:buClr>
        <a:buSzPct val="75000"/>
        <a:buFont typeface="Wingdings" pitchFamily="2" charset="2"/>
        <a:defRPr sz="28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Clr>
          <a:srgbClr val="CC3300"/>
        </a:buClr>
        <a:buSzPct val="75000"/>
        <a:buFont typeface="Wingdings" pitchFamily="2" charset="2"/>
        <a:defRPr sz="28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Clr>
          <a:srgbClr val="CC3300"/>
        </a:buClr>
        <a:buSzPct val="75000"/>
        <a:buFont typeface="Wingdings" pitchFamily="2" charset="2"/>
        <a:defRPr sz="28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Clr>
          <a:srgbClr val="CC3300"/>
        </a:buClr>
        <a:buSzPct val="75000"/>
        <a:buFont typeface="Wingdings" pitchFamily="2" charset="2"/>
        <a:defRPr sz="28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isabilitypolicyresearch.org/" TargetMode="Externa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685800" y="1302691"/>
            <a:ext cx="7772400" cy="1816524"/>
          </a:xfrm>
        </p:spPr>
        <p:txBody>
          <a:bodyPr/>
          <a:lstStyle/>
          <a:p>
            <a:r>
              <a:rPr lang="en-US" sz="2800" dirty="0" smtClean="0"/>
              <a:t>The Benefits Trajectory and </a:t>
            </a:r>
            <a:br>
              <a:rPr lang="en-US" sz="2800" dirty="0" smtClean="0"/>
            </a:br>
            <a:r>
              <a:rPr lang="en-US" sz="2800" dirty="0" smtClean="0"/>
              <a:t>Labor Market Experience </a:t>
            </a:r>
            <a:r>
              <a:rPr lang="en-US" sz="2800" dirty="0"/>
              <a:t>of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Older Workers Who Were Denied </a:t>
            </a:r>
            <a:r>
              <a:rPr lang="en-US" sz="2800" dirty="0"/>
              <a:t>SSDI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on </a:t>
            </a:r>
            <a:r>
              <a:rPr lang="en-US" sz="2800" dirty="0"/>
              <a:t>the </a:t>
            </a:r>
            <a:r>
              <a:rPr lang="en-US" sz="2800" dirty="0" smtClean="0"/>
              <a:t>Basis </a:t>
            </a:r>
            <a:r>
              <a:rPr lang="en-US" sz="2800" dirty="0"/>
              <a:t>of </a:t>
            </a:r>
            <a:r>
              <a:rPr lang="en-US" sz="2800" dirty="0" smtClean="0"/>
              <a:t>Work Capacity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371600" y="3332385"/>
            <a:ext cx="6400800" cy="1723192"/>
          </a:xfrm>
        </p:spPr>
        <p:txBody>
          <a:bodyPr/>
          <a:lstStyle/>
          <a:p>
            <a:r>
              <a:rPr lang="en-US" sz="2000" dirty="0" smtClean="0"/>
              <a:t>Jody Schimmel Hyde</a:t>
            </a:r>
          </a:p>
          <a:p>
            <a:r>
              <a:rPr lang="en-US" sz="2000" dirty="0" smtClean="0"/>
              <a:t>April Yanyuan Wu</a:t>
            </a:r>
          </a:p>
          <a:p>
            <a:endParaRPr lang="en-US" sz="2000" dirty="0" smtClean="0"/>
          </a:p>
          <a:p>
            <a:r>
              <a:rPr lang="en-US" sz="1800" dirty="0" smtClean="0"/>
              <a:t>SSA’s Retirement Research Consortium</a:t>
            </a:r>
          </a:p>
          <a:p>
            <a:r>
              <a:rPr lang="en-US" sz="1800" dirty="0" smtClean="0"/>
              <a:t>19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Annual Meeting</a:t>
            </a:r>
          </a:p>
          <a:p>
            <a:r>
              <a:rPr lang="en-US" sz="1800" dirty="0" smtClean="0"/>
              <a:t>August 3-4, 2017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One-third </a:t>
            </a:r>
            <a:r>
              <a:rPr lang="en-US" dirty="0"/>
              <a:t>of </a:t>
            </a:r>
            <a:r>
              <a:rPr lang="en-US" dirty="0" smtClean="0"/>
              <a:t>work-capacity </a:t>
            </a:r>
            <a:r>
              <a:rPr lang="en-US" dirty="0"/>
              <a:t>denials and two-thirds of medical denials do not receive </a:t>
            </a:r>
            <a:r>
              <a:rPr lang="en-US"/>
              <a:t>SSDI</a:t>
            </a:r>
            <a:r>
              <a:rPr lang="en-US" dirty="0"/>
              <a:t> before </a:t>
            </a:r>
            <a:r>
              <a:rPr lang="en-US" dirty="0" smtClean="0"/>
              <a:t>the full retirement age (FRA)</a:t>
            </a:r>
            <a:endParaRPr lang="en-US" dirty="0"/>
          </a:p>
          <a:p>
            <a:r>
              <a:rPr lang="en-US" dirty="0"/>
              <a:t>Old-Age and Survivors Insurance </a:t>
            </a:r>
            <a:r>
              <a:rPr lang="en-US" dirty="0" smtClean="0"/>
              <a:t>(OASI) benefits can be claimed as early as age 62; the average applicant in our sample was about 58 at application</a:t>
            </a:r>
          </a:p>
          <a:p>
            <a:r>
              <a:rPr lang="en-US" dirty="0" smtClean="0"/>
              <a:t>Most older denied applicants claim OASI before </a:t>
            </a:r>
            <a:br>
              <a:rPr lang="en-US" dirty="0" smtClean="0"/>
            </a:br>
            <a:r>
              <a:rPr lang="en-US" dirty="0" smtClean="0"/>
              <a:t>the FRA</a:t>
            </a:r>
          </a:p>
          <a:p>
            <a:pPr lvl="1"/>
            <a:r>
              <a:rPr lang="en-US" dirty="0"/>
              <a:t>Not </a:t>
            </a:r>
            <a:r>
              <a:rPr lang="en-US" dirty="0" smtClean="0"/>
              <a:t>everyone in </a:t>
            </a:r>
            <a:r>
              <a:rPr lang="en-US" dirty="0"/>
              <a:t>our sample </a:t>
            </a:r>
            <a:r>
              <a:rPr lang="en-US" dirty="0" smtClean="0"/>
              <a:t>reached </a:t>
            </a:r>
            <a:r>
              <a:rPr lang="en-US" dirty="0"/>
              <a:t>age 62 and/or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FRA </a:t>
            </a:r>
            <a:r>
              <a:rPr lang="en-US" dirty="0"/>
              <a:t>by the end of the observation </a:t>
            </a:r>
            <a:r>
              <a:rPr lang="en-US" dirty="0" smtClean="0"/>
              <a:t>period</a:t>
            </a:r>
          </a:p>
          <a:p>
            <a:pPr marL="457200" lvl="1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Among Those Who Do Not Receive </a:t>
            </a:r>
            <a:r>
              <a:rPr lang="en-US" smtClean="0"/>
              <a:t>SSDI</a:t>
            </a:r>
            <a:r>
              <a:rPr lang="en-US" dirty="0" smtClean="0"/>
              <a:t>, Claiming OASI Before FRA </a:t>
            </a:r>
            <a:r>
              <a:rPr lang="en-US" dirty="0"/>
              <a:t>I</a:t>
            </a:r>
            <a:r>
              <a:rPr lang="en-US" dirty="0" smtClean="0"/>
              <a:t>s Common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750300" y="6515100"/>
            <a:ext cx="3937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82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Few Denied Applicants Return to Work, with Little </a:t>
            </a:r>
            <a:r>
              <a:rPr lang="en-US" dirty="0" smtClean="0"/>
              <a:t>Difference by Denial Reason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37821" y="5485480"/>
            <a:ext cx="7597287" cy="6386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100" b="0" dirty="0" smtClean="0"/>
              <a:t>Source: Authors’ calculations using the HRS linked to </a:t>
            </a:r>
            <a:r>
              <a:rPr lang="en-US" sz="1100" b="0" smtClean="0"/>
              <a:t>SSA’s</a:t>
            </a:r>
            <a:r>
              <a:rPr lang="en-US" sz="1100" b="0" dirty="0" smtClean="0"/>
              <a:t> file and the Summary Earnings File. </a:t>
            </a:r>
          </a:p>
          <a:p>
            <a:pPr>
              <a:spcBef>
                <a:spcPts val="300"/>
              </a:spcBef>
            </a:pPr>
            <a:r>
              <a:rPr lang="en-US" sz="1100" b="0" dirty="0" smtClean="0"/>
              <a:t>Note: The share with positive earnings assumes that people without an annual record in the Summary Earnings File did not have taxable income during the calendar year.</a:t>
            </a:r>
            <a:endParaRPr lang="en-US" sz="1100" b="0" dirty="0"/>
          </a:p>
        </p:txBody>
      </p:sp>
      <p:sp>
        <p:nvSpPr>
          <p:cNvPr id="7" name="TextBox 6"/>
          <p:cNvSpPr txBox="1"/>
          <p:nvPr/>
        </p:nvSpPr>
        <p:spPr>
          <a:xfrm>
            <a:off x="8739554" y="6515100"/>
            <a:ext cx="4044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11</a:t>
            </a:r>
            <a:endParaRPr lang="en-US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5564905"/>
              </p:ext>
            </p:extLst>
          </p:nvPr>
        </p:nvGraphicFramePr>
        <p:xfrm>
          <a:off x="281353" y="1529863"/>
          <a:ext cx="8609623" cy="3982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0736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Denied Applicants Who Return to Work Have Lower Average Earnings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29029" y="5659431"/>
            <a:ext cx="7001363" cy="469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100" b="0" dirty="0"/>
              <a:t>Source: Authors’ calculations using the HRS linked to SSA’s file and the Summary Earnings File. </a:t>
            </a:r>
          </a:p>
          <a:p>
            <a:pPr>
              <a:spcBef>
                <a:spcPts val="300"/>
              </a:spcBef>
            </a:pPr>
            <a:r>
              <a:rPr lang="en-US" sz="1100" b="0" dirty="0"/>
              <a:t>Note: Earnings have been inflation-adjusted to 2012 dollars.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739554" y="6515100"/>
            <a:ext cx="4044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</a:t>
            </a:r>
            <a:endParaRPr lang="en-US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5186102"/>
              </p:ext>
            </p:extLst>
          </p:nvPr>
        </p:nvGraphicFramePr>
        <p:xfrm>
          <a:off x="290145" y="1565030"/>
          <a:ext cx="8600832" cy="40064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4" name="Straight Connector 3"/>
          <p:cNvCxnSpPr/>
          <p:nvPr/>
        </p:nvCxnSpPr>
        <p:spPr bwMode="auto">
          <a:xfrm flipV="1">
            <a:off x="4800601" y="1639462"/>
            <a:ext cx="17584" cy="254976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flipV="1">
            <a:off x="5424854" y="1639459"/>
            <a:ext cx="11723" cy="254976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65828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Very few older SSDI applicants who have been denied return to work, and post-denial average earnings are lower than average earnings pre-application</a:t>
            </a:r>
          </a:p>
          <a:p>
            <a:pPr lvl="1"/>
            <a:r>
              <a:rPr lang="en-US" dirty="0" smtClean="0"/>
              <a:t>To what types of jobs do denied applicants return?</a:t>
            </a:r>
          </a:p>
          <a:p>
            <a:pPr lvl="1"/>
            <a:r>
              <a:rPr lang="en-US" dirty="0" smtClean="0"/>
              <a:t>What is different about those who return to work?</a:t>
            </a:r>
          </a:p>
          <a:p>
            <a:r>
              <a:rPr lang="en-US" dirty="0" smtClean="0"/>
              <a:t>Services and supports could possibly assist with retraining to prolong labor force participation</a:t>
            </a:r>
          </a:p>
          <a:p>
            <a:pPr lvl="1"/>
            <a:r>
              <a:rPr lang="en-US" dirty="0" smtClean="0"/>
              <a:t>In what types of occupations do denied applicants work before seeking SSDI?</a:t>
            </a:r>
          </a:p>
          <a:p>
            <a:pPr lvl="2"/>
            <a:r>
              <a:rPr lang="en-US" dirty="0" smtClean="0"/>
              <a:t>We are exploring this question using our data linked to the Department of Labor’s O*NET data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Questions Answered, </a:t>
            </a:r>
            <a:br>
              <a:rPr lang="en-US" dirty="0" smtClean="0"/>
            </a:br>
            <a:r>
              <a:rPr lang="en-US" dirty="0" smtClean="0"/>
              <a:t>but Many Remain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750300" y="6515100"/>
            <a:ext cx="3937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105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/>
              <a:t>Jody Schimmel Hyde</a:t>
            </a:r>
          </a:p>
          <a:p>
            <a:pPr>
              <a:buNone/>
            </a:pPr>
            <a:r>
              <a:rPr lang="en-US" sz="2400" dirty="0" smtClean="0"/>
              <a:t>Center for Studying Disability Policy</a:t>
            </a:r>
          </a:p>
          <a:p>
            <a:pPr>
              <a:buNone/>
            </a:pPr>
            <a:r>
              <a:rPr lang="en-US" sz="2400" dirty="0" smtClean="0"/>
              <a:t>Mathematica Policy Research</a:t>
            </a:r>
          </a:p>
          <a:p>
            <a:pPr>
              <a:buNone/>
            </a:pPr>
            <a:r>
              <a:rPr lang="en-US" sz="2400" dirty="0" smtClean="0"/>
              <a:t>1100 1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Street, NE, 12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Floor</a:t>
            </a:r>
          </a:p>
          <a:p>
            <a:pPr>
              <a:buNone/>
            </a:pPr>
            <a:r>
              <a:rPr lang="en-US" sz="2400" dirty="0" smtClean="0"/>
              <a:t>Washington, DC 20002</a:t>
            </a:r>
          </a:p>
          <a:p>
            <a:pPr>
              <a:buNone/>
            </a:pPr>
            <a:r>
              <a:rPr lang="en-US" sz="2400" dirty="0" smtClean="0"/>
              <a:t>(202) 554-7550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jschimmel@mathematica-mpr.com</a:t>
            </a:r>
            <a:br>
              <a:rPr lang="en-US" sz="2400" dirty="0" smtClean="0"/>
            </a:br>
            <a:endParaRPr lang="en-US" sz="2400" dirty="0" smtClean="0"/>
          </a:p>
          <a:p>
            <a:pPr>
              <a:buNone/>
            </a:pPr>
            <a:r>
              <a:rPr lang="en-US" sz="2400" dirty="0" smtClean="0">
                <a:hlinkClick r:id="rId2"/>
              </a:rPr>
              <a:t>http://www.DisabilityPolicyResearch.org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8750300" y="6515100"/>
            <a:ext cx="3937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8000" y="1794934"/>
            <a:ext cx="8242300" cy="3836746"/>
          </a:xfrm>
        </p:spPr>
        <p:txBody>
          <a:bodyPr/>
          <a:lstStyle/>
          <a:p>
            <a:r>
              <a:rPr lang="en-US" dirty="0" smtClean="0"/>
              <a:t>Applicants for SSDI may be denied benefits because they are deemed able to work</a:t>
            </a:r>
          </a:p>
          <a:p>
            <a:pPr lvl="1"/>
            <a:r>
              <a:rPr lang="en-US" dirty="0" smtClean="0"/>
              <a:t>The job they held before disability onset</a:t>
            </a:r>
          </a:p>
          <a:p>
            <a:pPr lvl="1"/>
            <a:r>
              <a:rPr lang="en-US" dirty="0" smtClean="0"/>
              <a:t>Another job in the U.S. economy </a:t>
            </a:r>
            <a:endParaRPr lang="en-US" dirty="0"/>
          </a:p>
          <a:p>
            <a:r>
              <a:rPr lang="en-US" dirty="0" smtClean="0"/>
              <a:t>Among older SSDI applicants denied on the basis of work capacity: </a:t>
            </a:r>
          </a:p>
          <a:p>
            <a:pPr lvl="1"/>
            <a:r>
              <a:rPr lang="en-US" dirty="0" smtClean="0"/>
              <a:t>What share return to work?</a:t>
            </a:r>
          </a:p>
          <a:p>
            <a:pPr lvl="1"/>
            <a:r>
              <a:rPr lang="en-US" dirty="0" smtClean="0"/>
              <a:t>To what type of work do they return?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834805" y="6515100"/>
            <a:ext cx="3091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96333" y="1683521"/>
            <a:ext cx="8361892" cy="4272779"/>
          </a:xfrm>
        </p:spPr>
        <p:txBody>
          <a:bodyPr/>
          <a:lstStyle/>
          <a:p>
            <a:r>
              <a:rPr lang="en-US" dirty="0" smtClean="0"/>
              <a:t>A large share of SSDI applicants are over age 50</a:t>
            </a:r>
          </a:p>
          <a:p>
            <a:r>
              <a:rPr lang="en-US" dirty="0" smtClean="0"/>
              <a:t>Vocational factors (age, education, and work experience) primarily affect older applicants</a:t>
            </a:r>
          </a:p>
          <a:p>
            <a:r>
              <a:rPr lang="en-US" dirty="0" smtClean="0"/>
              <a:t>Denials based on work capacity assume that applicants can return to work, but do they?</a:t>
            </a:r>
          </a:p>
          <a:p>
            <a:pPr lvl="1"/>
            <a:r>
              <a:rPr lang="en-US" dirty="0" smtClean="0"/>
              <a:t>If they don’t, are there employment services or supports from which denied applicants could benefit? </a:t>
            </a:r>
          </a:p>
          <a:p>
            <a:pPr lvl="1"/>
            <a:r>
              <a:rPr lang="en-US" dirty="0" smtClean="0"/>
              <a:t>Should the consideration of vocational factors be re-evaluated?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Significance of the Question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834805" y="6515100"/>
            <a:ext cx="3091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143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SSA’s Sequential Disability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Determination Process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057011" y="5851334"/>
            <a:ext cx="69444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0" dirty="0" smtClean="0"/>
              <a:t>Source: Wixon and Strand (2013), Strand and Trenkamp (2016).</a:t>
            </a:r>
            <a:endParaRPr lang="en-US" sz="1100" b="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175" y="1466420"/>
            <a:ext cx="7915275" cy="4276725"/>
          </a:xfrm>
          <a:prstGeom prst="rect">
            <a:avLst/>
          </a:prstGeom>
        </p:spPr>
      </p:pic>
      <p:sp>
        <p:nvSpPr>
          <p:cNvPr id="9" name="Right Bracket 8"/>
          <p:cNvSpPr/>
          <p:nvPr/>
        </p:nvSpPr>
        <p:spPr bwMode="auto">
          <a:xfrm>
            <a:off x="6242537" y="2189285"/>
            <a:ext cx="395654" cy="914400"/>
          </a:xfrm>
          <a:prstGeom prst="rightBracke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Right Bracket 10"/>
          <p:cNvSpPr/>
          <p:nvPr/>
        </p:nvSpPr>
        <p:spPr bwMode="auto">
          <a:xfrm>
            <a:off x="6242537" y="4530968"/>
            <a:ext cx="395654" cy="1254369"/>
          </a:xfrm>
          <a:prstGeom prst="rightBracke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 flipH="1">
            <a:off x="6638191" y="2628900"/>
            <a:ext cx="729763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flipH="1">
            <a:off x="6638191" y="5128846"/>
            <a:ext cx="729763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7403124" y="2305734"/>
            <a:ext cx="13276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Denied for medical reasons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367954" y="4805680"/>
            <a:ext cx="1261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Denied for work-capacity reasons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834805" y="6515100"/>
            <a:ext cx="3091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34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Health and Retirement Study (HRS) was used to </a:t>
            </a:r>
            <a:r>
              <a:rPr lang="en-US" dirty="0"/>
              <a:t>identify SSDI applicants </a:t>
            </a:r>
            <a:r>
              <a:rPr lang="en-US" dirty="0" smtClean="0"/>
              <a:t>over age 50</a:t>
            </a:r>
          </a:p>
          <a:p>
            <a:r>
              <a:rPr lang="en-US" dirty="0" smtClean="0"/>
              <a:t>HRS linked to:	</a:t>
            </a:r>
          </a:p>
          <a:p>
            <a:pPr lvl="1"/>
            <a:r>
              <a:rPr lang="en-US" dirty="0" smtClean="0"/>
              <a:t>SSA 831 files </a:t>
            </a:r>
            <a:endParaRPr lang="en-US" dirty="0"/>
          </a:p>
          <a:p>
            <a:pPr lvl="1"/>
            <a:r>
              <a:rPr lang="en-US" dirty="0" smtClean="0"/>
              <a:t>Cross-Year Benefits file</a:t>
            </a:r>
          </a:p>
          <a:p>
            <a:pPr lvl="1"/>
            <a:r>
              <a:rPr lang="en-US" dirty="0" smtClean="0"/>
              <a:t>Summary Earnings file</a:t>
            </a:r>
          </a:p>
          <a:p>
            <a:r>
              <a:rPr lang="en-US" dirty="0" smtClean="0"/>
              <a:t>Sample of SSDI applicants may not be nationally representative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Overview	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834805" y="6515100"/>
            <a:ext cx="3091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8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Applicants Grouped by Initial </a:t>
            </a:r>
            <a:br>
              <a:rPr lang="en-US" dirty="0" smtClean="0"/>
            </a:br>
            <a:r>
              <a:rPr lang="en-US" dirty="0" smtClean="0"/>
              <a:t>Decision and Reason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8453494"/>
              </p:ext>
            </p:extLst>
          </p:nvPr>
        </p:nvGraphicFramePr>
        <p:xfrm>
          <a:off x="384175" y="2506133"/>
          <a:ext cx="8432799" cy="222504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3915263"/>
                <a:gridCol w="1978270"/>
                <a:gridCol w="253926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Decision</a:t>
                      </a:r>
                      <a:r>
                        <a:rPr lang="en-US" baseline="0" dirty="0" smtClean="0"/>
                        <a:t> category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Allowed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Denied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421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384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Medical reasons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133 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(31.6%)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125 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(32.6%)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Work-capacity reasons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288 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(68.4%)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8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259 (67.4%)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Able to perform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 past </a:t>
                      </a:r>
                      <a:r>
                        <a:rPr lang="en-US" baseline="0" dirty="0" smtClean="0"/>
                        <a:t>job (Step 4)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--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184 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(47.9%)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Able to perform other job (Step 5)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--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 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(19.5%)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296252" y="4744821"/>
            <a:ext cx="843279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0" dirty="0"/>
              <a:t>Source</a:t>
            </a:r>
            <a:r>
              <a:rPr lang="en-US" sz="1100" b="0" dirty="0" smtClean="0"/>
              <a:t>: Authors’ calculations using HRS linked to SSA’s 831 file; categorization of initial SSDI outcomes based on the scheme outlined in Wixon and Strand (2013).</a:t>
            </a:r>
            <a:endParaRPr lang="en-US" sz="1100" b="0" dirty="0"/>
          </a:p>
        </p:txBody>
      </p:sp>
      <p:sp>
        <p:nvSpPr>
          <p:cNvPr id="5" name="Oval 4"/>
          <p:cNvSpPr/>
          <p:nvPr/>
        </p:nvSpPr>
        <p:spPr bwMode="auto">
          <a:xfrm>
            <a:off x="6567854" y="3170244"/>
            <a:ext cx="2083777" cy="439616"/>
          </a:xfrm>
          <a:prstGeom prst="ellipse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6567853" y="3956538"/>
            <a:ext cx="2083777" cy="774635"/>
          </a:xfrm>
          <a:prstGeom prst="ellipse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834805" y="6515100"/>
            <a:ext cx="3091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50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7731" y="1649338"/>
            <a:ext cx="8442569" cy="4306962"/>
          </a:xfrm>
        </p:spPr>
        <p:txBody>
          <a:bodyPr/>
          <a:lstStyle/>
          <a:p>
            <a:r>
              <a:rPr lang="en-US" dirty="0" smtClean="0"/>
              <a:t>Relative to other denied applicants: </a:t>
            </a:r>
          </a:p>
          <a:p>
            <a:pPr lvl="1"/>
            <a:r>
              <a:rPr lang="en-US" dirty="0" smtClean="0"/>
              <a:t>Applicants denied at Step 4 (past job): </a:t>
            </a:r>
          </a:p>
          <a:p>
            <a:pPr lvl="2"/>
            <a:r>
              <a:rPr lang="en-US" dirty="0" smtClean="0"/>
              <a:t>Are more likely to be unmarried</a:t>
            </a:r>
          </a:p>
          <a:p>
            <a:pPr lvl="2"/>
            <a:r>
              <a:rPr lang="en-US" dirty="0" smtClean="0"/>
              <a:t>Are more likely to be </a:t>
            </a:r>
            <a:r>
              <a:rPr lang="en-US" dirty="0"/>
              <a:t>f</a:t>
            </a:r>
            <a:r>
              <a:rPr lang="en-US" dirty="0" smtClean="0"/>
              <a:t>emale</a:t>
            </a:r>
          </a:p>
          <a:p>
            <a:pPr lvl="2"/>
            <a:r>
              <a:rPr lang="en-US" dirty="0" smtClean="0"/>
              <a:t>Are less likely to have post-secondary education </a:t>
            </a:r>
          </a:p>
          <a:p>
            <a:pPr lvl="2"/>
            <a:r>
              <a:rPr lang="en-US" dirty="0" smtClean="0"/>
              <a:t>Have longer job tenure</a:t>
            </a:r>
          </a:p>
          <a:p>
            <a:pPr lvl="1"/>
            <a:r>
              <a:rPr lang="en-US" dirty="0" smtClean="0"/>
              <a:t>Applicants denied at Step 5 (other job): </a:t>
            </a:r>
          </a:p>
          <a:p>
            <a:pPr lvl="2"/>
            <a:r>
              <a:rPr lang="en-US" dirty="0" smtClean="0"/>
              <a:t>Are younger, on </a:t>
            </a:r>
            <a:r>
              <a:rPr lang="en-US" dirty="0"/>
              <a:t>average </a:t>
            </a:r>
            <a:endParaRPr lang="en-US" dirty="0" smtClean="0"/>
          </a:p>
          <a:p>
            <a:pPr lvl="2"/>
            <a:r>
              <a:rPr lang="en-US" dirty="0" smtClean="0"/>
              <a:t>Are more </a:t>
            </a:r>
            <a:r>
              <a:rPr lang="en-US" dirty="0"/>
              <a:t>likely to have </a:t>
            </a:r>
            <a:r>
              <a:rPr lang="en-US" dirty="0" smtClean="0"/>
              <a:t>post-secondary education</a:t>
            </a:r>
          </a:p>
          <a:p>
            <a:pPr lvl="2"/>
            <a:r>
              <a:rPr lang="en-US" dirty="0" smtClean="0"/>
              <a:t>Earn </a:t>
            </a:r>
            <a:r>
              <a:rPr lang="en-US" dirty="0"/>
              <a:t>a higher hourly </a:t>
            </a:r>
            <a:r>
              <a:rPr lang="en-US" dirty="0" smtClean="0"/>
              <a:t>wage</a:t>
            </a:r>
          </a:p>
          <a:p>
            <a:pPr lvl="2"/>
            <a:r>
              <a:rPr lang="en-US" dirty="0"/>
              <a:t>H</a:t>
            </a:r>
            <a:r>
              <a:rPr lang="en-US" dirty="0" smtClean="0"/>
              <a:t>ave </a:t>
            </a:r>
            <a:r>
              <a:rPr lang="en-US" dirty="0"/>
              <a:t>more years of earnings between </a:t>
            </a:r>
            <a:r>
              <a:rPr lang="en-US" dirty="0" smtClean="0"/>
              <a:t>ages 22 and 50</a:t>
            </a:r>
          </a:p>
          <a:p>
            <a:pPr lvl="2"/>
            <a:r>
              <a:rPr lang="en-US" dirty="0" smtClean="0"/>
              <a:t>Have </a:t>
            </a:r>
            <a:r>
              <a:rPr lang="en-US" dirty="0"/>
              <a:t>higher total household </a:t>
            </a:r>
            <a:r>
              <a:rPr lang="en-US" dirty="0" smtClean="0"/>
              <a:t>income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Few Differences in Pre-Application Characteristics Based on Denial Reason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834805" y="6515100"/>
            <a:ext cx="3091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03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96333" y="1794933"/>
            <a:ext cx="8703734" cy="3999198"/>
          </a:xfrm>
        </p:spPr>
        <p:txBody>
          <a:bodyPr/>
          <a:lstStyle/>
          <a:p>
            <a:r>
              <a:rPr lang="en-US" dirty="0" smtClean="0"/>
              <a:t>The 831 data allows us to consider the initial determination, but many appeal the initial decision </a:t>
            </a:r>
          </a:p>
          <a:p>
            <a:pPr lvl="1"/>
            <a:r>
              <a:rPr lang="en-US" dirty="0" smtClean="0"/>
              <a:t>How many appealed the initial decision?</a:t>
            </a:r>
          </a:p>
          <a:p>
            <a:pPr lvl="1"/>
            <a:r>
              <a:rPr lang="en-US" dirty="0" smtClean="0"/>
              <a:t>Among those who appealed, were ultimately awarded SSDI?</a:t>
            </a:r>
          </a:p>
          <a:p>
            <a:r>
              <a:rPr lang="en-US" dirty="0" smtClean="0"/>
              <a:t>Those who do not appeal or unsuccessfully appeal may reapply as their condition declines</a:t>
            </a:r>
          </a:p>
          <a:p>
            <a:pPr lvl="1"/>
            <a:r>
              <a:rPr lang="en-US" dirty="0" smtClean="0"/>
              <a:t>How many reapplied for benefits later, and were they awarded benefits?</a:t>
            </a:r>
          </a:p>
          <a:p>
            <a:r>
              <a:rPr lang="en-US" dirty="0" smtClean="0"/>
              <a:t>The likelihood of returning to work after initial denial likely relates to appeal or reapplication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Happens After Initial Denial?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834805" y="6515100"/>
            <a:ext cx="3091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605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Most Older Applicants Initially Denied for Work Capacity Ultimately Receive SSDI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85060" y="5584868"/>
            <a:ext cx="7001363" cy="469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100" b="0" dirty="0" smtClean="0"/>
              <a:t>Source: Authors’ calculations using the HRS linked to SSA’s 831 and Cross-Year Benefits File. </a:t>
            </a:r>
          </a:p>
          <a:p>
            <a:pPr>
              <a:spcBef>
                <a:spcPts val="300"/>
              </a:spcBef>
            </a:pPr>
            <a:r>
              <a:rPr lang="en-US" sz="1100" b="0" dirty="0" smtClean="0"/>
              <a:t>Note: The percentages in the “other job” category have been rounded to avoid revealing small cells.</a:t>
            </a:r>
            <a:endParaRPr lang="en-US" sz="1100" b="0" dirty="0"/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603447273"/>
              </p:ext>
            </p:extLst>
          </p:nvPr>
        </p:nvGraphicFramePr>
        <p:xfrm>
          <a:off x="501159" y="1508769"/>
          <a:ext cx="8331689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834805" y="6515100"/>
            <a:ext cx="3091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4" name="Right Bracket 3"/>
          <p:cNvSpPr/>
          <p:nvPr/>
        </p:nvSpPr>
        <p:spPr bwMode="auto">
          <a:xfrm>
            <a:off x="2549769" y="2866292"/>
            <a:ext cx="140677" cy="1965834"/>
          </a:xfrm>
          <a:prstGeom prst="rightBracke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2690446" y="4136781"/>
            <a:ext cx="158262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2809325" y="3998280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63.6%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4667005" y="4136780"/>
            <a:ext cx="158262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4813116" y="3998279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62.0%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 bwMode="auto">
          <a:xfrm>
            <a:off x="6613036" y="4693626"/>
            <a:ext cx="158262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6773374" y="4555126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31.2%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42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Employment and Work Expectations of Social Security Disability Beneficiaries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Purpose of the Presentation&amp;quot;&quot;/&gt;&lt;property id=&quot;20307&quot; value=&quot;272&quot;/&gt;&lt;/object&gt;&lt;object type=&quot;3&quot; unique_id=&quot;10006&quot;&gt;&lt;property id=&quot;20148&quot; value=&quot;5&quot;/&gt;&lt;property id=&quot;20300&quot; value=&quot;Slide 3 - &amp;quot;Why Is This Interesting?&amp;quot;&quot;/&gt;&lt;property id=&quot;20307&quot; value=&quot;284&quot;/&gt;&lt;/object&gt;&lt;object type=&quot;3&quot; unique_id=&quot;10007&quot;&gt;&lt;property id=&quot;20148&quot; value=&quot;5&quot;/&gt;&lt;property id=&quot;20300&quot; value=&quot;Slide 4 - &amp;quot;Why Is This Interesting? (cont’d) &amp;quot;&quot;/&gt;&lt;property id=&quot;20307&quot; value=&quot;285&quot;/&gt;&lt;/object&gt;&lt;object type=&quot;3&quot; unique_id=&quot;10008&quot;&gt;&lt;property id=&quot;20148&quot; value=&quot;5&quot;/&gt;&lt;property id=&quot;20300&quot; value=&quot;Slide 5 - &amp;quot;About the Data&amp;quot;&quot;/&gt;&lt;property id=&quot;20307&quot; value=&quot;286&quot;/&gt;&lt;/object&gt;&lt;object type=&quot;3&quot; unique_id=&quot;10009&quot;&gt;&lt;property id=&quot;20148&quot; value=&quot;5&quot;/&gt;&lt;property id=&quot;20300&quot; value=&quot;Slide 6 - &amp;quot;Share of Working-Age SSI and SSDI Beneficiaries Who Are Employed&amp;quot;&quot;/&gt;&lt;property id=&quot;20307&quot; value=&quot;300&quot;/&gt;&lt;/object&gt;&lt;object type=&quot;3&quot; unique_id=&quot;10010&quot;&gt;&lt;property id=&quot;20148&quot; value=&quot;5&quot;/&gt;&lt;property id=&quot;20300&quot; value=&quot;Slide 7 - &amp;quot;Characteristics of the &amp;#x0D;&amp;#x0A;9 Percent Who Are Working&amp;quot;&quot;/&gt;&lt;property id=&quot;20307&quot; value=&quot;288&quot;/&gt;&lt;/object&gt;&lt;object type=&quot;3&quot; unique_id=&quot;10011&quot;&gt;&lt;property id=&quot;20148&quot; value=&quot;5&quot;/&gt;&lt;property id=&quot;20300&quot; value=&quot;Slide 8 - &amp;quot;Selected Characteristics of Working and All SSI/SSDI Beneficiaries&amp;quot;&quot;/&gt;&lt;property id=&quot;20307&quot; value=&quot;289&quot;/&gt;&lt;/object&gt;&lt;object type=&quot;3&quot; unique_id=&quot;10012&quot;&gt;&lt;property id=&quot;20148&quot; value=&quot;5&quot;/&gt;&lt;property id=&quot;20300&quot; value=&quot;Slide 9 - &amp;quot;Job Characteristics of Working Beneficiaries&amp;quot;&quot;/&gt;&lt;property id=&quot;20307&quot; value=&quot;299&quot;/&gt;&lt;/object&gt;&lt;object type=&quot;3&quot; unique_id=&quot;10013&quot;&gt;&lt;property id=&quot;20148&quot; value=&quot;5&quot;/&gt;&lt;property id=&quot;20300&quot; value=&quot;Slide 10 - &amp;quot;Working SSI-Only Beneficiaries Were More Likely to:&amp;quot;&quot;/&gt;&lt;property id=&quot;20307&quot; value=&quot;298&quot;/&gt;&lt;/object&gt;&lt;object type=&quot;3&quot; unique_id=&quot;10014&quot;&gt;&lt;property id=&quot;20148&quot; value=&quot;5&quot;/&gt;&lt;property id=&quot;20300&quot; value=&quot;Slide 11 - &amp;quot;Share of Beneficiaries Who Say &amp;#x0D;&amp;#x0A;They Want to Work&amp;quot;&quot;/&gt;&lt;property id=&quot;20307&quot; value=&quot;291&quot;/&gt;&lt;/object&gt;&lt;object type=&quot;3&quot; unique_id=&quot;10015&quot;&gt;&lt;property id=&quot;20148&quot; value=&quot;5&quot;/&gt;&lt;property id=&quot;20300&quot; value=&quot;Slide 12 - &amp;quot;Reasons Beneficiaries Give for &amp;#x0D;&amp;#x0A;Not Working&amp;quot;&quot;/&gt;&lt;property id=&quot;20307&quot; value=&quot;292&quot;/&gt;&lt;/object&gt;&lt;object type=&quot;3&quot; unique_id=&quot;10016&quot;&gt;&lt;property id=&quot;20148&quot; value=&quot;5&quot;/&gt;&lt;property id=&quot;20300&quot; value=&quot;Slide 13 - &amp;quot;Other Challenges to Employment Faced by Working-Age Beneficiaries&amp;quot;&quot;/&gt;&lt;property id=&quot;20307&quot; value=&quot;294&quot;/&gt;&lt;/object&gt;&lt;object type=&quot;3&quot; unique_id=&quot;10017&quot;&gt;&lt;property id=&quot;20148&quot; value=&quot;5&quot;/&gt;&lt;property id=&quot;20300&quot; value=&quot;Slide 14 - &amp;quot;Efforts to Promote Employment Among Beneficiaries Are Not Futile&amp;quot;&quot;/&gt;&lt;property id=&quot;20307&quot; value=&quot;295&quot;/&gt;&lt;/object&gt;&lt;object type=&quot;3&quot; unique_id=&quot;10018&quot;&gt;&lt;property id=&quot;20148&quot; value=&quot;5&quot;/&gt;&lt;property id=&quot;20300&quot; value=&quot;Slide 15 - &amp;quot;Efforts to Promote Employment Among Beneficiaries Will Be Challenging&amp;quot;&quot;/&gt;&lt;property id=&quot;20307&quot; value=&quot;303&quot;/&gt;&lt;/object&gt;&lt;object type=&quot;3&quot; unique_id=&quot;10019&quot;&gt;&lt;property id=&quot;20148&quot; value=&quot;5&quot;/&gt;&lt;property id=&quot;20300&quot; value=&quot;Slide 16 - &amp;quot;Contact Information&amp;quot;&quot;/&gt;&lt;property id=&quot;20307&quot; value=&quot;283&quot;/&gt;&lt;/object&gt;&lt;/object&gt;&lt;/object&gt;&lt;/database&gt;"/>
</p:tagLst>
</file>

<file path=ppt/theme/theme1.xml><?xml version="1.0" encoding="utf-8"?>
<a:theme xmlns:a="http://schemas.openxmlformats.org/drawingml/2006/main" name="4 CSDP Slide Template">
  <a:themeElements>
    <a:clrScheme name="Custom 1">
      <a:dk1>
        <a:srgbClr val="151515"/>
      </a:dk1>
      <a:lt1>
        <a:srgbClr val="FFFFFF"/>
      </a:lt1>
      <a:dk2>
        <a:srgbClr val="0066CC"/>
      </a:dk2>
      <a:lt2>
        <a:srgbClr val="151515"/>
      </a:lt2>
      <a:accent1>
        <a:srgbClr val="003266"/>
      </a:accent1>
      <a:accent2>
        <a:srgbClr val="E7E7E7"/>
      </a:accent2>
      <a:accent3>
        <a:srgbClr val="A5A5A5"/>
      </a:accent3>
      <a:accent4>
        <a:srgbClr val="DADADA"/>
      </a:accent4>
      <a:accent5>
        <a:srgbClr val="ADE2E2"/>
      </a:accent5>
      <a:accent6>
        <a:srgbClr val="5CB9E7"/>
      </a:accent6>
      <a:hlink>
        <a:srgbClr val="0066CC"/>
      </a:hlink>
      <a:folHlink>
        <a:srgbClr val="FFCC6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3333FF"/>
        </a:dk2>
        <a:lt2>
          <a:srgbClr val="00FFFF"/>
        </a:lt2>
        <a:accent1>
          <a:srgbClr val="00CCCC"/>
        </a:accent1>
        <a:accent2>
          <a:srgbClr val="CC99FF"/>
        </a:accent2>
        <a:accent3>
          <a:srgbClr val="ADADFF"/>
        </a:accent3>
        <a:accent4>
          <a:srgbClr val="DADADA"/>
        </a:accent4>
        <a:accent5>
          <a:srgbClr val="AAE2E2"/>
        </a:accent5>
        <a:accent6>
          <a:srgbClr val="B98AE7"/>
        </a:accent6>
        <a:hlink>
          <a:srgbClr val="6600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CCECFF"/>
        </a:lt1>
        <a:dk2>
          <a:srgbClr val="330099"/>
        </a:dk2>
        <a:lt2>
          <a:srgbClr val="0099CC"/>
        </a:lt2>
        <a:accent1>
          <a:srgbClr val="009999"/>
        </a:accent1>
        <a:accent2>
          <a:srgbClr val="FF99CC"/>
        </a:accent2>
        <a:accent3>
          <a:srgbClr val="E2F4FF"/>
        </a:accent3>
        <a:accent4>
          <a:srgbClr val="000000"/>
        </a:accent4>
        <a:accent5>
          <a:srgbClr val="AACACA"/>
        </a:accent5>
        <a:accent6>
          <a:srgbClr val="E78AB9"/>
        </a:accent6>
        <a:hlink>
          <a:srgbClr val="6600CC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bab956b1f44ef9d173162e10f4b2778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6eaa9825d2fedb5a83ac41ebe86c43c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D21956F-79F4-4AEA-83D7-F3AE9269F4E6}">
  <ds:schemaRefs>
    <ds:schemaRef ds:uri="http://purl.org/dc/terms/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808E7AD3-440F-427A-BAC4-AC1C172D50C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9CDC9C2-BD4D-4240-8CF0-014D9DD23AA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3 CSDP Slide Template</Template>
  <TotalTime>2838</TotalTime>
  <Words>823</Words>
  <Application>Microsoft Office PowerPoint</Application>
  <PresentationFormat>On-screen Show (4:3)</PresentationFormat>
  <Paragraphs>124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Times New Roman</vt:lpstr>
      <vt:lpstr>Wingdings</vt:lpstr>
      <vt:lpstr>4 CSDP Slide Template</vt:lpstr>
      <vt:lpstr>The Benefits Trajectory and  Labor Market Experience of  Older Workers Who Were Denied SSDI  on the Basis of Work Capacity</vt:lpstr>
      <vt:lpstr>Research Questions</vt:lpstr>
      <vt:lpstr>Significance of the Question</vt:lpstr>
      <vt:lpstr>SSA’s Sequential Disability  Determination Process</vt:lpstr>
      <vt:lpstr>Analysis Overview </vt:lpstr>
      <vt:lpstr>Applicants Grouped by Initial  Decision and Reason</vt:lpstr>
      <vt:lpstr>A Few Differences in Pre-Application Characteristics Based on Denial Reason</vt:lpstr>
      <vt:lpstr>What Happens After Initial Denial?</vt:lpstr>
      <vt:lpstr>Most Older Applicants Initially Denied for Work Capacity Ultimately Receive SSDI</vt:lpstr>
      <vt:lpstr>Among Those Who Do Not Receive SSDI, Claiming OASI Before FRA Is Common</vt:lpstr>
      <vt:lpstr>Few Denied Applicants Return to Work, with Little Difference by Denial Reason</vt:lpstr>
      <vt:lpstr>Denied Applicants Who Return to Work Have Lower Average Earnings</vt:lpstr>
      <vt:lpstr>Some Questions Answered,  but Many Remain</vt:lpstr>
      <vt:lpstr>Contact Information</vt:lpstr>
    </vt:vector>
  </TitlesOfParts>
  <Company>Mathematica,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Jody Schimmel Hyde</dc:creator>
  <dc:description>Use "save as PDF" method to create PDF (April 24, 2009).</dc:description>
  <cp:lastModifiedBy>Amy Grzybowski</cp:lastModifiedBy>
  <cp:revision>221</cp:revision>
  <cp:lastPrinted>2006-02-27T16:31:10Z</cp:lastPrinted>
  <dcterms:created xsi:type="dcterms:W3CDTF">2017-05-04T18:00:50Z</dcterms:created>
  <dcterms:modified xsi:type="dcterms:W3CDTF">2017-07-31T17:52:34Z</dcterms:modified>
  <cp:contentStatus>April 24, 2009</cp:contentStatus>
</cp:coreProperties>
</file>