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E85E53-578D-4DD2-ABF6-CA65EA8EF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82FF322-AB88-4C46-AC3B-8F7288FAFB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DE89FE-7397-4929-A446-EDEFE6B9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C9757B-C487-4B27-AAB1-2C40AB2F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2F1EB8-6918-4AD8-A9B7-18673CE9D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EA2425-8252-426F-82AE-7A752687D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31A2B68-C4D1-49B0-9716-25E837B52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73313C3-F67C-4EE7-A5B8-3E8D22991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2B3B437-1F52-4F08-830A-48DDFC536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769AB7-2317-4AE4-B942-6863FA4D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5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A3F98AA-61AC-4498-9A0E-ACC15E472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1BB5DF4-2111-42FB-8277-C0BD21B76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DDC3F5-9675-4CC8-A093-3F639ECC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C189B10-BFED-4C46-BF6A-1E8F6EA34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8475C5-3097-45E3-AE10-B0B917226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2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8BF39B-765B-476C-8769-0BB1AE5E8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302798-7292-4921-AC45-FDFC491B3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26A5D3-900B-468F-85CA-3CAE8041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3DB3A4-AC37-4C19-B6D1-95B250A9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6657C7-51BB-449D-8D5A-49AEC0F1C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59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DDFA50-BCBF-4E15-8E63-92F3AD047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23FC3B-C7C4-4A9B-90F7-D3C88134C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9A3948-3A59-407E-9059-BD030A53D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47A84D-15F6-4197-BDD7-3CD78A75A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0F02A5-5730-45D8-AEC9-AF4A4B5F5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2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916D0A-CFBA-44F7-9470-675BC4139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A306E7-F79F-412C-A480-4B076A11C6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12578C7-1492-4A18-8299-6A7BC430B9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2B18C00-36DB-4586-9C91-B0AC3D109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0BECAD-653F-4780-BB73-49C27E53F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88074C-C658-4D12-BEE3-30C05071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7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CE0B423-78B8-437D-AFDB-5096F1D4F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6BC10A4-1863-4007-8922-A3AB1D2C6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67979B3-50DE-4C2C-9355-AB4877308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156AA841-4768-4C95-820D-F2123EF2B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9DBF494-67ED-4048-86F1-EF6C7C0EA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1A58749-D9D6-4AB1-A654-F16423EC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20B185D-1125-4D99-8119-9E813F670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821909-1B47-4447-9BB3-4F41587A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8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8956FF-1A82-4ECD-9FBC-F15C177AC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6CBC015-3C40-4FC2-B6B7-EF1291F53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4E354D-BD03-48B7-96FD-AB607CE67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7E8B81C-CDEE-4750-9D6D-171CD960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59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AB67561-353F-4341-8A69-CF0B3A357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90BAB9F-6D69-4941-9831-28CAAA65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B4447D-CF01-42F4-BBCA-4BB3F78BE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5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8D64C7-AE2D-4646-BCC0-A4DF35BF7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F295746-2F0E-4F33-9660-A7F55CEDF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1C78920-D602-4488-ABF1-042A00FE2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6D1388-1D9C-4309-AA59-213DAE055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0725BF-CFA1-49CF-AB24-2DC26F45F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24C6EC0-2A6E-4FB5-976B-7E2FE9BC2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3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6F00A8-3485-4B57-89D5-F4307DBE4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C5B7C9F-52BE-4CFE-B550-7F43A2FE01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665F32-3CDD-4222-B67B-DD3613F1D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0FAC5E-700E-45CE-8078-5ECB8EAB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DD4288-F68E-4177-8F80-21E8072E5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B9102-E927-4F11-BC0C-9829AEE0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4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BD7C175-B3C0-4112-9B51-E11314D1E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6111C03-3D66-4ADB-B32B-0F5CDF11FD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8D1A39-93CF-400E-8736-186FF87B0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2E431-4644-4FA8-8C5B-F08D55E3E146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329A87C-F749-4A6B-ACB3-DF078F13B4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CFF4956-16D3-4341-BCCC-64AC7FF8A0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1A229-F72B-4C44-8807-0F11D2D2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77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7A0944-C9AF-433D-9548-9CDD323AA0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661" y="1122363"/>
            <a:ext cx="11441723" cy="2387600"/>
          </a:xfrm>
        </p:spPr>
        <p:txBody>
          <a:bodyPr>
            <a:normAutofit/>
          </a:bodyPr>
          <a:lstStyle/>
          <a:p>
            <a:r>
              <a:rPr lang="en-US" sz="4000" dirty="0"/>
              <a:t>Discussion of Wu et al. “The Benefits Trajectory and Labor Market Experience of Older Workers Who Were Denied SSDI on the Basis of Work Capacity”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1823BE-161D-4C16-8B3E-25DD9B939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6522" y="3891207"/>
            <a:ext cx="9144000" cy="1655762"/>
          </a:xfrm>
        </p:spPr>
        <p:txBody>
          <a:bodyPr/>
          <a:lstStyle/>
          <a:p>
            <a:r>
              <a:rPr lang="en-US" dirty="0"/>
              <a:t>Lauren Hersch Nicholas</a:t>
            </a:r>
          </a:p>
          <a:p>
            <a:r>
              <a:rPr lang="en-US" dirty="0"/>
              <a:t>Johns Hopkins School of Public Health &amp; School of Medicine</a:t>
            </a:r>
          </a:p>
          <a:p>
            <a:r>
              <a:rPr lang="en-US" dirty="0"/>
              <a:t>August 3, 2017</a:t>
            </a:r>
          </a:p>
        </p:txBody>
      </p:sp>
    </p:spTree>
    <p:extLst>
      <p:ext uri="{BB962C8B-B14F-4D97-AF65-F5344CB8AC3E}">
        <p14:creationId xmlns:p14="http://schemas.microsoft.com/office/powerpoint/2010/main" val="68035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0FC9F4-2C48-4DC3-AF7D-870D35EB1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Contributions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B3F040-F7AC-4177-8487-56FADF9DA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Longstanding question/concern: Does DI determination process get it right? </a:t>
            </a:r>
          </a:p>
          <a:p>
            <a:r>
              <a:rPr lang="en-US" dirty="0"/>
              <a:t>Combine multiple survey and administrative data sources to describe experiences of older workers initially denied SSDI benefits</a:t>
            </a:r>
          </a:p>
          <a:p>
            <a:r>
              <a:rPr lang="en-US" dirty="0"/>
              <a:t>Focus on those denied due to work capacity</a:t>
            </a:r>
          </a:p>
          <a:p>
            <a:pPr lvl="1"/>
            <a:r>
              <a:rPr lang="en-US" dirty="0"/>
              <a:t>Majority ultimately receive benefits due to appeals/reapplication</a:t>
            </a:r>
          </a:p>
          <a:p>
            <a:pPr lvl="1"/>
            <a:r>
              <a:rPr lang="en-US" dirty="0"/>
              <a:t>Significantly larger than share than those rejected due to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4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BB9F16-993C-4E4D-ABB0-D5371B67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Remaining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96D811-97B3-4EC4-8992-72FD89641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between initial denial and acceptance among those with work capacity denials?</a:t>
            </a:r>
          </a:p>
          <a:p>
            <a:pPr lvl="1"/>
            <a:r>
              <a:rPr lang="en-US" dirty="0"/>
              <a:t>Further health declines?</a:t>
            </a:r>
          </a:p>
          <a:p>
            <a:pPr lvl="1"/>
            <a:r>
              <a:rPr lang="en-US" dirty="0"/>
              <a:t>Better application strategies?</a:t>
            </a:r>
          </a:p>
          <a:p>
            <a:r>
              <a:rPr lang="en-US" dirty="0"/>
              <a:t>Many applicants across all groups appear healthy on some measures- what happens to these people vs. those sicker at baseline</a:t>
            </a:r>
          </a:p>
          <a:p>
            <a:r>
              <a:rPr lang="en-US" dirty="0"/>
              <a:t>How different is this group vs. other claimers?  Most never-SSDI applicants claim before FRA, too</a:t>
            </a:r>
          </a:p>
        </p:txBody>
      </p:sp>
    </p:spTree>
    <p:extLst>
      <p:ext uri="{BB962C8B-B14F-4D97-AF65-F5344CB8AC3E}">
        <p14:creationId xmlns:p14="http://schemas.microsoft.com/office/powerpoint/2010/main" val="1851897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857FC0-232A-43C2-9104-D865D013A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and Medicare Utilization by Benefit Claiming Type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A6916D25-042A-4BB3-82CA-7F0B8A44F4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82038"/>
              </p:ext>
            </p:extLst>
          </p:nvPr>
        </p:nvGraphicFramePr>
        <p:xfrm>
          <a:off x="719015" y="2118619"/>
          <a:ext cx="10634784" cy="3007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770">
                  <a:extLst>
                    <a:ext uri="{9D8B030D-6E8A-4147-A177-3AD203B41FA5}">
                      <a16:colId xmlns:a16="http://schemas.microsoft.com/office/drawing/2014/main" xmlns="" val="2525131126"/>
                    </a:ext>
                  </a:extLst>
                </a:gridCol>
                <a:gridCol w="1750646">
                  <a:extLst>
                    <a:ext uri="{9D8B030D-6E8A-4147-A177-3AD203B41FA5}">
                      <a16:colId xmlns:a16="http://schemas.microsoft.com/office/drawing/2014/main" xmlns="" val="3539562147"/>
                    </a:ext>
                  </a:extLst>
                </a:gridCol>
                <a:gridCol w="1724789">
                  <a:extLst>
                    <a:ext uri="{9D8B030D-6E8A-4147-A177-3AD203B41FA5}">
                      <a16:colId xmlns:a16="http://schemas.microsoft.com/office/drawing/2014/main" xmlns="" val="2547872163"/>
                    </a:ext>
                  </a:extLst>
                </a:gridCol>
                <a:gridCol w="1820367">
                  <a:extLst>
                    <a:ext uri="{9D8B030D-6E8A-4147-A177-3AD203B41FA5}">
                      <a16:colId xmlns:a16="http://schemas.microsoft.com/office/drawing/2014/main" xmlns="" val="932291515"/>
                    </a:ext>
                  </a:extLst>
                </a:gridCol>
                <a:gridCol w="1900212">
                  <a:extLst>
                    <a:ext uri="{9D8B030D-6E8A-4147-A177-3AD203B41FA5}">
                      <a16:colId xmlns:a16="http://schemas.microsoft.com/office/drawing/2014/main" xmlns="" val="4232703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  recipients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 Rejected applicants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OASI at 62-64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OASI at 65+</a:t>
                      </a:r>
                    </a:p>
                  </a:txBody>
                  <a:tcPr marL="4763" marR="4763" marT="4763" anchor="b"/>
                </a:tc>
                <a:extLst>
                  <a:ext uri="{0D108BD9-81ED-4DB2-BD59-A6C34878D82A}">
                    <a16:rowId xmlns:a16="http://schemas.microsoft.com/office/drawing/2014/main" xmlns="" val="289536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Medicare Spending at 65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9,415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6,975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3,459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2,736</a:t>
                      </a:r>
                    </a:p>
                  </a:txBody>
                  <a:tcPr marL="4763" marR="4763" marT="4763" anchor="b"/>
                </a:tc>
                <a:extLst>
                  <a:ext uri="{0D108BD9-81ED-4DB2-BD59-A6C34878D82A}">
                    <a16:rowId xmlns:a16="http://schemas.microsoft.com/office/drawing/2014/main" xmlns="" val="526739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Medicare Spending at 70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10,733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6,773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5,640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5,545</a:t>
                      </a:r>
                    </a:p>
                  </a:txBody>
                  <a:tcPr marL="4763" marR="4763" marT="4763" anchor="b"/>
                </a:tc>
                <a:extLst>
                  <a:ext uri="{0D108BD9-81ED-4DB2-BD59-A6C34878D82A}">
                    <a16:rowId xmlns:a16="http://schemas.microsoft.com/office/drawing/2014/main" xmlns="" val="345784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Limits Work Pre-65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0.96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</a:t>
                      </a:r>
                    </a:p>
                  </a:txBody>
                  <a:tcPr marL="4763" marR="4763" marT="4763" anchor="b"/>
                </a:tc>
                <a:extLst>
                  <a:ext uri="{0D108BD9-81ED-4DB2-BD59-A6C34878D82A}">
                    <a16:rowId xmlns:a16="http://schemas.microsoft.com/office/drawing/2014/main" xmlns="" val="254922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Limits Housework Pre-65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0.54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</a:t>
                      </a:r>
                    </a:p>
                  </a:txBody>
                  <a:tcPr marL="4763" marR="4763" marT="4763" anchor="b"/>
                </a:tc>
                <a:extLst>
                  <a:ext uri="{0D108BD9-81ED-4DB2-BD59-A6C34878D82A}">
                    <a16:rowId xmlns:a16="http://schemas.microsoft.com/office/drawing/2014/main" xmlns="" val="4147382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Limits Activities Pre-65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</a:t>
                      </a:r>
                    </a:p>
                  </a:txBody>
                  <a:tcPr marL="4763" marR="4763" marT="4763" anchor="b"/>
                </a:tc>
                <a:extLst>
                  <a:ext uri="{0D108BD9-81ED-4DB2-BD59-A6C34878D82A}">
                    <a16:rowId xmlns:a16="http://schemas.microsoft.com/office/drawing/2014/main" xmlns="" val="163095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Observations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1,475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4,162</a:t>
                      </a:r>
                    </a:p>
                  </a:txBody>
                  <a:tcPr marL="4763" marR="4763" marT="4763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3,540</a:t>
                      </a:r>
                    </a:p>
                  </a:txBody>
                  <a:tcPr marL="4763" marR="4763" marT="4763" anchor="b"/>
                </a:tc>
                <a:extLst>
                  <a:ext uri="{0D108BD9-81ED-4DB2-BD59-A6C34878D82A}">
                    <a16:rowId xmlns:a16="http://schemas.microsoft.com/office/drawing/2014/main" xmlns="" val="219585352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FFBF88D-C27C-4344-BFB6-85C2F6BEE7C6}"/>
              </a:ext>
            </a:extLst>
          </p:cNvPr>
          <p:cNvSpPr txBox="1"/>
          <p:nvPr/>
        </p:nvSpPr>
        <p:spPr>
          <a:xfrm>
            <a:off x="781538" y="5697415"/>
            <a:ext cx="10572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Notes:</a:t>
            </a:r>
            <a:r>
              <a:rPr lang="en-US" b="1" dirty="0"/>
              <a:t> </a:t>
            </a:r>
            <a:r>
              <a:rPr lang="en-US" dirty="0"/>
              <a:t>Health and Retirement Study survey data from 1996 – 2008 linked to Medicare administrative claims data for respondents enrolled in Fee-for-Service Medicare for the 365 days after their 65</a:t>
            </a:r>
            <a:r>
              <a:rPr lang="en-US" baseline="30000" dirty="0"/>
              <a:t>th</a:t>
            </a:r>
            <a:r>
              <a:rPr lang="en-US" dirty="0"/>
              <a:t> (70</a:t>
            </a:r>
            <a:r>
              <a:rPr lang="en-US" baseline="30000" dirty="0"/>
              <a:t>th</a:t>
            </a:r>
            <a:r>
              <a:rPr lang="en-US" dirty="0"/>
              <a:t>) birthday.  Medicare spending in 2008 $.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89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13A580-5D6F-4C39-B84E-8C27AF8F0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Suggestions/Extensions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65F091-79AC-4B1B-A10F-354BE420E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HRS survey data and other linkages can fill in some gaps</a:t>
            </a:r>
          </a:p>
          <a:p>
            <a:pPr lvl="1"/>
            <a:r>
              <a:rPr lang="en-US" dirty="0"/>
              <a:t>Job demands (survey and/or O*Net linkage)</a:t>
            </a:r>
          </a:p>
          <a:p>
            <a:pPr lvl="1"/>
            <a:r>
              <a:rPr lang="en-US" dirty="0"/>
              <a:t>Employment shocks, i.e. mass layoffs</a:t>
            </a:r>
          </a:p>
          <a:p>
            <a:pPr lvl="1"/>
            <a:r>
              <a:rPr lang="en-US" dirty="0"/>
              <a:t>State economic conditions</a:t>
            </a:r>
          </a:p>
          <a:p>
            <a:pPr lvl="1"/>
            <a:r>
              <a:rPr lang="en-US" dirty="0"/>
              <a:t>New health conditions</a:t>
            </a:r>
          </a:p>
          <a:p>
            <a:r>
              <a:rPr lang="en-US" dirty="0"/>
              <a:t>Possible comparison group(s)- similarly disabled non-applicants, individuals close to early eligibility</a:t>
            </a:r>
          </a:p>
        </p:txBody>
      </p:sp>
    </p:spTree>
    <p:extLst>
      <p:ext uri="{BB962C8B-B14F-4D97-AF65-F5344CB8AC3E}">
        <p14:creationId xmlns:p14="http://schemas.microsoft.com/office/powerpoint/2010/main" val="181496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4A4CF1-762F-49D3-B037-AEEF14374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2" y="365125"/>
            <a:ext cx="11215076" cy="1325563"/>
          </a:xfrm>
        </p:spPr>
        <p:txBody>
          <a:bodyPr/>
          <a:lstStyle/>
          <a:p>
            <a:r>
              <a:rPr lang="en-US" dirty="0"/>
              <a:t>% of Older Adults Working for Pay by Year of Age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35FFE927-2AFD-42F1-BDEC-E62C4B39F7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22768" y="1852247"/>
            <a:ext cx="6612585" cy="483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88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327</Words>
  <Application>Microsoft Macintosh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Discussion of Wu et al. “The Benefits Trajectory and Labor Market Experience of Older Workers Who Were Denied SSDI on the Basis of Work Capacity”</vt:lpstr>
      <vt:lpstr>Summary and Contributions</vt:lpstr>
      <vt:lpstr>Remaining Questions</vt:lpstr>
      <vt:lpstr>Health and Medicare Utilization by Benefit Claiming Type</vt:lpstr>
      <vt:lpstr>Suggestions/Extensions</vt:lpstr>
      <vt:lpstr>% of Older Adults Working for Pay by Year of Age</vt:lpstr>
    </vt:vector>
  </TitlesOfParts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</dc:title>
  <dc:creator>Lauren Nicholas</dc:creator>
  <cp:lastModifiedBy>Microsoft Office User</cp:lastModifiedBy>
  <cp:revision>7</cp:revision>
  <dcterms:created xsi:type="dcterms:W3CDTF">2017-08-02T13:55:08Z</dcterms:created>
  <dcterms:modified xsi:type="dcterms:W3CDTF">2017-08-02T15:48:31Z</dcterms:modified>
</cp:coreProperties>
</file>