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46" r:id="rId2"/>
    <p:sldId id="448" r:id="rId3"/>
    <p:sldId id="447" r:id="rId4"/>
    <p:sldId id="449" r:id="rId5"/>
    <p:sldId id="429" r:id="rId6"/>
    <p:sldId id="420" r:id="rId7"/>
    <p:sldId id="421" r:id="rId8"/>
    <p:sldId id="435" r:id="rId9"/>
    <p:sldId id="436" r:id="rId10"/>
    <p:sldId id="437" r:id="rId11"/>
    <p:sldId id="438" r:id="rId12"/>
    <p:sldId id="441" r:id="rId13"/>
    <p:sldId id="442" r:id="rId14"/>
    <p:sldId id="444" r:id="rId15"/>
    <p:sldId id="446" r:id="rId16"/>
    <p:sldId id="445" r:id="rId17"/>
    <p:sldId id="450" r:id="rId18"/>
    <p:sldId id="453" r:id="rId19"/>
    <p:sldId id="433" r:id="rId20"/>
    <p:sldId id="452" r:id="rId21"/>
    <p:sldId id="399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C6A"/>
    <a:srgbClr val="55B748"/>
    <a:srgbClr val="D2D2D2"/>
    <a:srgbClr val="332D2F"/>
    <a:srgbClr val="FDBF11"/>
    <a:srgbClr val="EC008B"/>
    <a:srgbClr val="1696D2"/>
    <a:srgbClr val="249EE9"/>
    <a:srgbClr val="06A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89784" autoAdjust="0"/>
  </p:normalViewPr>
  <p:slideViewPr>
    <p:cSldViewPr>
      <p:cViewPr varScale="1">
        <p:scale>
          <a:sx n="96" d="100"/>
          <a:sy n="96" d="100"/>
        </p:scale>
        <p:origin x="5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Relationship Id="rId2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Relationship Id="rId2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Relationship Id="rId2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Relationship Id="rId2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Relationship Id="rId2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Relationship Id="rId2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Relationship Id="rId2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Relationship Id="rId2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baseline="0" dirty="0">
                <a:latin typeface="Lato" panose="020F0502020204030203" pitchFamily="34" charset="0"/>
              </a:rPr>
              <a:t>Adults Ages 26 to 30 with Four-Year College Degree, by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layout>
        <c:manualLayout>
          <c:xMode val="edge"/>
          <c:yMode val="edge"/>
          <c:x val="0.123982300884956"/>
          <c:y val="0.077770560923742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176991150442478"/>
          <c:y val="0.124829915170893"/>
          <c:w val="0.967551622418879"/>
          <c:h val="0.606235198588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1696D2"/>
            </a:solidFill>
          </c:spPr>
          <c:invertIfNegative val="0"/>
          <c:dLbls>
            <c:dLbl>
              <c:idx val="1"/>
              <c:layout>
                <c:manualLayout>
                  <c:x val="0.0"/>
                  <c:y val="0.00575125678546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00230715629572852"/>
                  <c:y val="0.01150251357092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156739811912226"/>
                  <c:y val="0.002875628392732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465-4FD3-B1E7-85CBC7A798ED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Lato  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1941-45</c:v>
                </c:pt>
                <c:pt idx="1">
                  <c:v>1946-50</c:v>
                </c:pt>
                <c:pt idx="2">
                  <c:v>1951-55</c:v>
                </c:pt>
                <c:pt idx="3">
                  <c:v>1956-60</c:v>
                </c:pt>
                <c:pt idx="4">
                  <c:v>1961-65</c:v>
                </c:pt>
                <c:pt idx="5">
                  <c:v>1966-70</c:v>
                </c:pt>
                <c:pt idx="6">
                  <c:v>1971-75</c:v>
                </c:pt>
                <c:pt idx="7">
                  <c:v>1976-80</c:v>
                </c:pt>
                <c:pt idx="8">
                  <c:v>1981-85</c:v>
                </c:pt>
                <c:pt idx="9">
                  <c:v>1986-90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19.8</c:v>
                </c:pt>
                <c:pt idx="1">
                  <c:v>28.4</c:v>
                </c:pt>
                <c:pt idx="2">
                  <c:v>24.9</c:v>
                </c:pt>
                <c:pt idx="3">
                  <c:v>24.0</c:v>
                </c:pt>
                <c:pt idx="4">
                  <c:v>23.5</c:v>
                </c:pt>
                <c:pt idx="5">
                  <c:v>26.5</c:v>
                </c:pt>
                <c:pt idx="6">
                  <c:v>27.8</c:v>
                </c:pt>
                <c:pt idx="7">
                  <c:v>25.9</c:v>
                </c:pt>
                <c:pt idx="8">
                  <c:v>29.09999999999999</c:v>
                </c:pt>
                <c:pt idx="9">
                  <c:v>33.7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Lato" panose="020F050202020403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1941-45</c:v>
                </c:pt>
                <c:pt idx="1">
                  <c:v>1946-50</c:v>
                </c:pt>
                <c:pt idx="2">
                  <c:v>1951-55</c:v>
                </c:pt>
                <c:pt idx="3">
                  <c:v>1956-60</c:v>
                </c:pt>
                <c:pt idx="4">
                  <c:v>1961-65</c:v>
                </c:pt>
                <c:pt idx="5">
                  <c:v>1966-70</c:v>
                </c:pt>
                <c:pt idx="6">
                  <c:v>1971-75</c:v>
                </c:pt>
                <c:pt idx="7">
                  <c:v>1976-80</c:v>
                </c:pt>
                <c:pt idx="8">
                  <c:v>1981-85</c:v>
                </c:pt>
                <c:pt idx="9">
                  <c:v>1986-90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13.1</c:v>
                </c:pt>
                <c:pt idx="1">
                  <c:v>19.6</c:v>
                </c:pt>
                <c:pt idx="2">
                  <c:v>20.4</c:v>
                </c:pt>
                <c:pt idx="3">
                  <c:v>22.2</c:v>
                </c:pt>
                <c:pt idx="4">
                  <c:v>23.2</c:v>
                </c:pt>
                <c:pt idx="5">
                  <c:v>27.7</c:v>
                </c:pt>
                <c:pt idx="6">
                  <c:v>31.8</c:v>
                </c:pt>
                <c:pt idx="7">
                  <c:v>32.7</c:v>
                </c:pt>
                <c:pt idx="8">
                  <c:v>36.80000000000001</c:v>
                </c:pt>
                <c:pt idx="9">
                  <c:v>39.8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19306816"/>
        <c:axId val="-1319302592"/>
      </c:barChart>
      <c:catAx>
        <c:axId val="-131930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Lato" panose="020F0502020204030203" pitchFamily="34" charset="0"/>
                  </a:rPr>
                  <a:t>Birth cohort</a:t>
                </a:r>
              </a:p>
            </c:rich>
          </c:tx>
          <c:layout>
            <c:manualLayout>
              <c:xMode val="edge"/>
              <c:yMode val="edge"/>
              <c:x val="0.415575221238938"/>
              <c:y val="0.8062692461726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Lato  "/>
              </a:defRPr>
            </a:pPr>
            <a:endParaRPr lang="en-US"/>
          </a:p>
        </c:txPr>
        <c:crossAx val="-1319302592"/>
        <c:crosses val="autoZero"/>
        <c:auto val="1"/>
        <c:lblAlgn val="ctr"/>
        <c:lblOffset val="100"/>
        <c:noMultiLvlLbl val="0"/>
      </c:catAx>
      <c:valAx>
        <c:axId val="-1319302592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-1319306816"/>
        <c:crosses val="autoZero"/>
        <c:crossBetween val="between"/>
      </c:valAx>
      <c:spPr>
        <a:noFill/>
        <a:ln w="25199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Percentage</a:t>
            </a:r>
            <a:r>
              <a:rPr lang="en-US" sz="1800" b="0" baseline="0" dirty="0">
                <a:latin typeface="Lato" panose="020F0502020204030203" pitchFamily="34" charset="0"/>
              </a:rPr>
              <a:t> of Adults with Household Debt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779698275862069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1928-1933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75.5</c:v>
                </c:pt>
                <c:pt idx="6">
                  <c:v>64.3</c:v>
                </c:pt>
                <c:pt idx="7">
                  <c:v>54.40000000000001</c:v>
                </c:pt>
                <c:pt idx="8">
                  <c:v>47.20000000000001</c:v>
                </c:pt>
                <c:pt idx="9">
                  <c:v>37.30000000000001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1934-1939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4">
                  <c:v>87.4</c:v>
                </c:pt>
                <c:pt idx="5">
                  <c:v>73.9</c:v>
                </c:pt>
                <c:pt idx="6">
                  <c:v>68.30000000000001</c:v>
                </c:pt>
                <c:pt idx="7">
                  <c:v>61.7</c:v>
                </c:pt>
                <c:pt idx="8">
                  <c:v>54.0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1940-1945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3">
                  <c:v>88.2</c:v>
                </c:pt>
                <c:pt idx="4">
                  <c:v>84.3</c:v>
                </c:pt>
                <c:pt idx="5">
                  <c:v>76.0</c:v>
                </c:pt>
                <c:pt idx="6">
                  <c:v>75.6</c:v>
                </c:pt>
                <c:pt idx="7">
                  <c:v>63.9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1946-1951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2">
                  <c:v>90.7</c:v>
                </c:pt>
                <c:pt idx="3">
                  <c:v>87.4</c:v>
                </c:pt>
                <c:pt idx="4">
                  <c:v>83.2</c:v>
                </c:pt>
                <c:pt idx="5">
                  <c:v>82.4</c:v>
                </c:pt>
                <c:pt idx="6">
                  <c:v>74.3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1952-1957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1">
                  <c:v>88.7</c:v>
                </c:pt>
                <c:pt idx="2">
                  <c:v>87.8</c:v>
                </c:pt>
                <c:pt idx="3">
                  <c:v>88.1</c:v>
                </c:pt>
                <c:pt idx="4">
                  <c:v>88.6</c:v>
                </c:pt>
                <c:pt idx="5">
                  <c:v>81.2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1958-1963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87.2</c:v>
                </c:pt>
                <c:pt idx="1">
                  <c:v>89.9</c:v>
                </c:pt>
                <c:pt idx="2">
                  <c:v>90.5</c:v>
                </c:pt>
                <c:pt idx="3">
                  <c:v>87.9</c:v>
                </c:pt>
                <c:pt idx="4">
                  <c:v>82.3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1964-1969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86.6</c:v>
                </c:pt>
                <c:pt idx="1">
                  <c:v>89.1</c:v>
                </c:pt>
                <c:pt idx="2">
                  <c:v>87.3</c:v>
                </c:pt>
                <c:pt idx="3">
                  <c:v>87.3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1970-1975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86.4</c:v>
                </c:pt>
                <c:pt idx="1">
                  <c:v>88.8</c:v>
                </c:pt>
                <c:pt idx="2">
                  <c:v>85.9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2D-42BB-9964-F01F3229165D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1976-1981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88.7</c:v>
                </c:pt>
                <c:pt idx="1">
                  <c:v>85.6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2D-42BB-9964-F01F32291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1825936"/>
        <c:axId val="-1301821904"/>
      </c:lineChart>
      <c:catAx>
        <c:axId val="-1301825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01821904"/>
        <c:crosses val="autoZero"/>
        <c:auto val="1"/>
        <c:lblAlgn val="ctr"/>
        <c:lblOffset val="100"/>
        <c:noMultiLvlLbl val="0"/>
      </c:catAx>
      <c:valAx>
        <c:axId val="-1301821904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01825936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35085641234501"/>
          <c:y val="0.262902870897195"/>
          <c:w val="0.139282740519504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Median Household</a:t>
            </a:r>
            <a:r>
              <a:rPr lang="en-US" sz="1800" b="0" baseline="0" dirty="0">
                <a:latin typeface="Lato" panose="020F0502020204030203" pitchFamily="34" charset="0"/>
              </a:rPr>
              <a:t> Debt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762456896551724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1928-1933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10289.0</c:v>
                </c:pt>
                <c:pt idx="6">
                  <c:v>9185.0</c:v>
                </c:pt>
                <c:pt idx="7">
                  <c:v>12953.0</c:v>
                </c:pt>
                <c:pt idx="8">
                  <c:v>17360.0</c:v>
                </c:pt>
                <c:pt idx="9">
                  <c:v>25000.0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1934-1939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4">
                  <c:v>18707.0</c:v>
                </c:pt>
                <c:pt idx="5">
                  <c:v>20055.0</c:v>
                </c:pt>
                <c:pt idx="6">
                  <c:v>13217.0</c:v>
                </c:pt>
                <c:pt idx="7">
                  <c:v>19023.0</c:v>
                </c:pt>
                <c:pt idx="8">
                  <c:v>15600.0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1940-1945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3">
                  <c:v>26190.0</c:v>
                </c:pt>
                <c:pt idx="4">
                  <c:v>34139.0</c:v>
                </c:pt>
                <c:pt idx="5">
                  <c:v>25774.0</c:v>
                </c:pt>
                <c:pt idx="6">
                  <c:v>37887.0</c:v>
                </c:pt>
                <c:pt idx="7">
                  <c:v>24000.0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1946-1951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2">
                  <c:v>37648.0</c:v>
                </c:pt>
                <c:pt idx="3">
                  <c:v>38188.0</c:v>
                </c:pt>
                <c:pt idx="4">
                  <c:v>40313.0</c:v>
                </c:pt>
                <c:pt idx="5">
                  <c:v>49536.0</c:v>
                </c:pt>
                <c:pt idx="6">
                  <c:v>34000.0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1952-1957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1">
                  <c:v>33112.0</c:v>
                </c:pt>
                <c:pt idx="2">
                  <c:v>39023.0</c:v>
                </c:pt>
                <c:pt idx="3">
                  <c:v>49764.0</c:v>
                </c:pt>
                <c:pt idx="4">
                  <c:v>62203.0</c:v>
                </c:pt>
                <c:pt idx="5">
                  <c:v>45500.0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1958-1963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15901.0</c:v>
                </c:pt>
                <c:pt idx="1">
                  <c:v>34637.0</c:v>
                </c:pt>
                <c:pt idx="2">
                  <c:v>52982.0</c:v>
                </c:pt>
                <c:pt idx="3">
                  <c:v>68423.0</c:v>
                </c:pt>
                <c:pt idx="4">
                  <c:v>57500.0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1964-1969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23117.0</c:v>
                </c:pt>
                <c:pt idx="1">
                  <c:v>48105.0</c:v>
                </c:pt>
                <c:pt idx="2">
                  <c:v>75831.0</c:v>
                </c:pt>
                <c:pt idx="3">
                  <c:v>58000.0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1970-1975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34696.0</c:v>
                </c:pt>
                <c:pt idx="1">
                  <c:v>70685.0</c:v>
                </c:pt>
                <c:pt idx="2">
                  <c:v>64500.0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08-4BAF-9D54-A6054720CB0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1976-1981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39663.0</c:v>
                </c:pt>
                <c:pt idx="1">
                  <c:v>61740.0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08-4BAF-9D54-A6054720C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1757152"/>
        <c:axId val="-1301753120"/>
      </c:lineChart>
      <c:catAx>
        <c:axId val="-130175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01753120"/>
        <c:crosses val="autoZero"/>
        <c:auto val="1"/>
        <c:lblAlgn val="ctr"/>
        <c:lblOffset val="100"/>
        <c:noMultiLvlLbl val="0"/>
      </c:catAx>
      <c:valAx>
        <c:axId val="-1301753120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01757152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35085641234501"/>
          <c:y val="0.262902870897195"/>
          <c:w val="0.146466648565481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Projected</a:t>
            </a:r>
            <a:r>
              <a:rPr lang="en-US" sz="1800" b="0" baseline="0" dirty="0">
                <a:latin typeface="Lato" panose="020F0502020204030203" pitchFamily="34" charset="0"/>
              </a:rPr>
              <a:t> Median Annual Per Capita Family Income at Age 70, </a:t>
            </a:r>
          </a:p>
          <a:p>
            <a:pPr>
              <a:defRPr/>
            </a:pPr>
            <a:r>
              <a:rPr lang="en-US" sz="1800" b="0" baseline="0" dirty="0">
                <a:latin typeface="Lato" panose="020F0502020204030203" pitchFamily="34" charset="0"/>
              </a:rPr>
              <a:t>by Birth Cohort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77745935688044"/>
          <c:w val="0.967551622418879"/>
          <c:h val="0.584320499131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1.2% wage growth</c:v>
                </c:pt>
              </c:strCache>
            </c:strRef>
          </c:tx>
          <c:spPr>
            <a:solidFill>
              <a:srgbClr val="1696D2"/>
            </a:solidFill>
          </c:spPr>
          <c:invertIfNegative val="0"/>
          <c:dLbls>
            <c:dLbl>
              <c:idx val="0"/>
              <c:layout>
                <c:manualLayout>
                  <c:x val="0.00294985250737463"/>
                  <c:y val="4.7742504030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2F-488F-9D66-7ACF7B62849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0294985250737463"/>
                  <c:y val="0.0107328576115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044247787610618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2F-488F-9D66-7ACF7B62849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0516224188790549"/>
                  <c:y val="0.0052084523891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2F-488F-9D66-7ACF7B628490}"/>
                </c:ext>
                <c:ext xmlns:c15="http://schemas.microsoft.com/office/drawing/2012/chart" uri="{CE6537A1-D6FC-4f65-9D91-7224C49458BB}">
                  <c15:layout>
                    <c:manualLayout>
                      <c:w val="0.0893362831858407"/>
                      <c:h val="0.049317790354330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00230715629572852"/>
                  <c:y val="0.00108595800524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156739811912226"/>
                  <c:y val="0.002875628392732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465-4FD3-B1E7-85CBC7A798ED}"/>
                </c:ext>
                <c:ext xmlns:c15="http://schemas.microsoft.com/office/drawing/2012/chart" uri="{CE6537A1-D6FC-4f65-9D91-7224C49458BB}"/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Lato  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1936-45</c:v>
                </c:pt>
                <c:pt idx="1">
                  <c:v>1946-55</c:v>
                </c:pt>
                <c:pt idx="2">
                  <c:v>1956-65</c:v>
                </c:pt>
                <c:pt idx="3">
                  <c:v>1966-75</c:v>
                </c:pt>
                <c:pt idx="4">
                  <c:v>1976-85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36000.0</c:v>
                </c:pt>
                <c:pt idx="1">
                  <c:v>39100.0</c:v>
                </c:pt>
                <c:pt idx="2">
                  <c:v>37200.0</c:v>
                </c:pt>
                <c:pt idx="3">
                  <c:v>39200.0</c:v>
                </c:pt>
                <c:pt idx="4">
                  <c:v>42100.0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6346480"/>
        <c:axId val="-1306343360"/>
      </c:barChart>
      <c:catAx>
        <c:axId val="-1306346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Birth Cohort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Lato  "/>
              </a:defRPr>
            </a:pPr>
            <a:endParaRPr lang="en-US"/>
          </a:p>
        </c:txPr>
        <c:crossAx val="-1306343360"/>
        <c:crosses val="autoZero"/>
        <c:auto val="1"/>
        <c:lblAlgn val="ctr"/>
        <c:lblOffset val="100"/>
        <c:noMultiLvlLbl val="0"/>
      </c:catAx>
      <c:valAx>
        <c:axId val="-1306343360"/>
        <c:scaling>
          <c:orientation val="minMax"/>
          <c:min val="0.0"/>
        </c:scaling>
        <c:delete val="1"/>
        <c:axPos val="l"/>
        <c:numFmt formatCode="#,##0" sourceLinked="0"/>
        <c:majorTickMark val="out"/>
        <c:minorTickMark val="none"/>
        <c:tickLblPos val="nextTo"/>
        <c:crossAx val="-1306346480"/>
        <c:crosses val="autoZero"/>
        <c:crossBetween val="between"/>
      </c:valAx>
      <c:spPr>
        <a:noFill/>
        <a:ln w="25199">
          <a:noFill/>
        </a:ln>
      </c:spPr>
    </c:plotArea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Percentage</a:t>
            </a:r>
            <a:r>
              <a:rPr lang="en-US" sz="1800" b="0" baseline="0" dirty="0">
                <a:latin typeface="Lato" panose="020F0502020204030203" pitchFamily="34" charset="0"/>
              </a:rPr>
              <a:t> of Adults with P</a:t>
            </a:r>
            <a:r>
              <a:rPr lang="en-US" sz="1800" b="0" dirty="0">
                <a:latin typeface="Lato" panose="020F0502020204030203" pitchFamily="34" charset="0"/>
              </a:rPr>
              <a:t>rojected</a:t>
            </a:r>
            <a:r>
              <a:rPr lang="en-US" sz="1800" b="0" baseline="0" dirty="0">
                <a:latin typeface="Lato" panose="020F0502020204030203" pitchFamily="34" charset="0"/>
              </a:rPr>
              <a:t> Age-70 Income the Falls Short of a 75 Percent Replacement Rate, by Birth Cohort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77745935688044"/>
          <c:w val="0.967551622418879"/>
          <c:h val="0.584320499131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1.2% wage growth</c:v>
                </c:pt>
              </c:strCache>
            </c:strRef>
          </c:tx>
          <c:spPr>
            <a:solidFill>
              <a:srgbClr val="1696D2"/>
            </a:solidFill>
          </c:spPr>
          <c:invertIfNegative val="0"/>
          <c:dLbls>
            <c:dLbl>
              <c:idx val="0"/>
              <c:layout>
                <c:manualLayout>
                  <c:x val="0.00294985250737463"/>
                  <c:y val="4.7742504030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2F-488F-9D66-7ACF7B62849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0294985250737463"/>
                  <c:y val="0.0107328576115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044247787610618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2F-488F-9D66-7ACF7B62849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0294985250737474"/>
                  <c:y val="0.00520843585958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2F-488F-9D66-7ACF7B628490}"/>
                </c:ext>
                <c:ext xmlns:c15="http://schemas.microsoft.com/office/drawing/2012/chart" uri="{CE6537A1-D6FC-4f65-9D91-7224C49458BB}">
                  <c15:layout>
                    <c:manualLayout>
                      <c:w val="0.0731120943952803"/>
                      <c:h val="0.049317757295286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00230715629572852"/>
                  <c:y val="0.00108595800524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465-4FD3-B1E7-85CBC7A798E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156739811912226"/>
                  <c:y val="0.002875628392732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465-4FD3-B1E7-85CBC7A798ED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Lato  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1936-45</c:v>
                </c:pt>
                <c:pt idx="1">
                  <c:v>1946-55</c:v>
                </c:pt>
                <c:pt idx="2">
                  <c:v>1956-65</c:v>
                </c:pt>
                <c:pt idx="3">
                  <c:v>1966-75</c:v>
                </c:pt>
                <c:pt idx="4">
                  <c:v>1976-85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33.0</c:v>
                </c:pt>
                <c:pt idx="1">
                  <c:v>33.0</c:v>
                </c:pt>
                <c:pt idx="2">
                  <c:v>30.0</c:v>
                </c:pt>
                <c:pt idx="3">
                  <c:v>37.0</c:v>
                </c:pt>
                <c:pt idx="4">
                  <c:v>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6257952"/>
        <c:axId val="-1306254560"/>
      </c:barChart>
      <c:catAx>
        <c:axId val="-1306257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Birth Cohort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Lato  "/>
              </a:defRPr>
            </a:pPr>
            <a:endParaRPr lang="en-US"/>
          </a:p>
        </c:txPr>
        <c:crossAx val="-1306254560"/>
        <c:crosses val="autoZero"/>
        <c:auto val="1"/>
        <c:lblAlgn val="ctr"/>
        <c:lblOffset val="100"/>
        <c:noMultiLvlLbl val="0"/>
      </c:catAx>
      <c:valAx>
        <c:axId val="-1306254560"/>
        <c:scaling>
          <c:orientation val="minMax"/>
          <c:min val="0.0"/>
        </c:scaling>
        <c:delete val="1"/>
        <c:axPos val="l"/>
        <c:numFmt formatCode="#,##0" sourceLinked="0"/>
        <c:majorTickMark val="out"/>
        <c:minorTickMark val="none"/>
        <c:tickLblPos val="nextTo"/>
        <c:crossAx val="-1306257952"/>
        <c:crosses val="autoZero"/>
        <c:crossBetween val="between"/>
      </c:valAx>
      <c:spPr>
        <a:noFill/>
        <a:ln w="25199">
          <a:noFill/>
        </a:ln>
      </c:spPr>
    </c:plotArea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Male</a:t>
            </a:r>
            <a:r>
              <a:rPr lang="en-US" sz="1800" b="0" baseline="0" dirty="0">
                <a:latin typeface="Lato" panose="020F0502020204030203" pitchFamily="34" charset="0"/>
              </a:rPr>
              <a:t> Labor Force Participation Rates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83.1</c:v>
                </c:pt>
                <c:pt idx="1">
                  <c:v>93.7</c:v>
                </c:pt>
                <c:pt idx="2">
                  <c:v>93.5</c:v>
                </c:pt>
                <c:pt idx="3">
                  <c:v>92.7</c:v>
                </c:pt>
                <c:pt idx="4">
                  <c:v>90.3</c:v>
                </c:pt>
                <c:pt idx="5">
                  <c:v>88.4</c:v>
                </c:pt>
                <c:pt idx="6">
                  <c:v>81.9</c:v>
                </c:pt>
                <c:pt idx="7">
                  <c:v>71.6</c:v>
                </c:pt>
                <c:pt idx="8">
                  <c:v>48.4</c:v>
                </c:pt>
                <c:pt idx="9">
                  <c:v>25.7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76.9</c:v>
                </c:pt>
                <c:pt idx="1">
                  <c:v>89.0</c:v>
                </c:pt>
                <c:pt idx="2">
                  <c:v>89.8</c:v>
                </c:pt>
                <c:pt idx="3">
                  <c:v>90.3</c:v>
                </c:pt>
                <c:pt idx="4">
                  <c:v>86.5</c:v>
                </c:pt>
                <c:pt idx="5">
                  <c:v>87.2</c:v>
                </c:pt>
                <c:pt idx="6">
                  <c:v>79.60000000000001</c:v>
                </c:pt>
                <c:pt idx="7">
                  <c:v>69.2</c:v>
                </c:pt>
                <c:pt idx="8">
                  <c:v>52.40000000000001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74.5</c:v>
                </c:pt>
                <c:pt idx="1">
                  <c:v>87.5</c:v>
                </c:pt>
                <c:pt idx="2">
                  <c:v>87.7</c:v>
                </c:pt>
                <c:pt idx="3">
                  <c:v>90.4</c:v>
                </c:pt>
                <c:pt idx="4">
                  <c:v>86.4</c:v>
                </c:pt>
                <c:pt idx="5">
                  <c:v>79.0</c:v>
                </c:pt>
                <c:pt idx="6">
                  <c:v>79.0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69.9</c:v>
                </c:pt>
                <c:pt idx="1">
                  <c:v>87.0</c:v>
                </c:pt>
                <c:pt idx="2">
                  <c:v>87.8</c:v>
                </c:pt>
                <c:pt idx="3">
                  <c:v>82.2</c:v>
                </c:pt>
                <c:pt idx="4">
                  <c:v>84.2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71.5</c:v>
                </c:pt>
                <c:pt idx="1">
                  <c:v>84.0</c:v>
                </c:pt>
                <c:pt idx="2">
                  <c:v>80.80000000000001</c:v>
                </c:pt>
                <c:pt idx="3">
                  <c:v>83.9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66.0</c:v>
                </c:pt>
                <c:pt idx="1">
                  <c:v>75.3</c:v>
                </c:pt>
                <c:pt idx="2">
                  <c:v>82.8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52.0</c:v>
                </c:pt>
                <c:pt idx="1">
                  <c:v>78.9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20077792"/>
        <c:axId val="-1320138944"/>
      </c:lineChart>
      <c:catAx>
        <c:axId val="-1320077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Lato" panose="020F0502020204030203" pitchFamily="34" charset="0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20138944"/>
        <c:crosses val="autoZero"/>
        <c:auto val="1"/>
        <c:lblAlgn val="ctr"/>
        <c:lblOffset val="100"/>
        <c:noMultiLvlLbl val="0"/>
      </c:catAx>
      <c:valAx>
        <c:axId val="-1320138944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20077792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Female</a:t>
            </a:r>
            <a:r>
              <a:rPr lang="en-US" sz="1800" b="0" baseline="0" dirty="0">
                <a:latin typeface="Lato" panose="020F0502020204030203" pitchFamily="34" charset="0"/>
              </a:rPr>
              <a:t> Labor Force Participation Rates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51.9</c:v>
                </c:pt>
                <c:pt idx="1">
                  <c:v>40.1</c:v>
                </c:pt>
                <c:pt idx="2">
                  <c:v>40.40000000000001</c:v>
                </c:pt>
                <c:pt idx="3">
                  <c:v>49.0</c:v>
                </c:pt>
                <c:pt idx="4">
                  <c:v>56.70000000000001</c:v>
                </c:pt>
                <c:pt idx="5">
                  <c:v>60.10000000000001</c:v>
                </c:pt>
                <c:pt idx="6">
                  <c:v>57.0</c:v>
                </c:pt>
                <c:pt idx="7">
                  <c:v>48.70000000000001</c:v>
                </c:pt>
                <c:pt idx="8">
                  <c:v>32.1</c:v>
                </c:pt>
                <c:pt idx="9">
                  <c:v>15.0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56.4</c:v>
                </c:pt>
                <c:pt idx="1">
                  <c:v>55.90000000000001</c:v>
                </c:pt>
                <c:pt idx="2">
                  <c:v>54.0</c:v>
                </c:pt>
                <c:pt idx="3">
                  <c:v>59.0</c:v>
                </c:pt>
                <c:pt idx="4">
                  <c:v>62.5</c:v>
                </c:pt>
                <c:pt idx="5">
                  <c:v>65.9</c:v>
                </c:pt>
                <c:pt idx="6">
                  <c:v>60.4</c:v>
                </c:pt>
                <c:pt idx="7">
                  <c:v>51.4</c:v>
                </c:pt>
                <c:pt idx="8">
                  <c:v>36.7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55.90000000000001</c:v>
                </c:pt>
                <c:pt idx="1">
                  <c:v>61.7</c:v>
                </c:pt>
                <c:pt idx="2">
                  <c:v>58.4</c:v>
                </c:pt>
                <c:pt idx="3">
                  <c:v>61.7</c:v>
                </c:pt>
                <c:pt idx="4">
                  <c:v>61.1</c:v>
                </c:pt>
                <c:pt idx="5">
                  <c:v>59.10000000000001</c:v>
                </c:pt>
                <c:pt idx="6">
                  <c:v>59.4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53.8</c:v>
                </c:pt>
                <c:pt idx="1">
                  <c:v>66.5</c:v>
                </c:pt>
                <c:pt idx="2">
                  <c:v>59.20000000000001</c:v>
                </c:pt>
                <c:pt idx="3">
                  <c:v>57.4</c:v>
                </c:pt>
                <c:pt idx="4">
                  <c:v>60.5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55.8</c:v>
                </c:pt>
                <c:pt idx="1">
                  <c:v>62.1</c:v>
                </c:pt>
                <c:pt idx="2">
                  <c:v>56.8</c:v>
                </c:pt>
                <c:pt idx="3">
                  <c:v>60.20000000000001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49.4</c:v>
                </c:pt>
                <c:pt idx="1">
                  <c:v>57.60000000000001</c:v>
                </c:pt>
                <c:pt idx="2">
                  <c:v>59.70000000000001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40.6</c:v>
                </c:pt>
                <c:pt idx="1">
                  <c:v>61.20000000000001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9286624"/>
        <c:axId val="-1319283776"/>
      </c:lineChart>
      <c:catAx>
        <c:axId val="-1319286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>
                    <a:latin typeface="Lato" panose="020F0502020204030203" pitchFamily="34" charset="0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19283776"/>
        <c:crosses val="autoZero"/>
        <c:auto val="1"/>
        <c:lblAlgn val="ctr"/>
        <c:lblOffset val="100"/>
        <c:noMultiLvlLbl val="0"/>
      </c:catAx>
      <c:valAx>
        <c:axId val="-1319283776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19286624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Median Male Earnings</a:t>
            </a:r>
            <a:r>
              <a:rPr lang="en-US" sz="1800" b="0" baseline="0" dirty="0">
                <a:latin typeface="Lato" panose="020F0502020204030203" pitchFamily="34" charset="0"/>
              </a:rPr>
              <a:t> by Age and Cohort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31600.0</c:v>
                </c:pt>
                <c:pt idx="1">
                  <c:v>49400.0</c:v>
                </c:pt>
                <c:pt idx="2">
                  <c:v>55500.0</c:v>
                </c:pt>
                <c:pt idx="3">
                  <c:v>57500.0</c:v>
                </c:pt>
                <c:pt idx="4">
                  <c:v>59500.0</c:v>
                </c:pt>
                <c:pt idx="5">
                  <c:v>58000.0</c:v>
                </c:pt>
                <c:pt idx="6">
                  <c:v>54400.0</c:v>
                </c:pt>
                <c:pt idx="7">
                  <c:v>55100.0</c:v>
                </c:pt>
                <c:pt idx="8">
                  <c:v>54600.0</c:v>
                </c:pt>
                <c:pt idx="9">
                  <c:v>47300.0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30800.0</c:v>
                </c:pt>
                <c:pt idx="1">
                  <c:v>43100.0</c:v>
                </c:pt>
                <c:pt idx="2">
                  <c:v>48500.0</c:v>
                </c:pt>
                <c:pt idx="3">
                  <c:v>54400.0</c:v>
                </c:pt>
                <c:pt idx="4">
                  <c:v>54400.0</c:v>
                </c:pt>
                <c:pt idx="5">
                  <c:v>57800.0</c:v>
                </c:pt>
                <c:pt idx="6">
                  <c:v>58200.0</c:v>
                </c:pt>
                <c:pt idx="7">
                  <c:v>54300.0</c:v>
                </c:pt>
                <c:pt idx="8">
                  <c:v>53900.0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26400.0</c:v>
                </c:pt>
                <c:pt idx="1">
                  <c:v>38100.0</c:v>
                </c:pt>
                <c:pt idx="2">
                  <c:v>43500.0</c:v>
                </c:pt>
                <c:pt idx="3">
                  <c:v>52300.0</c:v>
                </c:pt>
                <c:pt idx="4">
                  <c:v>53400.0</c:v>
                </c:pt>
                <c:pt idx="5">
                  <c:v>54300.0</c:v>
                </c:pt>
                <c:pt idx="6">
                  <c:v>55000.0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23500.0</c:v>
                </c:pt>
                <c:pt idx="1">
                  <c:v>41300.0</c:v>
                </c:pt>
                <c:pt idx="2">
                  <c:v>46100.0</c:v>
                </c:pt>
                <c:pt idx="3">
                  <c:v>51100.0</c:v>
                </c:pt>
                <c:pt idx="4">
                  <c:v>55000.0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27500.0</c:v>
                </c:pt>
                <c:pt idx="1">
                  <c:v>36400.0</c:v>
                </c:pt>
                <c:pt idx="2">
                  <c:v>43500.0</c:v>
                </c:pt>
                <c:pt idx="3">
                  <c:v>50000.0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25200.0</c:v>
                </c:pt>
                <c:pt idx="1">
                  <c:v>37900.0</c:v>
                </c:pt>
                <c:pt idx="2">
                  <c:v>47000.0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25000.0</c:v>
                </c:pt>
                <c:pt idx="1">
                  <c:v>38500.0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9259552"/>
        <c:axId val="-1319256432"/>
      </c:lineChart>
      <c:catAx>
        <c:axId val="-1319259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19256432"/>
        <c:crosses val="autoZero"/>
        <c:auto val="1"/>
        <c:lblAlgn val="ctr"/>
        <c:lblOffset val="100"/>
        <c:noMultiLvlLbl val="0"/>
      </c:catAx>
      <c:valAx>
        <c:axId val="-1319256432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19259552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Median Female Earnings</a:t>
            </a:r>
            <a:r>
              <a:rPr lang="en-US" sz="1800" b="0" baseline="0" dirty="0">
                <a:latin typeface="Lato" panose="020F0502020204030203" pitchFamily="34" charset="0"/>
              </a:rPr>
              <a:t> by Age and Cohort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21000.0</c:v>
                </c:pt>
                <c:pt idx="1">
                  <c:v>25700.0</c:v>
                </c:pt>
                <c:pt idx="2">
                  <c:v>28100.0</c:v>
                </c:pt>
                <c:pt idx="3">
                  <c:v>28800.0</c:v>
                </c:pt>
                <c:pt idx="4">
                  <c:v>32800.0</c:v>
                </c:pt>
                <c:pt idx="5">
                  <c:v>36300.0</c:v>
                </c:pt>
                <c:pt idx="6">
                  <c:v>34300.0</c:v>
                </c:pt>
                <c:pt idx="7">
                  <c:v>35800.0</c:v>
                </c:pt>
                <c:pt idx="8">
                  <c:v>35200.0</c:v>
                </c:pt>
                <c:pt idx="9">
                  <c:v>38000.0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22000.0</c:v>
                </c:pt>
                <c:pt idx="1">
                  <c:v>28800.0</c:v>
                </c:pt>
                <c:pt idx="2">
                  <c:v>33000.0</c:v>
                </c:pt>
                <c:pt idx="3">
                  <c:v>34500.0</c:v>
                </c:pt>
                <c:pt idx="4">
                  <c:v>37300.0</c:v>
                </c:pt>
                <c:pt idx="5">
                  <c:v>39900.0</c:v>
                </c:pt>
                <c:pt idx="6">
                  <c:v>42500.0</c:v>
                </c:pt>
                <c:pt idx="7">
                  <c:v>41300.0</c:v>
                </c:pt>
                <c:pt idx="8">
                  <c:v>40000.0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22000.0</c:v>
                </c:pt>
                <c:pt idx="1">
                  <c:v>29900.0</c:v>
                </c:pt>
                <c:pt idx="2">
                  <c:v>32700.0</c:v>
                </c:pt>
                <c:pt idx="3">
                  <c:v>37200.0</c:v>
                </c:pt>
                <c:pt idx="4">
                  <c:v>38800.0</c:v>
                </c:pt>
                <c:pt idx="5">
                  <c:v>39100.0</c:v>
                </c:pt>
                <c:pt idx="6">
                  <c:v>40000.0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21800.0</c:v>
                </c:pt>
                <c:pt idx="1">
                  <c:v>34400.0</c:v>
                </c:pt>
                <c:pt idx="2">
                  <c:v>36400.0</c:v>
                </c:pt>
                <c:pt idx="3">
                  <c:v>40200.0</c:v>
                </c:pt>
                <c:pt idx="4">
                  <c:v>40000.0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23400.0</c:v>
                </c:pt>
                <c:pt idx="1">
                  <c:v>33400.0</c:v>
                </c:pt>
                <c:pt idx="2">
                  <c:v>38000.0</c:v>
                </c:pt>
                <c:pt idx="3">
                  <c:v>40800.0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24300.0</c:v>
                </c:pt>
                <c:pt idx="1">
                  <c:v>33700.0</c:v>
                </c:pt>
                <c:pt idx="2">
                  <c:v>38200.0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22400.0</c:v>
                </c:pt>
                <c:pt idx="1">
                  <c:v>35000.0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2188912"/>
        <c:axId val="-1302179952"/>
      </c:lineChart>
      <c:catAx>
        <c:axId val="-1302188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02179952"/>
        <c:crosses val="autoZero"/>
        <c:auto val="1"/>
        <c:lblAlgn val="ctr"/>
        <c:lblOffset val="100"/>
        <c:noMultiLvlLbl val="0"/>
      </c:catAx>
      <c:valAx>
        <c:axId val="-1302179952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02188912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Full-Time Male</a:t>
            </a:r>
            <a:r>
              <a:rPr lang="en-US" sz="1800" b="0" baseline="0" dirty="0">
                <a:latin typeface="Lato" panose="020F0502020204030203" pitchFamily="34" charset="0"/>
              </a:rPr>
              <a:t> Workers Covered by Employer-Sponsored Retirement Plan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3">
                  <c:v>61.0</c:v>
                </c:pt>
                <c:pt idx="4">
                  <c:v>59.4</c:v>
                </c:pt>
                <c:pt idx="5">
                  <c:v>58.5</c:v>
                </c:pt>
                <c:pt idx="6">
                  <c:v>59.20000000000001</c:v>
                </c:pt>
                <c:pt idx="7">
                  <c:v>60.10000000000001</c:v>
                </c:pt>
                <c:pt idx="8">
                  <c:v>52.90000000000001</c:v>
                </c:pt>
                <c:pt idx="9">
                  <c:v>39.7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1">
                  <c:v>51.8</c:v>
                </c:pt>
                <c:pt idx="2">
                  <c:v>52.6</c:v>
                </c:pt>
                <c:pt idx="3">
                  <c:v>53.90000000000001</c:v>
                </c:pt>
                <c:pt idx="4">
                  <c:v>57.10000000000001</c:v>
                </c:pt>
                <c:pt idx="5">
                  <c:v>61.5</c:v>
                </c:pt>
                <c:pt idx="6">
                  <c:v>57.60000000000001</c:v>
                </c:pt>
                <c:pt idx="7">
                  <c:v>54.2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28.29999999999999</c:v>
                </c:pt>
                <c:pt idx="1">
                  <c:v>40.6</c:v>
                </c:pt>
                <c:pt idx="2">
                  <c:v>49.2</c:v>
                </c:pt>
                <c:pt idx="3">
                  <c:v>54.90000000000001</c:v>
                </c:pt>
                <c:pt idx="4">
                  <c:v>51.7</c:v>
                </c:pt>
                <c:pt idx="5">
                  <c:v>52.6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26.5</c:v>
                </c:pt>
                <c:pt idx="1">
                  <c:v>43.5</c:v>
                </c:pt>
                <c:pt idx="2">
                  <c:v>45.5</c:v>
                </c:pt>
                <c:pt idx="3">
                  <c:v>48.5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29.09999999999999</c:v>
                </c:pt>
                <c:pt idx="1">
                  <c:v>35.9</c:v>
                </c:pt>
                <c:pt idx="2">
                  <c:v>43.3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24.4</c:v>
                </c:pt>
                <c:pt idx="1">
                  <c:v>37.1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19780016"/>
        <c:axId val="-1319874000"/>
      </c:lineChart>
      <c:catAx>
        <c:axId val="-1319780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19874000"/>
        <c:crosses val="autoZero"/>
        <c:auto val="1"/>
        <c:lblAlgn val="ctr"/>
        <c:lblOffset val="100"/>
        <c:noMultiLvlLbl val="0"/>
      </c:catAx>
      <c:valAx>
        <c:axId val="-1319874000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19780016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Percentage</a:t>
            </a:r>
            <a:r>
              <a:rPr lang="en-US" sz="1800" b="0" baseline="0" dirty="0">
                <a:latin typeface="Lato" panose="020F0502020204030203" pitchFamily="34" charset="0"/>
              </a:rPr>
              <a:t> of Women Married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71.5</c:v>
                </c:pt>
                <c:pt idx="1">
                  <c:v>80.60000000000001</c:v>
                </c:pt>
                <c:pt idx="2">
                  <c:v>79.0</c:v>
                </c:pt>
                <c:pt idx="3">
                  <c:v>75.9</c:v>
                </c:pt>
                <c:pt idx="4">
                  <c:v>72.0</c:v>
                </c:pt>
                <c:pt idx="5">
                  <c:v>69.3</c:v>
                </c:pt>
                <c:pt idx="6">
                  <c:v>69.6</c:v>
                </c:pt>
                <c:pt idx="7">
                  <c:v>65.0</c:v>
                </c:pt>
                <c:pt idx="8">
                  <c:v>61.8</c:v>
                </c:pt>
                <c:pt idx="9">
                  <c:v>57.20000000000001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56.2</c:v>
                </c:pt>
                <c:pt idx="1">
                  <c:v>67.0</c:v>
                </c:pt>
                <c:pt idx="2">
                  <c:v>70.1</c:v>
                </c:pt>
                <c:pt idx="3">
                  <c:v>70.1</c:v>
                </c:pt>
                <c:pt idx="4">
                  <c:v>68.0</c:v>
                </c:pt>
                <c:pt idx="5">
                  <c:v>67.60000000000001</c:v>
                </c:pt>
                <c:pt idx="6">
                  <c:v>64.9</c:v>
                </c:pt>
                <c:pt idx="7">
                  <c:v>64.4</c:v>
                </c:pt>
                <c:pt idx="8">
                  <c:v>61.8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43.1</c:v>
                </c:pt>
                <c:pt idx="1">
                  <c:v>59.3</c:v>
                </c:pt>
                <c:pt idx="2">
                  <c:v>65.8</c:v>
                </c:pt>
                <c:pt idx="3">
                  <c:v>68.60000000000001</c:v>
                </c:pt>
                <c:pt idx="4">
                  <c:v>65.8</c:v>
                </c:pt>
                <c:pt idx="5">
                  <c:v>64.7</c:v>
                </c:pt>
                <c:pt idx="6">
                  <c:v>63.9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31.9</c:v>
                </c:pt>
                <c:pt idx="1">
                  <c:v>54.6</c:v>
                </c:pt>
                <c:pt idx="2">
                  <c:v>65.3</c:v>
                </c:pt>
                <c:pt idx="3">
                  <c:v>63.9</c:v>
                </c:pt>
                <c:pt idx="4">
                  <c:v>64.9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29.9</c:v>
                </c:pt>
                <c:pt idx="1">
                  <c:v>53.0</c:v>
                </c:pt>
                <c:pt idx="2">
                  <c:v>61.6</c:v>
                </c:pt>
                <c:pt idx="3">
                  <c:v>64.7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26.6</c:v>
                </c:pt>
                <c:pt idx="1">
                  <c:v>47.10000000000001</c:v>
                </c:pt>
                <c:pt idx="2">
                  <c:v>58.10000000000001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20.5</c:v>
                </c:pt>
                <c:pt idx="1">
                  <c:v>42.20000000000001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87441968"/>
        <c:axId val="-1387438576"/>
      </c:lineChart>
      <c:catAx>
        <c:axId val="-138744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latin typeface="Lato" panose="020F0502020204030203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87438576"/>
        <c:crosses val="autoZero"/>
        <c:auto val="1"/>
        <c:lblAlgn val="ctr"/>
        <c:lblOffset val="100"/>
        <c:noMultiLvlLbl val="0"/>
      </c:catAx>
      <c:valAx>
        <c:axId val="-1387438576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87441968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Homeownership</a:t>
            </a:r>
            <a:r>
              <a:rPr lang="en-US" sz="1800" b="0" baseline="0" dirty="0">
                <a:latin typeface="Lato" panose="020F0502020204030203" pitchFamily="34" charset="0"/>
              </a:rPr>
              <a:t> Rates by Age and Cohort (%)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822801724137931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1941-45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2">
                  <c:v>70.5</c:v>
                </c:pt>
                <c:pt idx="3">
                  <c:v>78.3</c:v>
                </c:pt>
                <c:pt idx="4">
                  <c:v>75.3</c:v>
                </c:pt>
                <c:pt idx="5">
                  <c:v>78.60000000000001</c:v>
                </c:pt>
                <c:pt idx="6">
                  <c:v>80.7</c:v>
                </c:pt>
                <c:pt idx="7">
                  <c:v>83.3</c:v>
                </c:pt>
                <c:pt idx="8">
                  <c:v>84.6</c:v>
                </c:pt>
                <c:pt idx="9">
                  <c:v>84.4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1951-55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48.3</c:v>
                </c:pt>
                <c:pt idx="1">
                  <c:v>58.9</c:v>
                </c:pt>
                <c:pt idx="2">
                  <c:v>63.1</c:v>
                </c:pt>
                <c:pt idx="3">
                  <c:v>69.1</c:v>
                </c:pt>
                <c:pt idx="4">
                  <c:v>74.2</c:v>
                </c:pt>
                <c:pt idx="5">
                  <c:v>79.5</c:v>
                </c:pt>
                <c:pt idx="6">
                  <c:v>81.10000000000001</c:v>
                </c:pt>
                <c:pt idx="7">
                  <c:v>81.2</c:v>
                </c:pt>
                <c:pt idx="8">
                  <c:v>80.4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1961-65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48.6</c:v>
                </c:pt>
                <c:pt idx="1">
                  <c:v>49.2</c:v>
                </c:pt>
                <c:pt idx="2">
                  <c:v>61.9</c:v>
                </c:pt>
                <c:pt idx="3">
                  <c:v>71.6</c:v>
                </c:pt>
                <c:pt idx="4">
                  <c:v>76.2</c:v>
                </c:pt>
                <c:pt idx="5">
                  <c:v>74.8</c:v>
                </c:pt>
                <c:pt idx="6">
                  <c:v>76.2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1971-75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45.1</c:v>
                </c:pt>
                <c:pt idx="1">
                  <c:v>50.8</c:v>
                </c:pt>
                <c:pt idx="2">
                  <c:v>63.9</c:v>
                </c:pt>
                <c:pt idx="3">
                  <c:v>65.0</c:v>
                </c:pt>
                <c:pt idx="4">
                  <c:v>67.10000000000001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1976-80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45.3</c:v>
                </c:pt>
                <c:pt idx="1">
                  <c:v>52.3</c:v>
                </c:pt>
                <c:pt idx="2">
                  <c:v>57.5</c:v>
                </c:pt>
                <c:pt idx="3">
                  <c:v>60.8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1981-85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49.2</c:v>
                </c:pt>
                <c:pt idx="1">
                  <c:v>47.70000000000001</c:v>
                </c:pt>
                <c:pt idx="2">
                  <c:v>53.5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1986-90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21-25</c:v>
                </c:pt>
                <c:pt idx="1">
                  <c:v>26-30</c:v>
                </c:pt>
                <c:pt idx="2">
                  <c:v>31-35</c:v>
                </c:pt>
                <c:pt idx="3">
                  <c:v>36-40</c:v>
                </c:pt>
                <c:pt idx="4">
                  <c:v>41-45</c:v>
                </c:pt>
                <c:pt idx="5">
                  <c:v>46-50</c:v>
                </c:pt>
                <c:pt idx="6">
                  <c:v>51-55</c:v>
                </c:pt>
                <c:pt idx="7">
                  <c:v>56-60</c:v>
                </c:pt>
                <c:pt idx="8">
                  <c:v>61-65</c:v>
                </c:pt>
                <c:pt idx="9">
                  <c:v>66-70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47.10000000000001</c:v>
                </c:pt>
                <c:pt idx="1">
                  <c:v>44.6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1962592"/>
        <c:axId val="-1301959472"/>
      </c:lineChart>
      <c:catAx>
        <c:axId val="-1301962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>
                    <a:latin typeface="Lato" panose="020F0502020204030203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01959472"/>
        <c:crosses val="autoZero"/>
        <c:auto val="1"/>
        <c:lblAlgn val="ctr"/>
        <c:lblOffset val="100"/>
        <c:noMultiLvlLbl val="0"/>
      </c:catAx>
      <c:valAx>
        <c:axId val="-1301959472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01962592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62384491809213"/>
          <c:y val="0.262902870897195"/>
          <c:w val="0.111983833879172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dirty="0">
                <a:latin typeface="Lato" panose="020F0502020204030203" pitchFamily="34" charset="0"/>
              </a:rPr>
              <a:t>Median Net</a:t>
            </a:r>
            <a:r>
              <a:rPr lang="en-US" sz="1800" b="0" baseline="0" dirty="0">
                <a:latin typeface="Lato" panose="020F0502020204030203" pitchFamily="34" charset="0"/>
              </a:rPr>
              <a:t> Worth by Age and Cohort </a:t>
            </a:r>
            <a:endParaRPr lang="en-US" sz="1800" b="0" dirty="0">
              <a:latin typeface="Lato" panose="020F0502020204030203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162241887905605"/>
          <c:y val="0.140384027355642"/>
          <c:w val="0.762456896551724"/>
          <c:h val="0.7099895951773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1928-1933</c:v>
                </c:pt>
              </c:strCache>
            </c:strRef>
          </c:tx>
          <c:spPr>
            <a:ln>
              <a:solidFill>
                <a:srgbClr val="1696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5">
                  <c:v>116545.0</c:v>
                </c:pt>
                <c:pt idx="6">
                  <c:v>118874.0</c:v>
                </c:pt>
                <c:pt idx="7">
                  <c:v>165417.0</c:v>
                </c:pt>
                <c:pt idx="8">
                  <c:v>148665.0</c:v>
                </c:pt>
                <c:pt idx="9">
                  <c:v>143600.0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55-4C3E-A640-BFAE30C28A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1934-1939</c:v>
                </c:pt>
              </c:strCache>
            </c:strRef>
          </c:tx>
          <c:spPr>
            <a:ln>
              <a:solidFill>
                <a:srgbClr val="EC008B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4">
                  <c:v>120801.0</c:v>
                </c:pt>
                <c:pt idx="5">
                  <c:v>124386.0</c:v>
                </c:pt>
                <c:pt idx="6">
                  <c:v>157407.0</c:v>
                </c:pt>
                <c:pt idx="7">
                  <c:v>163651.0</c:v>
                </c:pt>
                <c:pt idx="8">
                  <c:v>129650.0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3C2-48E9-B697-4BFB1CB06D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1940-1945</c:v>
                </c:pt>
              </c:strCache>
            </c:strRef>
          </c:tx>
          <c:spPr>
            <a:ln>
              <a:solidFill>
                <a:srgbClr val="FDBF11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3">
                  <c:v>94471.0</c:v>
                </c:pt>
                <c:pt idx="4">
                  <c:v>116991.0</c:v>
                </c:pt>
                <c:pt idx="5">
                  <c:v>193305.0</c:v>
                </c:pt>
                <c:pt idx="6">
                  <c:v>194187.0</c:v>
                </c:pt>
                <c:pt idx="7">
                  <c:v>163725.0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A07-4C9D-B2DA-734ECFD70B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1946-1951</c:v>
                </c:pt>
              </c:strCache>
            </c:strRef>
          </c:tx>
          <c:spPr>
            <a:ln>
              <a:solidFill>
                <a:srgbClr val="332D2F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2">
                  <c:v>72864.0</c:v>
                </c:pt>
                <c:pt idx="3">
                  <c:v>79415.0</c:v>
                </c:pt>
                <c:pt idx="4">
                  <c:v>137329.0</c:v>
                </c:pt>
                <c:pt idx="5">
                  <c:v>195487.0</c:v>
                </c:pt>
                <c:pt idx="6">
                  <c:v>159000.0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A07-4C9D-B2DA-734ECFD70B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1952-1957</c:v>
                </c:pt>
              </c:strCache>
            </c:strRef>
          </c:tx>
          <c:spPr>
            <a:ln>
              <a:solidFill>
                <a:srgbClr val="D2D2D2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1">
                  <c:v>44925.0</c:v>
                </c:pt>
                <c:pt idx="2">
                  <c:v>54179.0</c:v>
                </c:pt>
                <c:pt idx="3">
                  <c:v>106202.0</c:v>
                </c:pt>
                <c:pt idx="4">
                  <c:v>164047.0</c:v>
                </c:pt>
                <c:pt idx="5">
                  <c:v>117700.0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A07-4C9D-B2DA-734ECFD70B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1958-1963</c:v>
                </c:pt>
              </c:strCache>
            </c:strRef>
          </c:tx>
          <c:spPr>
            <a:ln>
              <a:solidFill>
                <a:srgbClr val="55B748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16182.0</c:v>
                </c:pt>
                <c:pt idx="1">
                  <c:v>37538.0</c:v>
                </c:pt>
                <c:pt idx="2">
                  <c:v>78148.0</c:v>
                </c:pt>
                <c:pt idx="3">
                  <c:v>111570.0</c:v>
                </c:pt>
                <c:pt idx="4">
                  <c:v>93135.0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A07-4C9D-B2DA-734ECFD70B8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1964-1969</c:v>
                </c:pt>
              </c:strCache>
            </c:strRef>
          </c:tx>
          <c:spPr>
            <a:ln>
              <a:solidFill>
                <a:srgbClr val="0A4C6A"/>
              </a:solidFill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18562.0</c:v>
                </c:pt>
                <c:pt idx="1">
                  <c:v>38251.0</c:v>
                </c:pt>
                <c:pt idx="2">
                  <c:v>85015.0</c:v>
                </c:pt>
                <c:pt idx="3">
                  <c:v>62765.0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A07-4C9D-B2DA-734ECFD70B8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1970-1975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19892.0</c:v>
                </c:pt>
                <c:pt idx="1">
                  <c:v>42411.0</c:v>
                </c:pt>
                <c:pt idx="2">
                  <c:v>42100.0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08-4BAF-9D54-A6054720CB0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1976-1981</c:v>
                </c:pt>
              </c:strCache>
            </c:strRef>
          </c:tx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26-31</c:v>
                </c:pt>
                <c:pt idx="1">
                  <c:v>32-37</c:v>
                </c:pt>
                <c:pt idx="2">
                  <c:v>38-43</c:v>
                </c:pt>
                <c:pt idx="3">
                  <c:v>44-49</c:v>
                </c:pt>
                <c:pt idx="4">
                  <c:v>50-55</c:v>
                </c:pt>
                <c:pt idx="5">
                  <c:v>56-61</c:v>
                </c:pt>
                <c:pt idx="6">
                  <c:v>62-67</c:v>
                </c:pt>
                <c:pt idx="7">
                  <c:v>68-73</c:v>
                </c:pt>
                <c:pt idx="8">
                  <c:v>74-79</c:v>
                </c:pt>
                <c:pt idx="9">
                  <c:v>80-85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16003.0</c:v>
                </c:pt>
                <c:pt idx="1">
                  <c:v>21175.0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08-4BAF-9D54-A6054720C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1894144"/>
        <c:axId val="-1301890752"/>
      </c:lineChart>
      <c:catAx>
        <c:axId val="-130189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Lato" panose="020F0502020204030203" pitchFamily="34" charset="0"/>
                  </a:defRPr>
                </a:pPr>
                <a:r>
                  <a:rPr lang="en-US" sz="1600" dirty="0">
                    <a:latin typeface="Lato" panose="020F0502020204030203" pitchFamily="34" charset="0"/>
                  </a:rPr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  "/>
              </a:defRPr>
            </a:pPr>
            <a:endParaRPr lang="en-US"/>
          </a:p>
        </c:txPr>
        <c:crossAx val="-1301890752"/>
        <c:crosses val="autoZero"/>
        <c:auto val="1"/>
        <c:lblAlgn val="ctr"/>
        <c:lblOffset val="100"/>
        <c:noMultiLvlLbl val="0"/>
      </c:catAx>
      <c:valAx>
        <c:axId val="-1301890752"/>
        <c:scaling>
          <c:orientation val="minMax"/>
          <c:max val="200000.0"/>
        </c:scaling>
        <c:delete val="0"/>
        <c:axPos val="l"/>
        <c:majorGridlines>
          <c:spPr>
            <a:ln w="3175">
              <a:solidFill>
                <a:schemeClr val="accent5">
                  <a:lumMod val="40000"/>
                  <a:lumOff val="60000"/>
                  <a:alpha val="75000"/>
                </a:schemeClr>
              </a:solidFill>
            </a:ln>
          </c:spPr>
        </c:majorGridlines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</a:defRPr>
            </a:pPr>
            <a:endParaRPr lang="en-US"/>
          </a:p>
        </c:txPr>
        <c:crossAx val="-1301894144"/>
        <c:crosses val="autoZero"/>
        <c:crossBetween val="between"/>
      </c:valAx>
      <c:spPr>
        <a:noFill/>
        <a:ln w="25199">
          <a:noFill/>
        </a:ln>
      </c:spPr>
    </c:plotArea>
    <c:legend>
      <c:legendPos val="r"/>
      <c:layout>
        <c:manualLayout>
          <c:xMode val="edge"/>
          <c:yMode val="edge"/>
          <c:x val="0.835085641234501"/>
          <c:y val="0.262902870897195"/>
          <c:w val="0.146466648565481"/>
          <c:h val="0.509199583753995"/>
        </c:manualLayout>
      </c:layout>
      <c:overlay val="0"/>
      <c:txPr>
        <a:bodyPr/>
        <a:lstStyle/>
        <a:p>
          <a:pPr>
            <a:defRPr sz="1200">
              <a:latin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0.15044</cdr:x>
      <cdr:y>0.91445</cdr:y>
    </cdr:from>
    <cdr:to>
      <cdr:x>0.9823</cdr:x>
      <cdr:y>0.98346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038600"/>
          <a:ext cx="7162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Lato" panose="020F0502020204030203" pitchFamily="34" charset="0"/>
          </a:endParaRPr>
        </a:p>
      </cdr:txBody>
    </cdr:sp>
  </cdr:relSizeAnchor>
  <cdr:relSizeAnchor xmlns:cdr="http://schemas.openxmlformats.org/drawingml/2006/chartDrawing">
    <cdr:from>
      <cdr:x>0.86207</cdr:x>
      <cdr:y>0.18665</cdr:y>
    </cdr:from>
    <cdr:to>
      <cdr:x>0.97414</cdr:x>
      <cdr:y>0.26442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0" y="9144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latin typeface="Lato" panose="020F0502020204030203" pitchFamily="34" charset="0"/>
            </a:rPr>
            <a:t>Cohort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B9E01D9-BA47-468D-A829-B02C994DFC64}" type="datetimeFigureOut">
              <a:rPr lang="en-US" altLang="en-US"/>
              <a:pPr>
                <a:defRPr/>
              </a:pPr>
              <a:t>8/3/17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B97DFCA-E987-4662-96C4-9113E1184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9488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50CDF94-E0B1-4F25-9475-9A3A23355112}" type="datetimeFigureOut">
              <a:rPr lang="en-US" altLang="en-US"/>
              <a:pPr>
                <a:defRPr/>
              </a:pPr>
              <a:t>8/3/17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Lato Regular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ato Regular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61815E4-71C2-42AA-B749-0E38F72B8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254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ＭＳ Ｐゴシック" charset="0"/>
        <a:cs typeface="ＭＳ Ｐゴシック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ＭＳ Ｐゴシック" pitchFamily="34" charset="-128"/>
        <a:cs typeface="ＭＳ Ｐゴシック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ＭＳ Ｐゴシック" pitchFamily="34" charset="-128"/>
        <a:cs typeface="ＭＳ Ｐゴシック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ＭＳ Ｐゴシック" pitchFamily="34" charset="-128"/>
        <a:cs typeface="ＭＳ Ｐゴシック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ato Regular"/>
        <a:ea typeface="ＭＳ Ｐゴシック" pitchFamily="34" charset="-128"/>
        <a:cs typeface="ＭＳ Ｐゴシック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976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25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33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3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28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580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610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65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28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721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0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752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1815E4-71C2-42AA-B749-0E38F72B8B3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73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3276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143000"/>
            <a:ext cx="9144000" cy="3657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4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014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3332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 sz="1800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 sz="16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6758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676400"/>
            <a:ext cx="3571875" cy="381635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6" y="1676400"/>
            <a:ext cx="3489324" cy="381635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4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8530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2122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75590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0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800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16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0760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Lato Regular"/>
                <a:cs typeface="Lato Regular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056203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3420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2971800" cy="1695450"/>
          </a:xfrm>
        </p:spPr>
        <p:txBody>
          <a:bodyPr/>
          <a:lstStyle>
            <a:lvl1pPr algn="l">
              <a:defRPr sz="3600" b="1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623472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6934200" cy="4529138"/>
          </a:xfrm>
        </p:spPr>
        <p:txBody>
          <a:bodyPr anchor="b"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62955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tx2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9504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835315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533400"/>
            <a:ext cx="6018212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3323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135625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17231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715000"/>
            <a:ext cx="8580438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5644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97570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52829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Lato Regular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6200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4400" b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30312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6425" cy="568325"/>
          </a:xfrm>
        </p:spPr>
        <p:txBody>
          <a:bodyPr/>
          <a:lstStyle>
            <a:lvl1pPr>
              <a:defRPr sz="3600">
                <a:latin typeface="Lato Regular"/>
                <a:cs typeface="Lato Regular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0"/>
            <a:ext cx="7910512" cy="427355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2491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0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0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34" r:id="rId9"/>
    <p:sldLayoutId id="2147484135" r:id="rId10"/>
    <p:sldLayoutId id="2147484151" r:id="rId11"/>
    <p:sldLayoutId id="2147484136" r:id="rId12"/>
    <p:sldLayoutId id="2147484152" r:id="rId13"/>
    <p:sldLayoutId id="2147484153" r:id="rId14"/>
    <p:sldLayoutId id="2147484154" r:id="rId15"/>
    <p:sldLayoutId id="2147484137" r:id="rId16"/>
    <p:sldLayoutId id="2147484138" r:id="rId17"/>
    <p:sldLayoutId id="2147484139" r:id="rId18"/>
    <p:sldLayoutId id="2147484140" r:id="rId19"/>
    <p:sldLayoutId id="2147484141" r:id="rId20"/>
    <p:sldLayoutId id="2147484142" r:id="rId2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 spc="-40">
          <a:solidFill>
            <a:schemeClr val="tx1"/>
          </a:solidFill>
          <a:latin typeface="Lato Black"/>
          <a:ea typeface="ＭＳ Ｐゴシック" pitchFamily="34" charset="-128"/>
          <a:cs typeface="Lato Blac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ＭＳ Ｐゴシック" pitchFamily="34" charset="-128"/>
          <a:cs typeface="Lato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ＭＳ Ｐゴシック" pitchFamily="34" charset="-128"/>
          <a:cs typeface="Lato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ＭＳ Ｐゴシック" pitchFamily="34" charset="-128"/>
          <a:cs typeface="Lato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Lato Black" charset="0"/>
          <a:ea typeface="ＭＳ Ｐゴシック" pitchFamily="34" charset="-128"/>
          <a:cs typeface="Lato Black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 Black" pitchFamily="34" charset="0"/>
        </a:defRPr>
      </a:lvl9pPr>
    </p:titleStyle>
    <p:bodyStyle>
      <a:lvl1pPr marL="342900" indent="-685800" algn="l" rtl="0" eaLnBrk="0" fontAlgn="base" hangingPunct="0">
        <a:lnSpc>
          <a:spcPts val="2700"/>
        </a:lnSpc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Lato Regular"/>
          <a:ea typeface="ＭＳ Ｐゴシック" pitchFamily="34" charset="-128"/>
          <a:cs typeface="Lato Regular"/>
        </a:defRPr>
      </a:lvl1pPr>
      <a:lvl2pPr marL="465138" indent="-190500" algn="l" rtl="0" eaLnBrk="0" fontAlgn="base" hangingPunct="0">
        <a:lnSpc>
          <a:spcPts val="2125"/>
        </a:lnSpc>
        <a:spcBef>
          <a:spcPts val="988"/>
        </a:spcBef>
        <a:spcAft>
          <a:spcPts val="120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Lato Regular"/>
          <a:ea typeface="ＭＳ Ｐゴシック" pitchFamily="34" charset="-128"/>
          <a:cs typeface="Lato Regular"/>
        </a:defRPr>
      </a:lvl2pPr>
      <a:lvl3pPr marL="885825" indent="-1365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Lato Regular"/>
          <a:ea typeface="ＭＳ Ｐゴシック" pitchFamily="34" charset="-128"/>
          <a:cs typeface="Lato Regular"/>
        </a:defRPr>
      </a:lvl3pPr>
      <a:lvl4pPr marL="1141413" indent="-20955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Lato Regular"/>
          <a:ea typeface="ＭＳ Ｐゴシック" pitchFamily="34" charset="-128"/>
          <a:cs typeface="Lato Regular"/>
        </a:defRPr>
      </a:lvl4pPr>
      <a:lvl5pPr marL="1370013" indent="-1714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Lato Regular"/>
          <a:ea typeface="ＭＳ Ｐゴシック" pitchFamily="34" charset="-128"/>
          <a:cs typeface="Lato Regular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67227"/>
            <a:ext cx="8839200" cy="455123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Retirement Prospects for Millennials:</a:t>
            </a:r>
            <a:br>
              <a:rPr lang="en-US" sz="28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What Is the Early Prognosis?</a:t>
            </a:r>
            <a:br>
              <a:rPr lang="en-US" sz="28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1400" dirty="0">
                <a:latin typeface="Lato" panose="020F0502020204030203" pitchFamily="34" charset="0"/>
                <a:ea typeface="ＭＳ Ｐゴシック" charset="0"/>
              </a:rPr>
              <a:t> </a:t>
            </a: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>Richard W. Johnson, Karen E. Smith, </a:t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>Damir Cosic, and Claire Xiaozhi Wang</a:t>
            </a:r>
            <a:r>
              <a:rPr lang="en-US" sz="2400" dirty="0">
                <a:ea typeface="ＭＳ Ｐゴシック" charset="0"/>
              </a:rPr>
              <a:t/>
            </a:r>
            <a:br>
              <a:rPr lang="en-US" sz="2400" dirty="0">
                <a:ea typeface="ＭＳ Ｐゴシック" charset="0"/>
              </a:rPr>
            </a:br>
            <a:r>
              <a:rPr lang="en-US" sz="2400" i="1" dirty="0">
                <a:latin typeface="Lato" panose="020F0502020204030203" pitchFamily="34" charset="0"/>
                <a:ea typeface="ＭＳ Ｐゴシック" charset="0"/>
              </a:rPr>
              <a:t>Urban Institute</a:t>
            </a: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000" dirty="0">
                <a:latin typeface="Lato" panose="020F0502020204030203" pitchFamily="34" charset="0"/>
                <a:ea typeface="ＭＳ Ｐゴシック" charset="0"/>
              </a:rPr>
              <a:t> </a:t>
            </a: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>19</a:t>
            </a:r>
            <a:r>
              <a:rPr lang="en-US" sz="2400" baseline="30000" dirty="0">
                <a:latin typeface="Lato" panose="020F0502020204030203" pitchFamily="34" charset="0"/>
                <a:ea typeface="ＭＳ Ｐゴシック" charset="0"/>
              </a:rPr>
              <a:t>th</a:t>
            </a: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> Annual Meeting of the Retirement Research Consortium</a:t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000" dirty="0">
                <a:latin typeface="Lato" panose="020F0502020204030203" pitchFamily="34" charset="0"/>
                <a:ea typeface="ＭＳ Ｐゴシック" charset="0"/>
              </a:rPr>
              <a:t>  </a:t>
            </a: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4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400" dirty="0">
                <a:latin typeface="Lato" panose="020F0502020204030203" pitchFamily="34" charset="0"/>
                <a:ea typeface="ＭＳ Ｐゴシック" charset="0"/>
              </a:rPr>
              <a:t>August 3, 2017 </a:t>
            </a:r>
            <a:endParaRPr lang="en-US" sz="2800" dirty="0">
              <a:latin typeface="Lato" panose="020F0502020204030203" pitchFamily="34" charset="0"/>
            </a:endParaRPr>
          </a:p>
        </p:txBody>
      </p:sp>
      <p:pic>
        <p:nvPicPr>
          <p:cNvPr id="5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201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Earnings Have Stagnated for Younger Women Working Full Time, but Millennials are Earning More than Women Born 30 Years Earlier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071909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3454" y="5943600"/>
            <a:ext cx="82296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</a:t>
            </a:r>
            <a:r>
              <a:rPr lang="en-US" altLang="en-US" sz="14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2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Full-time workers. Inflation-adjusted 2015 dollars.</a:t>
            </a:r>
          </a:p>
        </p:txBody>
      </p:sp>
    </p:spTree>
    <p:extLst>
      <p:ext uri="{BB962C8B-B14F-4D97-AF65-F5344CB8AC3E}">
        <p14:creationId xmlns:p14="http://schemas.microsoft.com/office/powerpoint/2010/main" val="3911508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Retirement Plan Coverage Has Fallen Steadily for Men Working Full Time, Even When We Exclude Recent Problematic Data 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724609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3454" y="5943600"/>
            <a:ext cx="8229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2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Full-time workers. Inflation-adjusted 2015 dollars.</a:t>
            </a:r>
          </a:p>
        </p:txBody>
      </p:sp>
    </p:spTree>
    <p:extLst>
      <p:ext uri="{BB962C8B-B14F-4D97-AF65-F5344CB8AC3E}">
        <p14:creationId xmlns:p14="http://schemas.microsoft.com/office/powerpoint/2010/main" val="1877245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Young Women Are Delaying Marriage, but the Decline in Marriage Rates in One’s Late 30s May Have Stopped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309325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6118226"/>
            <a:ext cx="822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  <a:endParaRPr lang="en-US" altLang="en-US" sz="1200" b="0" dirty="0">
              <a:solidFill>
                <a:schemeClr val="tx1"/>
              </a:solidFill>
              <a:latin typeface="Lato" panose="020F050202020403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170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The Share of Adults Owning a Home Has Been Falling Steadily 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800905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6118226"/>
            <a:ext cx="822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  <a:endParaRPr lang="en-US" altLang="en-US" sz="1200" b="0" dirty="0">
              <a:solidFill>
                <a:schemeClr val="tx1"/>
              </a:solidFill>
              <a:latin typeface="Lato" panose="020F050202020403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15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Generational Growth in Household Wealth Has Been Slowly, and Much Wealth Was Lost after 2007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89551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3454" y="5943600"/>
            <a:ext cx="8229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Survey of Consumer Finances (SCF).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2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Restricted to householders and spouses. Inflation-adjusted 2013 dollars.</a:t>
            </a:r>
          </a:p>
        </p:txBody>
      </p:sp>
    </p:spTree>
    <p:extLst>
      <p:ext uri="{BB962C8B-B14F-4D97-AF65-F5344CB8AC3E}">
        <p14:creationId xmlns:p14="http://schemas.microsoft.com/office/powerpoint/2010/main" val="2416363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The Share of Adults with Outstanding Debt Has Not Increased Much, Except at Older Ages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99598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9293" y="5943600"/>
            <a:ext cx="8229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400" b="0" dirty="0">
                <a:solidFill>
                  <a:schemeClr val="tx1"/>
                </a:solidFill>
                <a:latin typeface="Lato" panose="020F0502020204030203" pitchFamily="34" charset="0"/>
              </a:rPr>
              <a:t>Survey of Consumer Finances (SCF).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4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Restricted to householders and spouses.</a:t>
            </a:r>
          </a:p>
        </p:txBody>
      </p:sp>
    </p:spTree>
    <p:extLst>
      <p:ext uri="{BB962C8B-B14F-4D97-AF65-F5344CB8AC3E}">
        <p14:creationId xmlns:p14="http://schemas.microsoft.com/office/powerpoint/2010/main" val="1243155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However, Debts Levels Have Risen Dramatically among Debt Holders 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913831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3454" y="5943600"/>
            <a:ext cx="8229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Survey of Consumer Finances (SCF).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2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Restricted to householders and spouses with household debt. Inflation-adjusted 2013 dollars.</a:t>
            </a:r>
          </a:p>
        </p:txBody>
      </p:sp>
    </p:spTree>
    <p:extLst>
      <p:ext uri="{BB962C8B-B14F-4D97-AF65-F5344CB8AC3E}">
        <p14:creationId xmlns:p14="http://schemas.microsoft.com/office/powerpoint/2010/main" val="3257037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600" b="1" dirty="0">
                <a:latin typeface="Lato" panose="020F0502020204030203" pitchFamily="34" charset="0"/>
                <a:ea typeface="ＭＳ Ｐゴシック" charset="0"/>
              </a:rPr>
              <a:t>DYNASIM4 </a:t>
            </a: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304800" y="1135372"/>
            <a:ext cx="8610600" cy="4876800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Starts with representative sample of individuals and families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2004 and 2008 panels of the Survey of Income and Program Participation (SIPP)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We use a series of equations to age the data year by year and simulate key outcomes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demographic events (e.g., marriage, divorce, births, deaths)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economic outcomes (e.g., education, earnings, savings, retirement decisions, Social Security and pension income)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health outcomes (e.g., disability, health status, medical spending, ADL limitations, long-term services and supports)</a:t>
            </a:r>
          </a:p>
          <a:p>
            <a:pPr marL="283464" indent="-28575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Those equations use latest and best available household survey data, and benchmarked to Social Security projections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3900" y="6248400"/>
            <a:ext cx="41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E0DEC27-5FBA-4760-9B76-67442A601214}" type="slidenum">
              <a:rPr lang="en-US" sz="1400" smtClean="0">
                <a:latin typeface="Lato" panose="020F0502020204030203" pitchFamily="34" charset="0"/>
              </a:rPr>
              <a:t>17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94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600" b="1" dirty="0">
                <a:latin typeface="Lato" panose="020F0502020204030203" pitchFamily="34" charset="0"/>
                <a:ea typeface="ＭＳ Ｐゴシック" charset="0"/>
              </a:rPr>
              <a:t>Methods</a:t>
            </a: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304800" y="1135372"/>
            <a:ext cx="8610600" cy="4876800"/>
          </a:xfrm>
        </p:spPr>
        <p:txBody>
          <a:bodyPr/>
          <a:lstStyle/>
          <a:p>
            <a:pPr marL="285750" indent="-285750">
              <a:lnSpc>
                <a:spcPct val="113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Compare outcomes for five 10-year birth cohorts</a:t>
            </a:r>
          </a:p>
          <a:p>
            <a:pPr marL="407988" lvl="1" indent="-28575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1936-1945 through 1976-1985</a:t>
            </a:r>
          </a:p>
          <a:p>
            <a:pPr marL="285750" indent="-285750">
              <a:lnSpc>
                <a:spcPct val="113000"/>
              </a:lnSpc>
              <a:spcBef>
                <a:spcPts val="1800"/>
              </a:spcBef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Age-70 Income</a:t>
            </a:r>
          </a:p>
          <a:p>
            <a:pPr marL="750888" lvl="1" indent="-285750">
              <a:lnSpc>
                <a:spcPct val="113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Earnings, Social Security, DB pensions, SSI, interest, dividends, rent </a:t>
            </a:r>
          </a:p>
          <a:p>
            <a:pPr marL="750888" lvl="1" indent="-285750">
              <a:lnSpc>
                <a:spcPct val="113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Plus income stream that would flow after annuitizing 80 percent of retirement accounts and other financial assets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Retirement replacement rate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Compares age-70 income to average annual earnings at ages 50-54, in real dollars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Lato Regular" charset="0"/>
                <a:ea typeface="MS PGothic" charset="0"/>
                <a:cs typeface="Lato Regular" charset="0"/>
              </a:rPr>
              <a:t>Focus on 75% replacement rate</a:t>
            </a:r>
          </a:p>
          <a:p>
            <a:pPr marL="750888" lvl="1" indent="-2857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3900" y="6248400"/>
            <a:ext cx="41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E0DEC27-5FBA-4760-9B76-67442A601214}" type="slidenum">
              <a:rPr lang="en-US" sz="1400" smtClean="0">
                <a:latin typeface="Lato" panose="020F0502020204030203" pitchFamily="34" charset="0"/>
              </a:rPr>
              <a:t>18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2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260905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DYNASIM4 Projects Higher Age-70 Incomes for the Millennials than Previous Generations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653860"/>
              </p:ext>
            </p:extLst>
          </p:nvPr>
        </p:nvGraphicFramePr>
        <p:xfrm>
          <a:off x="228485" y="1371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3010" y="6045578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DYNASIM4, run 942B</a:t>
            </a:r>
            <a:r>
              <a:rPr lang="en-US" altLang="en-US" sz="1400" b="0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Note:</a:t>
            </a:r>
            <a:r>
              <a:rPr lang="en-US" altLang="en-US" sz="1400" b="0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 2015 constant dollars.</a:t>
            </a:r>
          </a:p>
        </p:txBody>
      </p:sp>
    </p:spTree>
    <p:extLst>
      <p:ext uri="{BB962C8B-B14F-4D97-AF65-F5344CB8AC3E}">
        <p14:creationId xmlns:p14="http://schemas.microsoft.com/office/powerpoint/2010/main" val="1074309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How Might Millennials Fare in Retirement?</a:t>
            </a:r>
            <a:r>
              <a:rPr lang="en-US" sz="2800" b="1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800" b="1" dirty="0">
                <a:latin typeface="Lato" panose="020F0502020204030203" pitchFamily="34" charset="0"/>
                <a:ea typeface="ＭＳ Ｐゴシック" charset="0"/>
              </a:rPr>
            </a:br>
            <a:endParaRPr lang="en-US" sz="2800" b="1" dirty="0">
              <a:latin typeface="Lato" panose="020F0502020204030203" pitchFamily="34" charset="0"/>
              <a:ea typeface="ＭＳ Ｐゴシック" charset="0"/>
            </a:endParaRP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197350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Retirement outcomes depend on how much families earn and save at younger ages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Employment and earnings patterns are shifting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Marriage patterns are changing</a:t>
            </a:r>
          </a:p>
          <a:p>
            <a:pPr marL="283464" indent="-285750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Retirement financing is changing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Decline in defined benefit pension plans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Social Security cuts (higher FRA, more taxation of benefits)</a:t>
            </a:r>
          </a:p>
          <a:p>
            <a:pPr marL="283464" indent="-285750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Consumption needs may be growing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Rising out-of-pocket health care spending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College costs (student debt)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Life expectancy is increasing</a:t>
            </a:r>
            <a:endParaRPr lang="en-US" sz="24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8200" y="609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6621DDE-AE0D-4C2F-9D71-46D63EB7A3C6}" type="slidenum">
              <a:rPr lang="en-US" sz="1400" smtClean="0">
                <a:latin typeface="Lato" panose="020F0502020204030203" pitchFamily="34" charset="0"/>
              </a:rPr>
              <a:t>2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1398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260905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But a Greater Share of Millennials Run the Risk of Seeing their Living Standards Fall in Retirement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865275"/>
              </p:ext>
            </p:extLst>
          </p:nvPr>
        </p:nvGraphicFramePr>
        <p:xfrm>
          <a:off x="228485" y="1371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5879068"/>
            <a:ext cx="85213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DYNASIM4, Runs 942B</a:t>
            </a:r>
            <a:r>
              <a:rPr lang="en-US" altLang="en-US" sz="1400" b="0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Note:</a:t>
            </a:r>
            <a:r>
              <a:rPr lang="en-US" altLang="en-US" sz="1400" b="0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 The replacement rate compares age 70 income to average earnings at ages 50 to 54, both in inflation-adjusted dollars.</a:t>
            </a:r>
          </a:p>
        </p:txBody>
      </p:sp>
    </p:spTree>
    <p:extLst>
      <p:ext uri="{BB962C8B-B14F-4D97-AF65-F5344CB8AC3E}">
        <p14:creationId xmlns:p14="http://schemas.microsoft.com/office/powerpoint/2010/main" val="2685599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917" y="2286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latin typeface="Lato" panose="020F0502020204030203" pitchFamily="34" charset="0"/>
                <a:ea typeface="ＭＳ Ｐゴシック" charset="0"/>
              </a:rPr>
              <a:t>Caveats</a:t>
            </a: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381000" y="685800"/>
            <a:ext cx="8373717" cy="4197350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Future outcomes depends on many factors that are still evolving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Future earnings growth, investment returns, housing values, inflation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Will more people work longer?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Will Social Security benefits be cut to restore solvency?</a:t>
            </a:r>
          </a:p>
          <a:p>
            <a:pPr marL="285750" indent="-285750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Out-of-pocket health care spending is rising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Between 2012 and 2013, median financial burden of medical spending will rise from 10% to 14% of income (Hatfield et al. 2015).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People turning 65 today will need to set aside about $36,000 to cover expected lifetime out-of-pocket costs for intensive LTSS </a:t>
            </a:r>
          </a:p>
          <a:p>
            <a:pPr marL="283464" indent="-285750">
              <a:lnSpc>
                <a:spcPct val="114000"/>
              </a:lnSpc>
              <a:spcBef>
                <a:spcPts val="1200"/>
              </a:spcBef>
              <a:spcAft>
                <a:spcPts val="180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Medians mask important distributional differences</a:t>
            </a:r>
          </a:p>
          <a:p>
            <a:pPr marL="283464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4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8200" y="6400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6621DDE-AE0D-4C2F-9D71-46D63EB7A3C6}" type="slidenum">
              <a:rPr lang="en-US" sz="1400" smtClean="0">
                <a:latin typeface="Lato" panose="020F0502020204030203" pitchFamily="34" charset="0"/>
              </a:rPr>
              <a:t>21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450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We Compared Various Cohorts Over Time</a:t>
            </a:r>
            <a:r>
              <a:rPr lang="en-US" sz="2800" b="1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800" b="1" dirty="0">
                <a:latin typeface="Lato" panose="020F0502020204030203" pitchFamily="34" charset="0"/>
                <a:ea typeface="ＭＳ Ｐゴシック" charset="0"/>
              </a:rPr>
            </a:br>
            <a:endParaRPr lang="en-US" sz="2800" b="1" dirty="0">
              <a:latin typeface="Lato" panose="020F0502020204030203" pitchFamily="34" charset="0"/>
              <a:ea typeface="ＭＳ Ｐゴシック" charset="0"/>
            </a:endParaRP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234176" y="1295400"/>
            <a:ext cx="8763000" cy="4197350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Historical household survey data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Annual Social and Economic supplement to the Current Population Survey (March CPS)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180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Survey of Consumer Finances (SCF)</a:t>
            </a:r>
          </a:p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400" dirty="0">
              <a:latin typeface="Lato Regular" charset="0"/>
              <a:ea typeface="MS PGothic" charset="0"/>
              <a:cs typeface="Lato Regular" charset="0"/>
            </a:endParaRPr>
          </a:p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Dynamic microsimulation projections of old-age outcomes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DYNASIM4 </a:t>
            </a:r>
          </a:p>
          <a:p>
            <a:pPr marL="283464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4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8200" y="609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6621DDE-AE0D-4C2F-9D71-46D63EB7A3C6}" type="slidenum">
              <a:rPr lang="en-US" sz="1400" smtClean="0">
                <a:latin typeface="Lato" panose="020F0502020204030203" pitchFamily="34" charset="0"/>
              </a:rPr>
              <a:t>3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359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93675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Summary: No Need to Panic, Yet</a:t>
            </a:r>
            <a:r>
              <a:rPr lang="en-US" sz="2800" b="1" dirty="0">
                <a:latin typeface="Lato" panose="020F0502020204030203" pitchFamily="34" charset="0"/>
                <a:ea typeface="ＭＳ Ｐゴシック" charset="0"/>
              </a:rPr>
              <a:t/>
            </a:r>
            <a:br>
              <a:rPr lang="en-US" sz="2800" b="1" dirty="0">
                <a:latin typeface="Lato" panose="020F0502020204030203" pitchFamily="34" charset="0"/>
                <a:ea typeface="ＭＳ Ｐゴシック" charset="0"/>
              </a:rPr>
            </a:br>
            <a:endParaRPr lang="en-US" sz="2800" b="1" dirty="0">
              <a:latin typeface="Lato" panose="020F0502020204030203" pitchFamily="34" charset="0"/>
              <a:ea typeface="ＭＳ Ｐゴシック" charset="0"/>
            </a:endParaRP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197350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There are some concerning trends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Employment and earnings are stagnating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Retirement plan coverage seems to be eroding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Household debt is rising</a:t>
            </a:r>
          </a:p>
          <a:p>
            <a:pPr marL="283464" indent="-28575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Other trends are more encouraging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Millennials are well educated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Women are earning more than current female retirees earned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People are working longer</a:t>
            </a:r>
          </a:p>
          <a:p>
            <a:pPr marL="283464" indent="-28575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Projections show that median real retirement income will grow</a:t>
            </a:r>
          </a:p>
          <a:p>
            <a:pPr marL="405702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Millennial retirees face a higher risk than earlier generations of being unable to maintain pre-retirement living standards </a:t>
            </a:r>
          </a:p>
          <a:p>
            <a:pPr marL="283464" indent="-285750">
              <a:lnSpc>
                <a:spcPct val="114000"/>
              </a:lnSpc>
              <a:spcBef>
                <a:spcPts val="15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600" dirty="0">
                <a:latin typeface="Lato Regular" charset="0"/>
                <a:ea typeface="MS PGothic" charset="0"/>
                <a:cs typeface="Lato Regular" charset="0"/>
              </a:rPr>
              <a:t>Lots of unanswered questions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8200" y="609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6621DDE-AE0D-4C2F-9D71-46D63EB7A3C6}" type="slidenum">
              <a:rPr lang="en-US" sz="1400" smtClean="0">
                <a:latin typeface="Lato" panose="020F0502020204030203" pitchFamily="34" charset="0"/>
              </a:rPr>
              <a:t>4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572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568325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With CPS and SCF, We Compare Outcomes </a:t>
            </a:r>
            <a:br>
              <a:rPr lang="en-US" sz="2800" dirty="0">
                <a:latin typeface="Lato" panose="020F0502020204030203" pitchFamily="34" charset="0"/>
                <a:ea typeface="ＭＳ Ｐゴシック" charset="0"/>
              </a:rPr>
            </a:br>
            <a:r>
              <a:rPr lang="en-US" sz="2800" dirty="0">
                <a:latin typeface="Lato" panose="020F0502020204030203" pitchFamily="34" charset="0"/>
                <a:ea typeface="ＭＳ Ｐゴシック" charset="0"/>
              </a:rPr>
              <a:t>across Birth Cohorts at Various Ages</a:t>
            </a:r>
            <a:endParaRPr lang="en-US" sz="2800" b="1" dirty="0">
              <a:latin typeface="Lato" panose="020F0502020204030203" pitchFamily="34" charset="0"/>
              <a:ea typeface="ＭＳ Ｐゴシック" charset="0"/>
            </a:endParaRPr>
          </a:p>
        </p:txBody>
      </p:sp>
      <p:sp>
        <p:nvSpPr>
          <p:cNvPr id="18435" name="Vertical Tex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197350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March CPS </a:t>
            </a: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Examine data every five years, 1966 to 2016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Create 5-year synthetic cohorts</a:t>
            </a:r>
          </a:p>
          <a:p>
            <a:pPr marL="828675" lvl="2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1941-45 to 1986-90</a:t>
            </a:r>
          </a:p>
          <a:p>
            <a:pPr marL="285750" indent="-285750">
              <a:lnSpc>
                <a:spcPct val="114000"/>
              </a:lnSpc>
              <a:spcBef>
                <a:spcPts val="1800"/>
              </a:spcBef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SCF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Only household heads and spouses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Examine data every six years, 1983 to 2013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Create 6-year synthetic cohorts </a:t>
            </a:r>
          </a:p>
          <a:p>
            <a:pPr marL="828675" lvl="2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1928-33 to 1976-81</a:t>
            </a:r>
          </a:p>
          <a:p>
            <a:pPr marL="285750" indent="-285750">
              <a:lnSpc>
                <a:spcPct val="114000"/>
              </a:lnSpc>
              <a:spcBef>
                <a:spcPts val="18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400" dirty="0">
                <a:latin typeface="Lato Regular" charset="0"/>
                <a:ea typeface="MS PGothic" charset="0"/>
                <a:cs typeface="Lato Regular" charset="0"/>
              </a:rPr>
              <a:t>Macroeconomic shocks can hit cohorts at different ages</a:t>
            </a: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r>
              <a:rPr lang="en-US" sz="2200" dirty="0">
                <a:latin typeface="Lato Regular" charset="0"/>
                <a:ea typeface="MS PGothic" charset="0"/>
                <a:cs typeface="Lato Regular" charset="0"/>
              </a:rPr>
              <a:t>2007-08 financial crisis and Great Recession</a:t>
            </a:r>
          </a:p>
          <a:p>
            <a:pPr marL="285750" indent="-28575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100000"/>
              <a:buFontTx/>
              <a:buChar char="•"/>
            </a:pPr>
            <a:endParaRPr lang="en-US" sz="26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  <a:p>
            <a:pPr marL="407988" lvl="1" indent="-285750">
              <a:lnSpc>
                <a:spcPct val="114000"/>
              </a:lnSpc>
              <a:buSzPct val="100000"/>
              <a:buFontTx/>
              <a:buChar char="•"/>
            </a:pPr>
            <a:endParaRPr lang="en-US" sz="2200" dirty="0">
              <a:latin typeface="Lato Regular" charset="0"/>
              <a:ea typeface="MS PGothic" charset="0"/>
              <a:cs typeface="Lato Regular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8200" y="6096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6621DDE-AE0D-4C2F-9D71-46D63EB7A3C6}" type="slidenum">
              <a:rPr lang="en-US" sz="1400" smtClean="0">
                <a:latin typeface="Lato" panose="020F0502020204030203" pitchFamily="34" charset="0"/>
              </a:rPr>
              <a:t>5</a:t>
            </a:fld>
            <a:endParaRPr lang="en-US" sz="14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09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5914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Millennials Are Better Educated than Earlier Generations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52685"/>
              </p:ext>
            </p:extLst>
          </p:nvPr>
        </p:nvGraphicFramePr>
        <p:xfrm>
          <a:off x="304800" y="1219200"/>
          <a:ext cx="8610600" cy="489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6118226"/>
            <a:ext cx="8534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  <a:endParaRPr lang="en-US" altLang="en-US" sz="1200" b="0" dirty="0">
              <a:solidFill>
                <a:schemeClr val="tx1"/>
              </a:solidFill>
              <a:latin typeface="Lato" panose="020F050202020403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78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Millennial Men Are Less Likely to Participate in the Labor Force than the Previous Cohort, Continuing a Long-Term Trend 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96507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6118226"/>
            <a:ext cx="822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  <a:endParaRPr lang="en-US" altLang="en-US" sz="1200" b="0" dirty="0">
              <a:solidFill>
                <a:schemeClr val="tx1"/>
              </a:solidFill>
              <a:latin typeface="Lato" panose="020F050202020403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15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Millennial Women Are Working More than Many Earlier Cohorts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904462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0" y="6118226"/>
            <a:ext cx="822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  <a:endParaRPr lang="en-US" altLang="en-US" sz="1200" b="0" dirty="0">
              <a:solidFill>
                <a:schemeClr val="tx1"/>
              </a:solidFill>
              <a:latin typeface="Lato" panose="020F050202020403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09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0030" y="304800"/>
            <a:ext cx="8675370" cy="568325"/>
          </a:xfrm>
        </p:spPr>
        <p:txBody>
          <a:bodyPr/>
          <a:lstStyle/>
          <a:p>
            <a:r>
              <a:rPr lang="en-US" altLang="en-US" sz="2400" dirty="0">
                <a:latin typeface="Lato" panose="020F0502020204030203" pitchFamily="34" charset="0"/>
                <a:cs typeface="Times New Roman" pitchFamily="18" charset="0"/>
              </a:rPr>
              <a:t>So Far, Millennial Men Employed Full-Time Earn about as Much as Men Born over the Previous Two Decades </a:t>
            </a:r>
            <a: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  <a:t/>
            </a:r>
            <a:br>
              <a:rPr lang="en-US" altLang="en-US" sz="2600" dirty="0">
                <a:latin typeface="Lato" panose="020F0502020204030203" pitchFamily="34" charset="0"/>
                <a:cs typeface="Times New Roman" pitchFamily="18" charset="0"/>
              </a:rPr>
            </a:br>
            <a:endParaRPr lang="en-US" altLang="en-US" sz="2000" i="1" dirty="0">
              <a:latin typeface="Lato" panose="020F0502020204030203" pitchFamily="34" charset="0"/>
              <a:cs typeface="Times New Roman" pitchFamily="18" charset="0"/>
            </a:endParaRP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461822"/>
              </p:ext>
            </p:extLst>
          </p:nvPr>
        </p:nvGraphicFramePr>
        <p:xfrm>
          <a:off x="304800" y="1386098"/>
          <a:ext cx="8839200" cy="45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3454" y="5943600"/>
            <a:ext cx="8229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>
                <a:solidFill>
                  <a:srgbClr val="00557F"/>
                </a:solidFill>
                <a:latin typeface="Georgia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  "/>
                <a:cs typeface="Times New Roman" pitchFamily="18" charset="0"/>
              </a:rPr>
              <a:t>Source:  </a:t>
            </a:r>
            <a:r>
              <a:rPr lang="en-US" sz="1200" b="0" dirty="0">
                <a:solidFill>
                  <a:schemeClr val="tx1"/>
                </a:solidFill>
                <a:latin typeface="Lato" panose="020F0502020204030203" pitchFamily="34" charset="0"/>
              </a:rPr>
              <a:t>Annual Social and Economic (ASEC) supplement to the Current Population Survey (CPS).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1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Note:</a:t>
            </a:r>
            <a:r>
              <a:rPr lang="en-US" altLang="en-US" sz="1200" b="0" dirty="0">
                <a:solidFill>
                  <a:schemeClr val="tx1"/>
                </a:solidFill>
                <a:latin typeface="Lato" panose="020F0502020204030203" pitchFamily="34" charset="0"/>
                <a:cs typeface="Times New Roman" pitchFamily="18" charset="0"/>
              </a:rPr>
              <a:t> Full-time workers. Inflation-adjusted 2015 dollars.</a:t>
            </a:r>
          </a:p>
        </p:txBody>
      </p:sp>
    </p:spTree>
    <p:extLst>
      <p:ext uri="{BB962C8B-B14F-4D97-AF65-F5344CB8AC3E}">
        <p14:creationId xmlns:p14="http://schemas.microsoft.com/office/powerpoint/2010/main" val="3555047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UI New Brand Basic 1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44579</TotalTime>
  <Words>1189</Words>
  <Application>Microsoft Macintosh PowerPoint</Application>
  <PresentationFormat>On-screen Show (4:3)</PresentationFormat>
  <Paragraphs>163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 Black</vt:lpstr>
      <vt:lpstr>Gill Sans MT</vt:lpstr>
      <vt:lpstr>Lato</vt:lpstr>
      <vt:lpstr>Lato  </vt:lpstr>
      <vt:lpstr>Lato Black</vt:lpstr>
      <vt:lpstr>Lato Regular</vt:lpstr>
      <vt:lpstr>MS PGothic</vt:lpstr>
      <vt:lpstr>ＭＳ Ｐゴシック</vt:lpstr>
      <vt:lpstr>Times New Roman</vt:lpstr>
      <vt:lpstr>Wingdings</vt:lpstr>
      <vt:lpstr>UI New Brand Basic 1</vt:lpstr>
      <vt:lpstr>Retirement Prospects for Millennials: What Is the Early Prognosis?    Richard W. Johnson, Karen E. Smith,  Damir Cosic, and Claire Xiaozhi Wang Urban Institute    19th Annual Meeting of the Retirement Research Consortium    August 3, 2017 </vt:lpstr>
      <vt:lpstr>How Might Millennials Fare in Retirement? </vt:lpstr>
      <vt:lpstr>We Compared Various Cohorts Over Time </vt:lpstr>
      <vt:lpstr>Summary: No Need to Panic, Yet </vt:lpstr>
      <vt:lpstr>With CPS and SCF, We Compare Outcomes  across Birth Cohorts at Various Ages</vt:lpstr>
      <vt:lpstr>Millennials Are Better Educated than Earlier Generations </vt:lpstr>
      <vt:lpstr>Millennial Men Are Less Likely to Participate in the Labor Force than the Previous Cohort, Continuing a Long-Term Trend  </vt:lpstr>
      <vt:lpstr>Millennial Women Are Working More than Many Earlier Cohorts </vt:lpstr>
      <vt:lpstr>So Far, Millennial Men Employed Full-Time Earn about as Much as Men Born over the Previous Two Decades  </vt:lpstr>
      <vt:lpstr>Earnings Have Stagnated for Younger Women Working Full Time, but Millennials are Earning More than Women Born 30 Years Earlier </vt:lpstr>
      <vt:lpstr>Retirement Plan Coverage Has Fallen Steadily for Men Working Full Time, Even When We Exclude Recent Problematic Data  </vt:lpstr>
      <vt:lpstr>Young Women Are Delaying Marriage, but the Decline in Marriage Rates in One’s Late 30s May Have Stopped </vt:lpstr>
      <vt:lpstr>The Share of Adults Owning a Home Has Been Falling Steadily  </vt:lpstr>
      <vt:lpstr>Generational Growth in Household Wealth Has Been Slowly, and Much Wealth Was Lost after 2007 </vt:lpstr>
      <vt:lpstr>The Share of Adults with Outstanding Debt Has Not Increased Much, Except at Older Ages </vt:lpstr>
      <vt:lpstr>However, Debts Levels Have Risen Dramatically among Debt Holders  </vt:lpstr>
      <vt:lpstr>DYNASIM4 </vt:lpstr>
      <vt:lpstr>Methods</vt:lpstr>
      <vt:lpstr>DYNASIM4 Projects Higher Age-70 Incomes for the Millennials than Previous Generations </vt:lpstr>
      <vt:lpstr>But a Greater Share of Millennials Run the Risk of Seeing their Living Standards Fall in Retirement </vt:lpstr>
      <vt:lpstr>Caveats</vt:lpstr>
    </vt:vector>
  </TitlesOfParts>
  <Company>The Urban Institute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Institute Identity Implementation</dc:title>
  <dc:creator>Lowell, Bridget</dc:creator>
  <cp:lastModifiedBy>Microsoft Office User</cp:lastModifiedBy>
  <cp:revision>410</cp:revision>
  <cp:lastPrinted>2017-08-02T23:47:03Z</cp:lastPrinted>
  <dcterms:created xsi:type="dcterms:W3CDTF">2014-01-16T21:17:16Z</dcterms:created>
  <dcterms:modified xsi:type="dcterms:W3CDTF">2017-08-03T15:35:32Z</dcterms:modified>
</cp:coreProperties>
</file>