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/>
    <p:restoredTop sz="94760"/>
  </p:normalViewPr>
  <p:slideViewPr>
    <p:cSldViewPr snapToGrid="0" snapToObjects="1">
      <p:cViewPr varScale="1">
        <p:scale>
          <a:sx n="109" d="100"/>
          <a:sy n="109" d="100"/>
        </p:scale>
        <p:origin x="17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194429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304800"/>
            <a:ext cx="7886700" cy="5943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</a:rPr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>
                <a:solidFill>
                  <a:srgbClr val="2D2C41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2D2C41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247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9143999" cy="65035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chemeClr val="accent1">
              <a:alpha val="85000"/>
            </a:schemeClr>
          </a:solidFill>
        </p:spPr>
        <p:txBody>
          <a:bodyPr lIns="274320" tIns="274320" rIns="274320" bIns="27432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</a:rPr>
              <a:t>Name of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>
                <a:solidFill>
                  <a:srgbClr val="2D2C41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2D2C41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87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</a:rPr>
              <a:t>Name of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>
                <a:solidFill>
                  <a:srgbClr val="2D2C41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2D2C41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176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 rot="10800000" flipV="1">
            <a:off x="0" y="2122400"/>
            <a:ext cx="1463201" cy="4381103"/>
          </a:xfrm>
          <a:custGeom>
            <a:avLst/>
            <a:gdLst>
              <a:gd name="connsiteX0" fmla="*/ 1463201 w 1463201"/>
              <a:gd name="connsiteY0" fmla="*/ 0 h 4381103"/>
              <a:gd name="connsiteX1" fmla="*/ 0 w 1463201"/>
              <a:gd name="connsiteY1" fmla="*/ 4381103 h 4381103"/>
              <a:gd name="connsiteX2" fmla="*/ 1463201 w 1463201"/>
              <a:gd name="connsiteY2" fmla="*/ 4381103 h 43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201" h="4381103">
                <a:moveTo>
                  <a:pt x="1463201" y="0"/>
                </a:moveTo>
                <a:lnTo>
                  <a:pt x="0" y="4381103"/>
                </a:lnTo>
                <a:lnTo>
                  <a:pt x="1463201" y="4381103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Freeform 8"/>
          <p:cNvSpPr/>
          <p:nvPr userDrawn="1"/>
        </p:nvSpPr>
        <p:spPr>
          <a:xfrm rot="5400000" flipV="1">
            <a:off x="2933151" y="292651"/>
            <a:ext cx="3277705" cy="9144003"/>
          </a:xfrm>
          <a:custGeom>
            <a:avLst/>
            <a:gdLst>
              <a:gd name="connsiteX0" fmla="*/ 0 w 3277705"/>
              <a:gd name="connsiteY0" fmla="*/ 9144003 h 9144003"/>
              <a:gd name="connsiteX1" fmla="*/ 3277705 w 3277705"/>
              <a:gd name="connsiteY1" fmla="*/ 9144003 h 9144003"/>
              <a:gd name="connsiteX2" fmla="*/ 3277704 w 3277705"/>
              <a:gd name="connsiteY2" fmla="*/ 0 h 9144003"/>
              <a:gd name="connsiteX3" fmla="*/ 3053915 w 3277705"/>
              <a:gd name="connsiteY3" fmla="*/ 0 h 91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7705" h="9144003">
                <a:moveTo>
                  <a:pt x="0" y="9144003"/>
                </a:moveTo>
                <a:lnTo>
                  <a:pt x="3277705" y="9144003"/>
                </a:lnTo>
                <a:lnTo>
                  <a:pt x="3277704" y="0"/>
                </a:lnTo>
                <a:lnTo>
                  <a:pt x="3053915" y="0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</a:rPr>
              <a:t>Name of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>
                <a:solidFill>
                  <a:srgbClr val="2D2C41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2D2C41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576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Freeform 12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6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Freeform 12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6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</a:rPr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>
                <a:solidFill>
                  <a:srgbClr val="2D2C41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2D2C41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120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Emphas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03504"/>
            <a:ext cx="9144000" cy="384735"/>
          </a:xfrm>
          <a:prstGeom prst="rect">
            <a:avLst/>
          </a:prstGeom>
          <a:solidFill>
            <a:srgbClr val="003D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 dirty="0">
              <a:solidFill>
                <a:srgbClr val="002C77"/>
              </a:solidFill>
              <a:latin typeface="Arial"/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>
                <a:solidFill>
                  <a:srgbClr val="2D2C41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2D2C41">
                  <a:tint val="75000"/>
                </a:srgb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2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245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245" y="47244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Freeform 9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Freeform 5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02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</a:rPr>
              <a:t>Name of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>
                <a:solidFill>
                  <a:srgbClr val="2D2C41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2D2C41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37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228947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</a:rPr>
              <a:t>Name of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>
                <a:solidFill>
                  <a:srgbClr val="2D2C41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2D2C41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452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</a:rPr>
              <a:t>Name of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>
                <a:solidFill>
                  <a:srgbClr val="2D2C41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2D2C41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749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03504"/>
            <a:ext cx="9144000" cy="3847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 dirty="0">
              <a:solidFill>
                <a:srgbClr val="002C77"/>
              </a:solidFill>
              <a:latin typeface="Arial"/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586" y="1329999"/>
            <a:ext cx="7886700" cy="2289473"/>
          </a:xfrm>
          <a:prstGeom prst="rect">
            <a:avLst/>
          </a:prstGeom>
        </p:spPr>
        <p:txBody>
          <a:bodyPr vert="horz" lIns="0" tIns="45720" rIns="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15025" y="65120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FAFAF"/>
                </a:solidFill>
              </a:defRPr>
            </a:lvl1pPr>
          </a:lstStyle>
          <a:p>
            <a:pPr defTabSz="1219170"/>
            <a:r>
              <a:rPr lang="en-US" dirty="0">
                <a:latin typeface="Arial"/>
              </a:rPr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3725" y="6138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68EE525B-90CE-4B14-91B6-1BFA233CFAA5}" type="slidenum">
              <a:rPr lang="en-US" smtClean="0">
                <a:solidFill>
                  <a:srgbClr val="2D2C41">
                    <a:tint val="75000"/>
                  </a:srgbClr>
                </a:solidFill>
                <a:latin typeface="Arial"/>
              </a:rPr>
              <a:pPr defTabSz="1219170"/>
              <a:t>‹#›</a:t>
            </a:fld>
            <a:endParaRPr lang="en-US" dirty="0">
              <a:solidFill>
                <a:srgbClr val="2D2C41">
                  <a:tint val="75000"/>
                </a:srgbClr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9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C5093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643" y="2176196"/>
            <a:ext cx="8276248" cy="1764585"/>
          </a:xfrm>
        </p:spPr>
        <p:txBody>
          <a:bodyPr/>
          <a:lstStyle/>
          <a:p>
            <a:r>
              <a:rPr lang="en-US" dirty="0" smtClean="0"/>
              <a:t>Discussion of</a:t>
            </a:r>
            <a:br>
              <a:rPr lang="en-US" dirty="0" smtClean="0"/>
            </a:br>
            <a:r>
              <a:rPr lang="en-US" dirty="0" smtClean="0"/>
              <a:t>“When is Hard to Make Ends Meet?”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643" y="4470654"/>
            <a:ext cx="7772400" cy="1123487"/>
          </a:xfrm>
        </p:spPr>
        <p:txBody>
          <a:bodyPr/>
          <a:lstStyle/>
          <a:p>
            <a:r>
              <a:rPr lang="en-US" dirty="0" smtClean="0"/>
              <a:t>Ben Keys</a:t>
            </a:r>
          </a:p>
          <a:p>
            <a:r>
              <a:rPr lang="en-US" dirty="0" smtClean="0"/>
              <a:t>The Wharton School and NBER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3643" y="5867341"/>
            <a:ext cx="7772400" cy="513346"/>
          </a:xfrm>
        </p:spPr>
        <p:txBody>
          <a:bodyPr/>
          <a:lstStyle/>
          <a:p>
            <a:r>
              <a:rPr lang="en-US" dirty="0" smtClean="0"/>
              <a:t>August 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2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15526"/>
          </a:xfrm>
        </p:spPr>
        <p:txBody>
          <a:bodyPr/>
          <a:lstStyle/>
          <a:p>
            <a:r>
              <a:rPr lang="en-US" dirty="0" smtClean="0"/>
              <a:t>Living Paycheck to Paycheck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25" y="1341022"/>
            <a:ext cx="8578539" cy="497991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Most Americans have little or no savings, and little available credit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½ of households say that they probably could not come up with $2,000 in 30 days (</a:t>
            </a:r>
            <a:r>
              <a:rPr lang="en-US" dirty="0" err="1" smtClean="0"/>
              <a:t>Lusardi</a:t>
            </a:r>
            <a:r>
              <a:rPr lang="en-US" dirty="0" smtClean="0"/>
              <a:t>, et al. 2011)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But face frequent expense shocks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Pew survey (Oct. 2015): 60% of households experienced a significant financial shock in last year 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Most common: Auto repair, medical bill, home repair, cut in hours/wages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Median amount of most expensive shock: $2,000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Discussion: When is it Hard to Make Ends Meet?</a:t>
            </a:r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>
                <a:solidFill>
                  <a:srgbClr val="2D2C41">
                    <a:tint val="75000"/>
                  </a:srgbClr>
                </a:solidFill>
                <a:latin typeface="Arial"/>
              </a:rPr>
              <a:pPr/>
              <a:t>2</a:t>
            </a:fld>
            <a:endParaRPr lang="en-US">
              <a:solidFill>
                <a:srgbClr val="2D2C41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338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8325400" cy="834196"/>
          </a:xfrm>
        </p:spPr>
        <p:txBody>
          <a:bodyPr/>
          <a:lstStyle/>
          <a:p>
            <a:r>
              <a:rPr lang="en-US" sz="2800" dirty="0" smtClean="0"/>
              <a:t>Social </a:t>
            </a:r>
            <a:r>
              <a:rPr lang="en-US" sz="2800" smtClean="0"/>
              <a:t>Security Checks are </a:t>
            </a:r>
            <a:r>
              <a:rPr lang="en-US" sz="2800" dirty="0" smtClean="0"/>
              <a:t>Steady and Predictable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1321490"/>
            <a:ext cx="4169292" cy="498537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Beneficiaries can plan around predictable benefit checks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Lowest poverty rate among elderly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Only 10%, compared to 21% for under 18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And yet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Discussion: When is it Hard to Make Ends Meet?</a:t>
            </a:r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>
                <a:solidFill>
                  <a:srgbClr val="2D2C41">
                    <a:tint val="75000"/>
                  </a:srgbClr>
                </a:solidFill>
                <a:latin typeface="Arial"/>
              </a:rPr>
              <a:pPr/>
              <a:t>3</a:t>
            </a:fld>
            <a:endParaRPr lang="en-US">
              <a:solidFill>
                <a:srgbClr val="2D2C41">
                  <a:tint val="75000"/>
                </a:srgb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462" y="1265582"/>
            <a:ext cx="4266526" cy="2474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112" y="3900709"/>
            <a:ext cx="3007691" cy="245101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652052" y="4333461"/>
            <a:ext cx="1961322" cy="430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24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15526"/>
          </a:xfrm>
        </p:spPr>
        <p:txBody>
          <a:bodyPr/>
          <a:lstStyle/>
          <a:p>
            <a:r>
              <a:rPr lang="en-US" dirty="0" smtClean="0"/>
              <a:t>Short-Term Budget Constraints Are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1321490"/>
            <a:ext cx="8325400" cy="498537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Study after study has shown monthly cycles in behavior around the timing of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Paychecks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Food Stamps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Benefit Checks</a:t>
            </a:r>
          </a:p>
          <a:p>
            <a:pPr lvl="1"/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This paper: timing of Social Security checks matters for range of financial outcomes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New data from account aggregator and payday lenders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Clean identification – random assignment of receipt dates based on birthdate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Discussion: When is it Hard to Make Ends Meet?</a:t>
            </a:r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>
                <a:solidFill>
                  <a:srgbClr val="2D2C41">
                    <a:tint val="75000"/>
                  </a:srgbClr>
                </a:solidFill>
                <a:latin typeface="Arial"/>
              </a:rPr>
              <a:pPr/>
              <a:t>4</a:t>
            </a:fld>
            <a:endParaRPr lang="en-US">
              <a:solidFill>
                <a:srgbClr val="2D2C41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24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15526"/>
          </a:xfrm>
        </p:spPr>
        <p:txBody>
          <a:bodyPr/>
          <a:lstStyle/>
          <a:p>
            <a:r>
              <a:rPr lang="en-US" dirty="0" smtClean="0"/>
              <a:t>Mismatch of Bills and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1016829"/>
            <a:ext cx="4904788" cy="498537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/>
              <a:t>Key findings</a:t>
            </a:r>
            <a:r>
              <a:rPr lang="en-US" dirty="0" smtClean="0"/>
              <a:t>: Larger gap between bills and benefit check leads to more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Overdrafts (10%)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Bounced checks (34%)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Online payday loan usage (47%)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Timing matters, even within months!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Even when </a:t>
            </a:r>
            <a:r>
              <a:rPr lang="en-US" u="sng" dirty="0" smtClean="0"/>
              <a:t>highly predictable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Discussion: When is it Hard to Make Ends Meet?</a:t>
            </a:r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>
                <a:solidFill>
                  <a:srgbClr val="2D2C41">
                    <a:tint val="75000"/>
                  </a:srgbClr>
                </a:solidFill>
                <a:latin typeface="Arial"/>
              </a:rPr>
              <a:pPr/>
              <a:t>5</a:t>
            </a:fld>
            <a:endParaRPr lang="en-US">
              <a:solidFill>
                <a:srgbClr val="2D2C41">
                  <a:tint val="75000"/>
                </a:srgbClr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787" y="1016829"/>
            <a:ext cx="2616616" cy="54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7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5" y="365127"/>
            <a:ext cx="8578540" cy="549273"/>
          </a:xfrm>
        </p:spPr>
        <p:txBody>
          <a:bodyPr/>
          <a:lstStyle/>
          <a:p>
            <a:r>
              <a:rPr lang="en-US" dirty="0" smtClean="0"/>
              <a:t>Thoughts on Next Steps – Exploit </a:t>
            </a:r>
            <a:r>
              <a:rPr lang="en-US" smtClean="0"/>
              <a:t>Data’s Richness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5" y="1199322"/>
            <a:ext cx="8496127" cy="512859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subpopulations may be most affected by these constraints?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.g. HHs where benefits are majority or only source of income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Current results combine many different groups (disability vs. retirement)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HH spending &gt; HH income in sample averages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Something’s </a:t>
            </a:r>
            <a:r>
              <a:rPr lang="en-US" dirty="0" err="1" smtClean="0"/>
              <a:t>gotta</a:t>
            </a:r>
            <a:r>
              <a:rPr lang="en-US" dirty="0" smtClean="0"/>
              <a:t> give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Look at subsamples without some types of expenses (e.g. renters, car-less)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Results are less monotone than I would have expected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.g. no big spike at day before benefit check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iscuss reasons why in more detail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Discussion: When is it Hard to Make Ends Meet?</a:t>
            </a:r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>
                <a:solidFill>
                  <a:srgbClr val="2D2C41">
                    <a:tint val="75000"/>
                  </a:srgbClr>
                </a:solidFill>
                <a:latin typeface="Arial"/>
              </a:rPr>
              <a:pPr/>
              <a:t>6</a:t>
            </a:fld>
            <a:endParaRPr lang="en-US">
              <a:solidFill>
                <a:srgbClr val="2D2C41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417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15526"/>
          </a:xfrm>
        </p:spPr>
        <p:txBody>
          <a:bodyPr/>
          <a:lstStyle/>
          <a:p>
            <a:r>
              <a:rPr lang="en-US" dirty="0" smtClean="0"/>
              <a:t>Thoughts on Policy – “A Nation Unprepared”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5" y="1321490"/>
            <a:ext cx="8509379" cy="507268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Biggest </a:t>
            </a:r>
            <a:r>
              <a:rPr lang="en-US" dirty="0" smtClean="0"/>
              <a:t>question: </a:t>
            </a:r>
            <a:r>
              <a:rPr lang="en-US" dirty="0"/>
              <a:t>Why are even small surprises enough to steer households off-course</a:t>
            </a:r>
            <a:r>
              <a:rPr lang="en-US" dirty="0" smtClean="0"/>
              <a:t>?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/>
              <a:t>Would weekly direct deposits of benefits be better for everyone?  </a:t>
            </a:r>
            <a:r>
              <a:rPr lang="en-US" dirty="0" smtClean="0"/>
              <a:t>(Not necessarily)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 can SSA make the benefit calendar more salient?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Beneficiaries should be able to anticipate a 5-week wait!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Other tools to align income and expenditures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Changing payment or expenditure dates, autopay options, budgeting, saving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Expect problems to be more severe for those with less predictable income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90661" y="6571648"/>
            <a:ext cx="4210464" cy="286352"/>
          </a:xfrm>
        </p:spPr>
        <p:txBody>
          <a:bodyPr/>
          <a:lstStyle/>
          <a:p>
            <a:r>
              <a:rPr lang="en-US" dirty="0" smtClean="0">
                <a:latin typeface="Arial"/>
              </a:rPr>
              <a:t>Thoughts? Comments? Questions? </a:t>
            </a:r>
            <a:r>
              <a:rPr lang="en-US" dirty="0" err="1" smtClean="0">
                <a:latin typeface="Arial"/>
              </a:rPr>
              <a:t>benkeys@wharton.upenn.edu</a:t>
            </a:r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>
                <a:solidFill>
                  <a:srgbClr val="2D2C41">
                    <a:tint val="75000"/>
                  </a:srgbClr>
                </a:solidFill>
                <a:latin typeface="Arial"/>
              </a:rPr>
              <a:pPr/>
              <a:t>7</a:t>
            </a:fld>
            <a:endParaRPr lang="en-US">
              <a:solidFill>
                <a:srgbClr val="2D2C41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919901"/>
      </p:ext>
    </p:extLst>
  </p:cSld>
  <p:clrMapOvr>
    <a:masterClrMapping/>
  </p:clrMapOvr>
</p:sld>
</file>

<file path=ppt/theme/theme1.xml><?xml version="1.0" encoding="utf-8"?>
<a:theme xmlns:a="http://schemas.openxmlformats.org/drawingml/2006/main" name="Wharton 2016 4:3">
  <a:themeElements>
    <a:clrScheme name="Wharton 2016">
      <a:dk1>
        <a:srgbClr val="2D2C41"/>
      </a:dk1>
      <a:lt1>
        <a:srgbClr val="FFFFFF"/>
      </a:lt1>
      <a:dk2>
        <a:srgbClr val="004785"/>
      </a:dk2>
      <a:lt2>
        <a:srgbClr val="EEEDEA"/>
      </a:lt2>
      <a:accent1>
        <a:srgbClr val="004785"/>
      </a:accent1>
      <a:accent2>
        <a:srgbClr val="A90533"/>
      </a:accent2>
      <a:accent3>
        <a:srgbClr val="026CB5"/>
      </a:accent3>
      <a:accent4>
        <a:srgbClr val="06AAFC"/>
      </a:accent4>
      <a:accent5>
        <a:srgbClr val="96227D"/>
      </a:accent5>
      <a:accent6>
        <a:srgbClr val="D7BC6A"/>
      </a:accent6>
      <a:hlink>
        <a:srgbClr val="06AAFC"/>
      </a:hlink>
      <a:folHlink>
        <a:srgbClr val="06AAFC"/>
      </a:folHlink>
    </a:clrScheme>
    <a:fontScheme name="Whart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485</Words>
  <Application>Microsoft Macintosh PowerPoint</Application>
  <PresentationFormat>On-screen Show (4:3)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Garamond</vt:lpstr>
      <vt:lpstr>Arial</vt:lpstr>
      <vt:lpstr>Wharton 2016 4:3</vt:lpstr>
      <vt:lpstr>Discussion of “When is Hard to Make Ends Meet?”</vt:lpstr>
      <vt:lpstr>Living Paycheck to Paycheck</vt:lpstr>
      <vt:lpstr>Social Security Checks are Steady and Predictable</vt:lpstr>
      <vt:lpstr>Short-Term Budget Constraints Are Binding</vt:lpstr>
      <vt:lpstr>Mismatch of Bills and Benefits</vt:lpstr>
      <vt:lpstr>Thoughts on Next Steps – Exploit Data’s Richness</vt:lpstr>
      <vt:lpstr>Thoughts on Policy – “A Nation Unprepared”</vt:lpstr>
    </vt:vector>
  </TitlesOfParts>
  <Company>University of Chicago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of “When is Hard to Make Ends Meet?”</dc:title>
  <dc:creator>Benjamin Keys</dc:creator>
  <cp:lastModifiedBy>Microsoft Office User</cp:lastModifiedBy>
  <cp:revision>11</cp:revision>
  <dcterms:created xsi:type="dcterms:W3CDTF">2017-07-27T21:12:21Z</dcterms:created>
  <dcterms:modified xsi:type="dcterms:W3CDTF">2017-08-03T02:28:19Z</dcterms:modified>
</cp:coreProperties>
</file>