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1"/>
  </p:normalViewPr>
  <p:slideViewPr>
    <p:cSldViewPr>
      <p:cViewPr varScale="1">
        <p:scale>
          <a:sx n="216" d="100"/>
          <a:sy n="216" d="100"/>
        </p:scale>
        <p:origin x="1720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59994" y="88543"/>
            <a:ext cx="3888085" cy="2826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272" y="872944"/>
            <a:ext cx="3605555" cy="4718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50874" y="1594191"/>
            <a:ext cx="2708351" cy="835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610995" marR="5080" indent="-1598930">
              <a:lnSpc>
                <a:spcPct val="106700"/>
              </a:lnSpc>
              <a:spcBef>
                <a:spcPts val="20"/>
              </a:spcBef>
            </a:pPr>
            <a:r>
              <a:rPr dirty="0">
                <a:latin typeface="Corbel" charset="0"/>
                <a:ea typeface="Corbel" charset="0"/>
                <a:cs typeface="Corbel" charset="0"/>
              </a:rPr>
              <a:t>An Examination of Parents with an Unemployed  Child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50874" y="1594191"/>
            <a:ext cx="2707005" cy="835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Kathryn Anne  Edwards  and  Jeffrey B. Wenger</a:t>
            </a:r>
            <a:endParaRPr sz="1050">
              <a:latin typeface="Corbel" charset="0"/>
              <a:ea typeface="Corbel" charset="0"/>
              <a:cs typeface="Corbel" charset="0"/>
            </a:endParaRPr>
          </a:p>
          <a:p>
            <a:pPr>
              <a:lnSpc>
                <a:spcPct val="100000"/>
              </a:lnSpc>
            </a:pPr>
            <a:endParaRPr sz="1250">
              <a:latin typeface="Corbel" charset="0"/>
              <a:ea typeface="Corbel" charset="0"/>
              <a:cs typeface="Corbel" charset="0"/>
            </a:endParaRPr>
          </a:p>
          <a:p>
            <a:pPr algn="ctr">
              <a:lnSpc>
                <a:spcPct val="100000"/>
              </a:lnSpc>
            </a:pPr>
            <a:r>
              <a:rPr sz="800" dirty="0">
                <a:latin typeface="Corbel" charset="0"/>
                <a:ea typeface="Corbel" charset="0"/>
                <a:cs typeface="Corbel" charset="0"/>
              </a:rPr>
              <a:t>RAND Corporation</a:t>
            </a:r>
            <a:endParaRPr sz="800">
              <a:latin typeface="Corbel" charset="0"/>
              <a:ea typeface="Corbel" charset="0"/>
              <a:cs typeface="Corbel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Corbel" charset="0"/>
              <a:ea typeface="Corbel" charset="0"/>
              <a:cs typeface="Corbel" charset="0"/>
            </a:endParaRPr>
          </a:p>
          <a:p>
            <a:pPr algn="ctr">
              <a:lnSpc>
                <a:spcPct val="100000"/>
              </a:lnSpc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August 3, 2017</a:t>
            </a:r>
            <a:endParaRPr sz="1050">
              <a:latin typeface="Corbel" charset="0"/>
              <a:ea typeface="Corbel" charset="0"/>
              <a:cs typeface="Corbel" charset="0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82232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>
                <a:latin typeface="Corbel" charset="0"/>
                <a:ea typeface="Corbel" charset="0"/>
                <a:cs typeface="Corbel" charset="0"/>
              </a:rPr>
              <a:t>This paper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6389" y="458151"/>
            <a:ext cx="3783965" cy="140461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3515" marR="5715" indent="-171450">
              <a:lnSpc>
                <a:spcPct val="102600"/>
              </a:lnSpc>
              <a:spcBef>
                <a:spcPts val="55"/>
              </a:spcBef>
              <a:buFont typeface="Arial" charset="0"/>
              <a:buChar char="•"/>
            </a:pP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Concurrently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observed mothers and adult children in the Panel  Study  of Income </a:t>
            </a: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Dynamics</a:t>
            </a:r>
            <a:endParaRPr lang="en-US" sz="1050" dirty="0">
              <a:latin typeface="Corbel" charset="0"/>
              <a:ea typeface="Corbel" charset="0"/>
              <a:cs typeface="Corbel" charset="0"/>
            </a:endParaRPr>
          </a:p>
          <a:p>
            <a:pPr marL="183515" marR="5715" indent="-171450">
              <a:lnSpc>
                <a:spcPct val="102600"/>
              </a:lnSpc>
              <a:spcBef>
                <a:spcPts val="55"/>
              </a:spcBef>
              <a:buFont typeface="Arial" charset="0"/>
              <a:buChar char="•"/>
            </a:pP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Three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age  groups  of mothers</a:t>
            </a: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:</a:t>
            </a:r>
            <a:endParaRPr lang="en-US" sz="1050" dirty="0" smtClean="0">
              <a:latin typeface="Corbel" charset="0"/>
              <a:ea typeface="Corbel" charset="0"/>
              <a:cs typeface="Corbel" charset="0"/>
            </a:endParaRPr>
          </a:p>
          <a:p>
            <a:pPr marL="640715" marR="5715" lvl="1" indent="-171450">
              <a:lnSpc>
                <a:spcPct val="102600"/>
              </a:lnSpc>
              <a:spcBef>
                <a:spcPts val="55"/>
              </a:spcBef>
              <a:buFont typeface="Arial" charset="0"/>
              <a:buChar char="•"/>
            </a:pPr>
            <a:r>
              <a:rPr sz="1000" i="1" dirty="0" smtClean="0">
                <a:latin typeface="Corbel" charset="0"/>
                <a:ea typeface="Corbel" charset="0"/>
                <a:cs typeface="Corbel" charset="0"/>
              </a:rPr>
              <a:t>&lt; 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62 years </a:t>
            </a: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old</a:t>
            </a:r>
            <a:endParaRPr lang="en-US" sz="1000" dirty="0" smtClean="0">
              <a:latin typeface="Corbel" charset="0"/>
              <a:ea typeface="Corbel" charset="0"/>
              <a:cs typeface="Corbel" charset="0"/>
            </a:endParaRPr>
          </a:p>
          <a:p>
            <a:pPr marL="640715" marR="5715" lvl="1" indent="-171450">
              <a:lnSpc>
                <a:spcPct val="102600"/>
              </a:lnSpc>
              <a:spcBef>
                <a:spcPts val="55"/>
              </a:spcBef>
              <a:buFont typeface="Arial" charset="0"/>
              <a:buChar char="•"/>
            </a:pP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62-70  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years </a:t>
            </a: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old</a:t>
            </a:r>
            <a:endParaRPr lang="en-US" sz="1000" dirty="0" smtClean="0">
              <a:latin typeface="Corbel" charset="0"/>
              <a:ea typeface="Corbel" charset="0"/>
              <a:cs typeface="Corbel" charset="0"/>
            </a:endParaRPr>
          </a:p>
          <a:p>
            <a:pPr marL="640715" marR="5715" lvl="1" indent="-171450">
              <a:lnSpc>
                <a:spcPct val="102600"/>
              </a:lnSpc>
              <a:spcBef>
                <a:spcPts val="55"/>
              </a:spcBef>
              <a:buFont typeface="Arial" charset="0"/>
              <a:buChar char="•"/>
            </a:pP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70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+ years </a:t>
            </a: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old</a:t>
            </a:r>
            <a:endParaRPr lang="en-US" sz="1000" dirty="0" smtClean="0">
              <a:latin typeface="Corbel" charset="0"/>
              <a:ea typeface="Corbel" charset="0"/>
              <a:cs typeface="Corbel" charset="0"/>
            </a:endParaRPr>
          </a:p>
          <a:p>
            <a:pPr marL="183515" marR="5715" indent="-171450">
              <a:lnSpc>
                <a:spcPct val="102600"/>
              </a:lnSpc>
              <a:spcBef>
                <a:spcPts val="55"/>
              </a:spcBef>
              <a:buFont typeface="Arial" charset="0"/>
              <a:buChar char="•"/>
            </a:pP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Child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unemployment spells that are not associated with school  exit or  (loss  of head) co-residence</a:t>
            </a: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48768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>
                <a:latin typeface="Corbel" charset="0"/>
                <a:ea typeface="Corbel" charset="0"/>
                <a:cs typeface="Corbel" charset="0"/>
              </a:rPr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382230"/>
            <a:ext cx="3717925" cy="8801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algn="just">
              <a:lnSpc>
                <a:spcPct val="102600"/>
              </a:lnSpc>
              <a:spcBef>
                <a:spcPts val="55"/>
              </a:spcBef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Regress parent outcomes (</a:t>
            </a:r>
            <a:r>
              <a:rPr sz="1050" i="1" dirty="0">
                <a:latin typeface="Corbel" charset="0"/>
                <a:ea typeface="Corbel" charset="0"/>
                <a:cs typeface="Corbel" charset="0"/>
              </a:rPr>
              <a:t>Y</a:t>
            </a:r>
            <a:r>
              <a:rPr sz="1200" i="1" baseline="-10416" dirty="0">
                <a:latin typeface="Corbel" charset="0"/>
                <a:ea typeface="Corbel" charset="0"/>
                <a:cs typeface="Corbel" charset="0"/>
              </a:rPr>
              <a:t>pt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) on a child’s unemployment spell  (</a:t>
            </a:r>
            <a:r>
              <a:rPr sz="1050" i="1" dirty="0">
                <a:latin typeface="Corbel" charset="0"/>
                <a:ea typeface="Corbel" charset="0"/>
                <a:cs typeface="Corbel" charset="0"/>
              </a:rPr>
              <a:t>UKid</a:t>
            </a:r>
            <a:r>
              <a:rPr sz="1200" i="1" baseline="-10416" dirty="0">
                <a:latin typeface="Corbel" charset="0"/>
                <a:ea typeface="Corbel" charset="0"/>
                <a:cs typeface="Corbel" charset="0"/>
              </a:rPr>
              <a:t>pt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), controlling for changing parent observables (</a:t>
            </a:r>
            <a:r>
              <a:rPr sz="1050" i="1" dirty="0">
                <a:latin typeface="Corbel" charset="0"/>
                <a:ea typeface="Corbel" charset="0"/>
                <a:cs typeface="Corbel" charset="0"/>
              </a:rPr>
              <a:t>X</a:t>
            </a:r>
            <a:r>
              <a:rPr sz="1200" i="1" baseline="-10416" dirty="0">
                <a:latin typeface="Corbel" charset="0"/>
                <a:ea typeface="Corbel" charset="0"/>
                <a:cs typeface="Corbel" charset="0"/>
              </a:rPr>
              <a:t>pt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) and  unchanging  parental characteristics (</a:t>
            </a:r>
            <a:r>
              <a:rPr sz="1050" i="1" dirty="0">
                <a:latin typeface="Corbel" charset="0"/>
                <a:ea typeface="Corbel" charset="0"/>
                <a:cs typeface="Corbel" charset="0"/>
              </a:rPr>
              <a:t>θ</a:t>
            </a:r>
            <a:r>
              <a:rPr sz="1200" i="1" baseline="-10416" dirty="0">
                <a:latin typeface="Corbel" charset="0"/>
                <a:ea typeface="Corbel" charset="0"/>
                <a:cs typeface="Corbel" charset="0"/>
              </a:rPr>
              <a:t>p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):</a:t>
            </a:r>
            <a:endParaRPr sz="1050">
              <a:latin typeface="Corbel" charset="0"/>
              <a:ea typeface="Corbel" charset="0"/>
              <a:cs typeface="Corbel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Corbel" charset="0"/>
              <a:ea typeface="Corbel" charset="0"/>
              <a:cs typeface="Corbel" charset="0"/>
            </a:endParaRPr>
          </a:p>
          <a:p>
            <a:pPr marL="973455">
              <a:lnSpc>
                <a:spcPct val="100000"/>
              </a:lnSpc>
            </a:pPr>
            <a:r>
              <a:rPr sz="1050" i="1" dirty="0">
                <a:latin typeface="Corbel" charset="0"/>
                <a:ea typeface="Corbel" charset="0"/>
                <a:cs typeface="Corbel" charset="0"/>
              </a:rPr>
              <a:t>Y</a:t>
            </a:r>
            <a:r>
              <a:rPr sz="1200" i="1" baseline="-10416" dirty="0">
                <a:latin typeface="Corbel" charset="0"/>
                <a:ea typeface="Corbel" charset="0"/>
                <a:cs typeface="Corbel" charset="0"/>
              </a:rPr>
              <a:t>pt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= </a:t>
            </a:r>
            <a:r>
              <a:rPr sz="1050" i="1" dirty="0">
                <a:latin typeface="Corbel" charset="0"/>
                <a:ea typeface="Corbel" charset="0"/>
                <a:cs typeface="Corbel" charset="0"/>
              </a:rPr>
              <a:t>X</a:t>
            </a:r>
            <a:r>
              <a:rPr sz="1200" i="1" baseline="-17361" dirty="0">
                <a:latin typeface="Corbel" charset="0"/>
                <a:ea typeface="Corbel" charset="0"/>
                <a:cs typeface="Corbel" charset="0"/>
              </a:rPr>
              <a:t>p</a:t>
            </a:r>
            <a:r>
              <a:rPr sz="1200" i="1" baseline="31250" dirty="0">
                <a:latin typeface="Corbel" charset="0"/>
                <a:ea typeface="Corbel" charset="0"/>
                <a:cs typeface="Corbel" charset="0"/>
              </a:rPr>
              <a:t>t</a:t>
            </a:r>
            <a:r>
              <a:rPr sz="1200" i="1" baseline="-17361" dirty="0">
                <a:latin typeface="Corbel" charset="0"/>
                <a:ea typeface="Corbel" charset="0"/>
                <a:cs typeface="Corbel" charset="0"/>
              </a:rPr>
              <a:t>t </a:t>
            </a:r>
            <a:r>
              <a:rPr sz="1050" i="1" dirty="0">
                <a:latin typeface="Corbel" charset="0"/>
                <a:ea typeface="Corbel" charset="0"/>
                <a:cs typeface="Corbel" charset="0"/>
              </a:rPr>
              <a:t>β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+ </a:t>
            </a:r>
            <a:r>
              <a:rPr sz="1050" i="1" dirty="0">
                <a:latin typeface="Corbel" charset="0"/>
                <a:ea typeface="Corbel" charset="0"/>
                <a:cs typeface="Corbel" charset="0"/>
              </a:rPr>
              <a:t>γUKid</a:t>
            </a:r>
            <a:r>
              <a:rPr sz="1200" i="1" baseline="-10416" dirty="0">
                <a:latin typeface="Corbel" charset="0"/>
                <a:ea typeface="Corbel" charset="0"/>
                <a:cs typeface="Corbel" charset="0"/>
              </a:rPr>
              <a:t>pt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+ </a:t>
            </a:r>
            <a:r>
              <a:rPr sz="1050" i="1" dirty="0">
                <a:latin typeface="Corbel" charset="0"/>
                <a:ea typeface="Corbel" charset="0"/>
                <a:cs typeface="Corbel" charset="0"/>
              </a:rPr>
              <a:t>θ</a:t>
            </a:r>
            <a:r>
              <a:rPr sz="1200" i="1" baseline="-10416" dirty="0">
                <a:latin typeface="Corbel" charset="0"/>
                <a:ea typeface="Corbel" charset="0"/>
                <a:cs typeface="Corbel" charset="0"/>
              </a:rPr>
              <a:t>p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+ </a:t>
            </a:r>
            <a:r>
              <a:rPr sz="1050" i="1" dirty="0">
                <a:latin typeface="Corbel" charset="0"/>
                <a:ea typeface="Corbel" charset="0"/>
                <a:cs typeface="Corbel" charset="0"/>
              </a:rPr>
              <a:t>ε</a:t>
            </a:r>
            <a:r>
              <a:rPr sz="1200" i="1" baseline="-10416" dirty="0">
                <a:latin typeface="Corbel" charset="0"/>
                <a:ea typeface="Corbel" charset="0"/>
                <a:cs typeface="Corbel" charset="0"/>
              </a:rPr>
              <a:t>pt</a:t>
            </a:r>
            <a:endParaRPr sz="1200" baseline="-10416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294" y="1668994"/>
            <a:ext cx="3702050" cy="338747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55"/>
              </a:spcBef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Causally identified to the extent that a child’s unemployment is  random,  given  parent fixed effects.</a:t>
            </a:r>
            <a:endParaRPr sz="1050">
              <a:latin typeface="Corbel" charset="0"/>
              <a:ea typeface="Corbel" charset="0"/>
              <a:cs typeface="Corbel" charset="0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55435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>
                <a:latin typeface="Corbel" charset="0"/>
                <a:ea typeface="Corbel" charset="0"/>
                <a:cs typeface="Corbel" charset="0"/>
              </a:rPr>
              <a:t>Results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338452"/>
            <a:ext cx="3235960" cy="1053493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Transfers</a:t>
            </a:r>
            <a:endParaRPr lang="en-US" sz="1050" dirty="0">
              <a:latin typeface="Corbel" charset="0"/>
              <a:ea typeface="Corbel" charset="0"/>
              <a:cs typeface="Corbel" charset="0"/>
            </a:endParaRPr>
          </a:p>
          <a:p>
            <a:pPr marL="184150" indent="-171450">
              <a:lnSpc>
                <a:spcPct val="100000"/>
              </a:lnSpc>
              <a:spcBef>
                <a:spcPts val="434"/>
              </a:spcBef>
              <a:buFont typeface="Arial" charset="0"/>
              <a:buChar char="•"/>
            </a:pP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(HH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) Annual  total of reported  cash  sent  to a </a:t>
            </a: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child</a:t>
            </a:r>
            <a:endParaRPr lang="en-US" sz="1050" dirty="0">
              <a:latin typeface="Corbel" charset="0"/>
              <a:ea typeface="Corbel" charset="0"/>
              <a:cs typeface="Corbel" charset="0"/>
            </a:endParaRPr>
          </a:p>
          <a:p>
            <a:pPr marL="184150" indent="-171450">
              <a:lnSpc>
                <a:spcPct val="100000"/>
              </a:lnSpc>
              <a:spcBef>
                <a:spcPts val="434"/>
              </a:spcBef>
              <a:buFont typeface="Arial" charset="0"/>
              <a:buChar char="•"/>
            </a:pP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Increase 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in </a:t>
            </a: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transfers</a:t>
            </a:r>
            <a:endParaRPr lang="en-US" sz="1050" dirty="0" smtClean="0">
              <a:latin typeface="Corbel" charset="0"/>
              <a:ea typeface="Corbel" charset="0"/>
              <a:cs typeface="Corbel" charset="0"/>
            </a:endParaRPr>
          </a:p>
          <a:p>
            <a:pPr marL="641350" lvl="1" indent="-171450">
              <a:spcBef>
                <a:spcPts val="434"/>
              </a:spcBef>
              <a:buFont typeface="Arial" charset="0"/>
              <a:buChar char="•"/>
            </a:pP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Sample  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Average:  </a:t>
            </a:r>
            <a:r>
              <a:rPr sz="1000" b="1" dirty="0">
                <a:latin typeface="Corbel" charset="0"/>
                <a:ea typeface="Corbel" charset="0"/>
                <a:cs typeface="Corbel" charset="0"/>
              </a:rPr>
              <a:t>$270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, Coefficient: </a:t>
            </a:r>
            <a:r>
              <a:rPr sz="1000" b="1" dirty="0">
                <a:latin typeface="Corbel" charset="0"/>
                <a:ea typeface="Corbel" charset="0"/>
                <a:cs typeface="Corbel" charset="0"/>
              </a:rPr>
              <a:t>$</a:t>
            </a:r>
            <a:r>
              <a:rPr sz="1000" b="1" dirty="0" smtClean="0">
                <a:latin typeface="Corbel" charset="0"/>
                <a:ea typeface="Corbel" charset="0"/>
                <a:cs typeface="Corbel" charset="0"/>
              </a:rPr>
              <a:t>64</a:t>
            </a:r>
            <a:endParaRPr lang="en-US" sz="1000" dirty="0">
              <a:latin typeface="Corbel" charset="0"/>
              <a:ea typeface="Corbel" charset="0"/>
              <a:cs typeface="Corbel" charset="0"/>
            </a:endParaRPr>
          </a:p>
          <a:p>
            <a:pPr marL="641350" lvl="1" indent="-171450">
              <a:spcBef>
                <a:spcPts val="434"/>
              </a:spcBef>
              <a:buFont typeface="Arial" charset="0"/>
              <a:buChar char="•"/>
            </a:pP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Significant 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for all age  groups</a:t>
            </a: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55435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>
                <a:latin typeface="Corbel" charset="0"/>
                <a:ea typeface="Corbel" charset="0"/>
                <a:cs typeface="Corbel" charset="0"/>
              </a:rPr>
              <a:t>Results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338452"/>
            <a:ext cx="3773170" cy="2900152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Income</a:t>
            </a:r>
          </a:p>
          <a:p>
            <a:pPr marL="289560" indent="-177165">
              <a:lnSpc>
                <a:spcPct val="100000"/>
              </a:lnSpc>
              <a:spcBef>
                <a:spcPts val="330"/>
              </a:spcBef>
              <a:buClr>
                <a:srgbClr val="3333B2"/>
              </a:buClr>
              <a:buAutoNum type="arabicPeriod"/>
              <a:tabLst>
                <a:tab pos="290195" algn="l"/>
              </a:tabLst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(Ind) Labor  Supply  - Hours  per Week</a:t>
            </a:r>
          </a:p>
          <a:p>
            <a:pPr marL="289560" indent="-177165">
              <a:lnSpc>
                <a:spcPct val="100000"/>
              </a:lnSpc>
              <a:spcBef>
                <a:spcPts val="330"/>
              </a:spcBef>
              <a:buClr>
                <a:srgbClr val="3333B2"/>
              </a:buClr>
              <a:buAutoNum type="arabicPeriod"/>
              <a:tabLst>
                <a:tab pos="290195" algn="l"/>
              </a:tabLst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(Ind) Labor  Supply  - Weeks  per Year</a:t>
            </a:r>
          </a:p>
          <a:p>
            <a:pPr marL="289560" indent="-177165">
              <a:lnSpc>
                <a:spcPct val="100000"/>
              </a:lnSpc>
              <a:spcBef>
                <a:spcPts val="330"/>
              </a:spcBef>
              <a:buClr>
                <a:srgbClr val="3333B2"/>
              </a:buClr>
              <a:buAutoNum type="arabicPeriod"/>
              <a:tabLst>
                <a:tab pos="290195" algn="l"/>
              </a:tabLst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(HH) Social  Security Receipt</a:t>
            </a:r>
          </a:p>
          <a:p>
            <a:pPr>
              <a:lnSpc>
                <a:spcPct val="100000"/>
              </a:lnSpc>
            </a:pPr>
            <a:endParaRPr sz="1100" dirty="0">
              <a:latin typeface="Corbel" charset="0"/>
              <a:ea typeface="Corbel" charset="0"/>
              <a:cs typeface="Corbel" charset="0"/>
            </a:endParaRPr>
          </a:p>
          <a:p>
            <a:pPr marL="313055" indent="-171450">
              <a:lnSpc>
                <a:spcPct val="100000"/>
              </a:lnSpc>
              <a:buFont typeface="Arial" charset="0"/>
              <a:buChar char="•"/>
            </a:pP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Increase 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in annual  weeks </a:t>
            </a: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worked</a:t>
            </a:r>
            <a:endParaRPr lang="en-US" sz="1050" dirty="0">
              <a:latin typeface="Corbel" charset="0"/>
              <a:ea typeface="Corbel" charset="0"/>
              <a:cs typeface="Corbel" charset="0"/>
            </a:endParaRPr>
          </a:p>
          <a:p>
            <a:pPr marL="770255" lvl="1" indent="-171450">
              <a:buFont typeface="Arial" charset="0"/>
              <a:buChar char="•"/>
            </a:pP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Mothers </a:t>
            </a:r>
            <a:r>
              <a:rPr sz="1000" i="1" dirty="0">
                <a:latin typeface="Corbel" charset="0"/>
                <a:ea typeface="Corbel" charset="0"/>
                <a:cs typeface="Corbel" charset="0"/>
              </a:rPr>
              <a:t>&lt; 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62  years </a:t>
            </a: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old</a:t>
            </a:r>
            <a:endParaRPr lang="en-US" sz="1000" dirty="0" smtClean="0">
              <a:latin typeface="Corbel" charset="0"/>
              <a:ea typeface="Corbel" charset="0"/>
              <a:cs typeface="Corbel" charset="0"/>
            </a:endParaRPr>
          </a:p>
          <a:p>
            <a:pPr marL="770255" lvl="1" indent="-171450">
              <a:buFont typeface="Arial" charset="0"/>
              <a:buChar char="•"/>
            </a:pP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Larger  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if conditioned on  prior labor force </a:t>
            </a: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attachment</a:t>
            </a:r>
            <a:endParaRPr lang="en-US" sz="1000" dirty="0" smtClean="0">
              <a:latin typeface="Corbel" charset="0"/>
              <a:ea typeface="Corbel" charset="0"/>
              <a:cs typeface="Corbel" charset="0"/>
            </a:endParaRPr>
          </a:p>
          <a:p>
            <a:pPr marL="770255" lvl="1" indent="-171450">
              <a:buFont typeface="Arial" charset="0"/>
              <a:buChar char="•"/>
            </a:pP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Conditional 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Sample  Average:  </a:t>
            </a:r>
            <a:r>
              <a:rPr sz="1000" b="1" dirty="0">
                <a:latin typeface="Corbel" charset="0"/>
                <a:ea typeface="Corbel" charset="0"/>
                <a:cs typeface="Corbel" charset="0"/>
              </a:rPr>
              <a:t>32.0 weeks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,  Coefficient: </a:t>
            </a:r>
            <a:r>
              <a:rPr sz="1000" b="1" dirty="0">
                <a:latin typeface="Corbel" charset="0"/>
                <a:ea typeface="Corbel" charset="0"/>
                <a:cs typeface="Corbel" charset="0"/>
              </a:rPr>
              <a:t>.681</a:t>
            </a:r>
            <a:endParaRPr sz="1000" dirty="0">
              <a:latin typeface="Corbel" charset="0"/>
              <a:ea typeface="Corbel" charset="0"/>
              <a:cs typeface="Corbel" charset="0"/>
            </a:endParaRPr>
          </a:p>
          <a:p>
            <a:pPr marL="313055" indent="-171450">
              <a:lnSpc>
                <a:spcPct val="100000"/>
              </a:lnSpc>
              <a:spcBef>
                <a:spcPts val="695"/>
              </a:spcBef>
              <a:buFont typeface="Arial" charset="0"/>
              <a:buChar char="•"/>
            </a:pP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Increase 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in Social  Security </a:t>
            </a: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receipt</a:t>
            </a:r>
            <a:endParaRPr lang="en-US" sz="1050" dirty="0" smtClean="0">
              <a:latin typeface="Corbel" charset="0"/>
              <a:ea typeface="Corbel" charset="0"/>
              <a:cs typeface="Corbel" charset="0"/>
            </a:endParaRPr>
          </a:p>
          <a:p>
            <a:pPr marL="770255" lvl="1" indent="-171450">
              <a:spcBef>
                <a:spcPts val="695"/>
              </a:spcBef>
              <a:buFont typeface="Arial" charset="0"/>
              <a:buChar char="•"/>
            </a:pP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Mothers 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65-70  years  old and </a:t>
            </a: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partnered</a:t>
            </a:r>
            <a:endParaRPr lang="en-US" sz="1000" dirty="0" smtClean="0">
              <a:latin typeface="Corbel" charset="0"/>
              <a:ea typeface="Corbel" charset="0"/>
              <a:cs typeface="Corbel" charset="0"/>
            </a:endParaRPr>
          </a:p>
          <a:p>
            <a:pPr marL="770255" lvl="1" indent="-171450">
              <a:spcBef>
                <a:spcPts val="695"/>
              </a:spcBef>
              <a:buFont typeface="Arial" charset="0"/>
              <a:buChar char="•"/>
            </a:pP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Some 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evidence larger effect for mothers at or above full  retirement </a:t>
            </a: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age</a:t>
            </a:r>
            <a:endParaRPr lang="en-US" sz="1000" dirty="0" smtClean="0">
              <a:latin typeface="Corbel" charset="0"/>
              <a:ea typeface="Corbel" charset="0"/>
              <a:cs typeface="Corbel" charset="0"/>
            </a:endParaRPr>
          </a:p>
          <a:p>
            <a:pPr marL="770255" lvl="1" indent="-171450">
              <a:spcBef>
                <a:spcPts val="695"/>
              </a:spcBef>
              <a:buFont typeface="Arial" charset="0"/>
              <a:buChar char="•"/>
            </a:pP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Conditional  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Sample  Average:  </a:t>
            </a:r>
            <a:r>
              <a:rPr sz="1000" b="1" dirty="0">
                <a:latin typeface="Corbel" charset="0"/>
                <a:ea typeface="Corbel" charset="0"/>
                <a:cs typeface="Corbel" charset="0"/>
              </a:rPr>
              <a:t>87.3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, Coefficient: </a:t>
            </a:r>
            <a:r>
              <a:rPr sz="1000" b="1" dirty="0">
                <a:latin typeface="Corbel" charset="0"/>
                <a:ea typeface="Corbel" charset="0"/>
                <a:cs typeface="Corbel" charset="0"/>
              </a:rPr>
              <a:t>.027</a:t>
            </a:r>
            <a:endParaRPr sz="1000" dirty="0">
              <a:latin typeface="Corbel" charset="0"/>
              <a:ea typeface="Corbel" charset="0"/>
              <a:cs typeface="Corbel" charset="0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55435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>
                <a:latin typeface="Corbel" charset="0"/>
                <a:ea typeface="Corbel" charset="0"/>
                <a:cs typeface="Corbel" charset="0"/>
              </a:rPr>
              <a:t>Results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338452"/>
            <a:ext cx="3695700" cy="1389482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Consumption</a:t>
            </a:r>
          </a:p>
          <a:p>
            <a:pPr marL="283845" indent="-171450">
              <a:lnSpc>
                <a:spcPct val="100000"/>
              </a:lnSpc>
              <a:spcBef>
                <a:spcPts val="330"/>
              </a:spcBef>
              <a:buFont typeface="Arial" charset="0"/>
              <a:buChar char="•"/>
            </a:pP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(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HH) Annual  food expenditures</a:t>
            </a:r>
          </a:p>
          <a:p>
            <a:pPr>
              <a:lnSpc>
                <a:spcPct val="100000"/>
              </a:lnSpc>
            </a:pPr>
            <a:endParaRPr sz="1100" dirty="0">
              <a:latin typeface="Corbel" charset="0"/>
              <a:ea typeface="Corbel" charset="0"/>
              <a:cs typeface="Corbel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 dirty="0">
              <a:latin typeface="Corbel" charset="0"/>
              <a:ea typeface="Corbel" charset="0"/>
              <a:cs typeface="Corbel" charset="0"/>
            </a:endParaRPr>
          </a:p>
          <a:p>
            <a:pPr marL="313055" indent="-171450">
              <a:lnSpc>
                <a:spcPct val="100000"/>
              </a:lnSpc>
              <a:buFont typeface="Arial" charset="0"/>
              <a:buChar char="•"/>
            </a:pP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Decrease 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in  food consumption</a:t>
            </a:r>
          </a:p>
          <a:p>
            <a:pPr marL="600709" indent="-171450">
              <a:lnSpc>
                <a:spcPts val="1200"/>
              </a:lnSpc>
              <a:spcBef>
                <a:spcPts val="170"/>
              </a:spcBef>
              <a:buFont typeface="Arial" charset="0"/>
              <a:buChar char="•"/>
            </a:pP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Sample  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Average:  </a:t>
            </a:r>
            <a:r>
              <a:rPr sz="1000" b="1" dirty="0">
                <a:latin typeface="Corbel" charset="0"/>
                <a:ea typeface="Corbel" charset="0"/>
                <a:cs typeface="Corbel" charset="0"/>
              </a:rPr>
              <a:t>$10955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, Coefficient: </a:t>
            </a:r>
            <a:r>
              <a:rPr sz="1000" b="1" dirty="0">
                <a:latin typeface="Corbel" charset="0"/>
                <a:ea typeface="Corbel" charset="0"/>
                <a:cs typeface="Corbel" charset="0"/>
              </a:rPr>
              <a:t>-$224</a:t>
            </a:r>
            <a:endParaRPr sz="1000" dirty="0">
              <a:latin typeface="Corbel" charset="0"/>
              <a:ea typeface="Corbel" charset="0"/>
              <a:cs typeface="Corbel" charset="0"/>
            </a:endParaRPr>
          </a:p>
          <a:p>
            <a:pPr marL="600709" indent="-171450">
              <a:lnSpc>
                <a:spcPts val="1200"/>
              </a:lnSpc>
              <a:buFont typeface="Arial" charset="0"/>
              <a:buChar char="•"/>
            </a:pP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Significant 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for all age  groups;  larger  drop for older mothers</a:t>
            </a: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55435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>
                <a:latin typeface="Corbel" charset="0"/>
                <a:ea typeface="Corbel" charset="0"/>
                <a:cs typeface="Corbel" charset="0"/>
              </a:rPr>
              <a:t>Results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338452"/>
            <a:ext cx="4091356" cy="2873991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Savings (1999-2013)</a:t>
            </a:r>
          </a:p>
          <a:p>
            <a:pPr marL="289560" indent="-177165">
              <a:lnSpc>
                <a:spcPct val="100000"/>
              </a:lnSpc>
              <a:spcBef>
                <a:spcPts val="330"/>
              </a:spcBef>
              <a:buClr>
                <a:srgbClr val="3333B2"/>
              </a:buClr>
              <a:buAutoNum type="arabicPeriod"/>
              <a:tabLst>
                <a:tab pos="290195" algn="l"/>
              </a:tabLst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(Ind) Percent  of income  contributed to pension</a:t>
            </a:r>
          </a:p>
          <a:p>
            <a:pPr marL="289560" indent="-177165">
              <a:lnSpc>
                <a:spcPct val="100000"/>
              </a:lnSpc>
              <a:spcBef>
                <a:spcPts val="330"/>
              </a:spcBef>
              <a:buClr>
                <a:srgbClr val="3333B2"/>
              </a:buClr>
              <a:buAutoNum type="arabicPeriod"/>
              <a:tabLst>
                <a:tab pos="290195" algn="l"/>
              </a:tabLst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(Ind) Any  contribution to pension</a:t>
            </a:r>
          </a:p>
          <a:p>
            <a:pPr marL="289560" marR="5080" indent="-177165">
              <a:lnSpc>
                <a:spcPct val="102600"/>
              </a:lnSpc>
              <a:spcBef>
                <a:spcPts val="295"/>
              </a:spcBef>
              <a:buClr>
                <a:srgbClr val="3333B2"/>
              </a:buClr>
              <a:buAutoNum type="arabicPeriod"/>
              <a:tabLst>
                <a:tab pos="290195" algn="l"/>
              </a:tabLst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(HH) Asset values (farm/business income, cash, real estate,  other assets,  stock, vehicles,)</a:t>
            </a:r>
          </a:p>
          <a:p>
            <a:pPr>
              <a:lnSpc>
                <a:spcPct val="100000"/>
              </a:lnSpc>
            </a:pPr>
            <a:endParaRPr sz="1100" dirty="0">
              <a:latin typeface="Corbel" charset="0"/>
              <a:ea typeface="Corbel" charset="0"/>
              <a:cs typeface="Corbel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 dirty="0">
              <a:latin typeface="Corbel" charset="0"/>
              <a:ea typeface="Corbel" charset="0"/>
              <a:cs typeface="Corbel" charset="0"/>
            </a:endParaRPr>
          </a:p>
          <a:p>
            <a:pPr marL="313055" indent="-171450">
              <a:lnSpc>
                <a:spcPct val="100000"/>
              </a:lnSpc>
              <a:buFont typeface="Arial" charset="0"/>
              <a:buChar char="•"/>
            </a:pP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Decrease 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in percent  of income  contributed to </a:t>
            </a: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pension</a:t>
            </a:r>
            <a:endParaRPr lang="en-US" sz="1050" dirty="0" smtClean="0">
              <a:latin typeface="Corbel" charset="0"/>
              <a:ea typeface="Corbel" charset="0"/>
              <a:cs typeface="Corbel" charset="0"/>
            </a:endParaRPr>
          </a:p>
          <a:p>
            <a:pPr marL="770255" lvl="1" indent="-171450">
              <a:buFont typeface="Arial" charset="0"/>
              <a:buChar char="•"/>
            </a:pP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Mothers </a:t>
            </a:r>
            <a:r>
              <a:rPr sz="1000" i="1" dirty="0">
                <a:latin typeface="Corbel" charset="0"/>
                <a:ea typeface="Corbel" charset="0"/>
                <a:cs typeface="Corbel" charset="0"/>
              </a:rPr>
              <a:t>&lt;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62 years  </a:t>
            </a: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old</a:t>
            </a:r>
            <a:endParaRPr lang="en-US" sz="1000" dirty="0" smtClean="0">
              <a:latin typeface="Corbel" charset="0"/>
              <a:ea typeface="Corbel" charset="0"/>
              <a:cs typeface="Corbel" charset="0"/>
            </a:endParaRPr>
          </a:p>
          <a:p>
            <a:pPr marL="770255" lvl="1" indent="-171450">
              <a:buFont typeface="Arial" charset="0"/>
              <a:buChar char="•"/>
            </a:pP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Conditional  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Sample  Average:  </a:t>
            </a:r>
            <a:r>
              <a:rPr sz="1000" b="1" dirty="0">
                <a:latin typeface="Corbel" charset="0"/>
                <a:ea typeface="Corbel" charset="0"/>
                <a:cs typeface="Corbel" charset="0"/>
              </a:rPr>
              <a:t>.713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, Coefficient: </a:t>
            </a:r>
            <a:r>
              <a:rPr sz="1000" b="1" dirty="0">
                <a:latin typeface="Corbel" charset="0"/>
                <a:ea typeface="Corbel" charset="0"/>
                <a:cs typeface="Corbel" charset="0"/>
              </a:rPr>
              <a:t>-.145</a:t>
            </a:r>
            <a:endParaRPr sz="1000" dirty="0">
              <a:latin typeface="Corbel" charset="0"/>
              <a:ea typeface="Corbel" charset="0"/>
              <a:cs typeface="Corbel" charset="0"/>
            </a:endParaRPr>
          </a:p>
          <a:p>
            <a:pPr marL="313055" indent="-171450">
              <a:lnSpc>
                <a:spcPct val="100000"/>
              </a:lnSpc>
              <a:spcBef>
                <a:spcPts val="195"/>
              </a:spcBef>
              <a:buFont typeface="Arial" charset="0"/>
              <a:buChar char="•"/>
            </a:pP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Increase 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in any  (new) </a:t>
            </a: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contribution</a:t>
            </a:r>
            <a:endParaRPr lang="en-US" sz="1050" dirty="0" smtClean="0">
              <a:latin typeface="Corbel" charset="0"/>
              <a:ea typeface="Corbel" charset="0"/>
              <a:cs typeface="Corbel" charset="0"/>
            </a:endParaRPr>
          </a:p>
          <a:p>
            <a:pPr marL="770255" lvl="1" indent="-171450">
              <a:spcBef>
                <a:spcPts val="195"/>
              </a:spcBef>
              <a:buFont typeface="Arial" charset="0"/>
              <a:buChar char="•"/>
            </a:pP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Mothers 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62-70  years </a:t>
            </a: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old</a:t>
            </a:r>
            <a:endParaRPr lang="en-US" sz="1000" dirty="0" smtClean="0">
              <a:latin typeface="Corbel" charset="0"/>
              <a:ea typeface="Corbel" charset="0"/>
              <a:cs typeface="Corbel" charset="0"/>
            </a:endParaRPr>
          </a:p>
          <a:p>
            <a:pPr marL="770255" lvl="1" indent="-171450">
              <a:spcBef>
                <a:spcPts val="195"/>
              </a:spcBef>
              <a:buFont typeface="Arial" charset="0"/>
              <a:buChar char="•"/>
            </a:pP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Conditional  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Sample  Average:  </a:t>
            </a:r>
            <a:r>
              <a:rPr sz="1000" b="1" dirty="0">
                <a:latin typeface="Corbel" charset="0"/>
                <a:ea typeface="Corbel" charset="0"/>
                <a:cs typeface="Corbel" charset="0"/>
              </a:rPr>
              <a:t>3.4%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, Coefficient: </a:t>
            </a:r>
            <a:r>
              <a:rPr sz="1000" b="1" dirty="0">
                <a:latin typeface="Corbel" charset="0"/>
                <a:ea typeface="Corbel" charset="0"/>
                <a:cs typeface="Corbel" charset="0"/>
              </a:rPr>
              <a:t>.019</a:t>
            </a:r>
            <a:endParaRPr sz="1000" dirty="0">
              <a:latin typeface="Corbel" charset="0"/>
              <a:ea typeface="Corbel" charset="0"/>
              <a:cs typeface="Corbel" charset="0"/>
            </a:endParaRPr>
          </a:p>
          <a:p>
            <a:pPr marL="313055" indent="-171450">
              <a:lnSpc>
                <a:spcPct val="100000"/>
              </a:lnSpc>
              <a:spcBef>
                <a:spcPts val="195"/>
              </a:spcBef>
              <a:buFont typeface="Arial" charset="0"/>
              <a:buChar char="•"/>
            </a:pP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Decrease 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in vehicle </a:t>
            </a: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value</a:t>
            </a:r>
            <a:endParaRPr lang="en-US" sz="1050" dirty="0" smtClean="0">
              <a:latin typeface="Corbel" charset="0"/>
              <a:ea typeface="Corbel" charset="0"/>
              <a:cs typeface="Corbel" charset="0"/>
            </a:endParaRPr>
          </a:p>
          <a:p>
            <a:pPr marL="770255" lvl="1" indent="-171450">
              <a:spcBef>
                <a:spcPts val="195"/>
              </a:spcBef>
              <a:buFont typeface="Arial" charset="0"/>
              <a:buChar char="•"/>
            </a:pP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Varies  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with the adult child’s situation and  relative  </a:t>
            </a: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education</a:t>
            </a:r>
            <a:endParaRPr lang="en-US" sz="1000" dirty="0" smtClean="0">
              <a:latin typeface="Corbel" charset="0"/>
              <a:ea typeface="Corbel" charset="0"/>
              <a:cs typeface="Corbel" charset="0"/>
            </a:endParaRPr>
          </a:p>
          <a:p>
            <a:pPr marL="770255" lvl="1" indent="-171450">
              <a:spcBef>
                <a:spcPts val="195"/>
              </a:spcBef>
              <a:buFont typeface="Arial" charset="0"/>
              <a:buChar char="•"/>
            </a:pP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Conditional  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Sample  Average:  </a:t>
            </a:r>
            <a:r>
              <a:rPr sz="1000" b="1" dirty="0">
                <a:latin typeface="Corbel" charset="0"/>
                <a:ea typeface="Corbel" charset="0"/>
                <a:cs typeface="Corbel" charset="0"/>
              </a:rPr>
              <a:t>$20500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, Coefficient: </a:t>
            </a:r>
            <a:r>
              <a:rPr sz="1000" b="1" dirty="0">
                <a:latin typeface="Corbel" charset="0"/>
                <a:ea typeface="Corbel" charset="0"/>
                <a:cs typeface="Corbel" charset="0"/>
              </a:rPr>
              <a:t>-$1246</a:t>
            </a:r>
            <a:endParaRPr sz="1000" dirty="0">
              <a:latin typeface="Corbel" charset="0"/>
              <a:ea typeface="Corbel" charset="0"/>
              <a:cs typeface="Corbel" charset="0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266695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>
                <a:latin typeface="Corbel" charset="0"/>
                <a:ea typeface="Corbel" charset="0"/>
                <a:cs typeface="Corbel" charset="0"/>
              </a:rPr>
              <a:t>Research Considerations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382230"/>
            <a:ext cx="3895090" cy="1697068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99695">
              <a:lnSpc>
                <a:spcPct val="102600"/>
              </a:lnSpc>
              <a:spcBef>
                <a:spcPts val="55"/>
              </a:spcBef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The observed change in income, consumption, and savings in the  year of the unemployment spell was larger than observed cash  transfer.</a:t>
            </a:r>
          </a:p>
          <a:p>
            <a:pPr>
              <a:lnSpc>
                <a:spcPct val="100000"/>
              </a:lnSpc>
            </a:pPr>
            <a:endParaRPr sz="1100" dirty="0">
              <a:latin typeface="Corbel" charset="0"/>
              <a:ea typeface="Corbel" charset="0"/>
              <a:cs typeface="Corbel" charset="0"/>
            </a:endParaRPr>
          </a:p>
          <a:p>
            <a:pPr marL="289560" indent="-177165">
              <a:lnSpc>
                <a:spcPct val="100000"/>
              </a:lnSpc>
              <a:spcBef>
                <a:spcPts val="780"/>
              </a:spcBef>
              <a:buClr>
                <a:srgbClr val="3333B2"/>
              </a:buClr>
              <a:buAutoNum type="arabicPeriod"/>
              <a:tabLst>
                <a:tab pos="290195" algn="l"/>
              </a:tabLst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Cash  transfers are  a  small share  of total assistance</a:t>
            </a:r>
          </a:p>
          <a:p>
            <a:pPr>
              <a:lnSpc>
                <a:spcPct val="100000"/>
              </a:lnSpc>
              <a:buClr>
                <a:srgbClr val="3333B2"/>
              </a:buClr>
              <a:buFont typeface="Arial"/>
              <a:buAutoNum type="arabicPeriod"/>
            </a:pPr>
            <a:endParaRPr sz="1100" dirty="0">
              <a:latin typeface="Corbel" charset="0"/>
              <a:ea typeface="Corbel" charset="0"/>
              <a:cs typeface="Corbel" charset="0"/>
            </a:endParaRPr>
          </a:p>
          <a:p>
            <a:pPr marL="289560" marR="5080" indent="-177165">
              <a:lnSpc>
                <a:spcPct val="102600"/>
              </a:lnSpc>
              <a:spcBef>
                <a:spcPts val="685"/>
              </a:spcBef>
              <a:buClr>
                <a:srgbClr val="3333B2"/>
              </a:buClr>
              <a:buAutoNum type="arabicPeriod"/>
              <a:tabLst>
                <a:tab pos="290195" algn="l"/>
              </a:tabLst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Parents’ behavioral adjustments occur not only to finance any  assistance, but as a result of changes in expectation or  perceived risk.</a:t>
            </a: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160337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>
                <a:latin typeface="Corbel" charset="0"/>
                <a:ea typeface="Corbel" charset="0"/>
                <a:cs typeface="Corbel" charset="0"/>
              </a:rPr>
              <a:t>Policy Considerations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382230"/>
            <a:ext cx="3881754" cy="1688539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  <a:buAutoNum type="arabicPeriod"/>
              <a:tabLst>
                <a:tab pos="182245" algn="l"/>
              </a:tabLst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This and other research points to evidence of parental provision  of a  safety net</a:t>
            </a:r>
          </a:p>
          <a:p>
            <a:pPr marL="313055" indent="-171450">
              <a:lnSpc>
                <a:spcPct val="100000"/>
              </a:lnSpc>
              <a:spcBef>
                <a:spcPts val="330"/>
              </a:spcBef>
              <a:buFont typeface="Arial" charset="0"/>
              <a:buChar char="•"/>
            </a:pP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Potentially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increasing  over time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latin typeface="Corbel" charset="0"/>
              <a:ea typeface="Corbel" charset="0"/>
              <a:cs typeface="Corbel" charset="0"/>
            </a:endParaRPr>
          </a:p>
          <a:p>
            <a:pPr marL="12700" marR="277495">
              <a:lnSpc>
                <a:spcPct val="102600"/>
              </a:lnSpc>
              <a:buAutoNum type="arabicPeriod" startAt="2"/>
              <a:tabLst>
                <a:tab pos="182245" algn="l"/>
              </a:tabLst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Concurrent with dramatic changes to the safety net geared  towards  working-age population</a:t>
            </a:r>
          </a:p>
          <a:p>
            <a:pPr marL="313055" indent="-171450">
              <a:lnSpc>
                <a:spcPct val="100000"/>
              </a:lnSpc>
              <a:spcBef>
                <a:spcPts val="330"/>
              </a:spcBef>
              <a:buFont typeface="Arial" charset="0"/>
              <a:buChar char="•"/>
            </a:pP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Erosion 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of UI take-up</a:t>
            </a:r>
          </a:p>
          <a:p>
            <a:pPr marL="313055" indent="-171450">
              <a:lnSpc>
                <a:spcPct val="100000"/>
              </a:lnSpc>
              <a:spcBef>
                <a:spcPts val="330"/>
              </a:spcBef>
              <a:buFont typeface="Arial" charset="0"/>
              <a:buChar char="•"/>
            </a:pP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Welfare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reform</a:t>
            </a:r>
          </a:p>
          <a:p>
            <a:pPr marL="313055" indent="-171450">
              <a:lnSpc>
                <a:spcPct val="100000"/>
              </a:lnSpc>
              <a:spcBef>
                <a:spcPts val="330"/>
              </a:spcBef>
              <a:buFont typeface="Arial" charset="0"/>
              <a:buChar char="•"/>
            </a:pPr>
            <a:r>
              <a:rPr sz="1050" smtClean="0">
                <a:latin typeface="Corbel" charset="0"/>
                <a:ea typeface="Corbel" charset="0"/>
                <a:cs typeface="Corbel" charset="0"/>
              </a:rPr>
              <a:t>Expansion 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of Medicaid and  Food  Stamps (SNAP)</a:t>
            </a: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88543"/>
            <a:ext cx="3888085" cy="2826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294" y="3016293"/>
            <a:ext cx="358838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3333B2"/>
                </a:solidFill>
                <a:latin typeface="Corbel" charset="0"/>
                <a:ea typeface="Corbel" charset="0"/>
                <a:cs typeface="Corbel" charset="0"/>
              </a:rPr>
              <a:t>Figure 1: 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Age of Unemployed Heads/Spouses of Households, PSID,  1985-2013</a:t>
            </a:r>
            <a:endParaRPr sz="1000">
              <a:latin typeface="Corbel" charset="0"/>
              <a:ea typeface="Corbel" charset="0"/>
              <a:cs typeface="Corbel" charset="0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294" y="3016293"/>
            <a:ext cx="342519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3333B2"/>
                </a:solidFill>
                <a:latin typeface="Corbel" charset="0"/>
                <a:ea typeface="Corbel" charset="0"/>
                <a:cs typeface="Corbel" charset="0"/>
              </a:rPr>
              <a:t>Figure 2: 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Age of Mothers of Unemployed Heads/Spouses, PSID</a:t>
            </a:r>
            <a:r>
              <a:rPr sz="1000">
                <a:latin typeface="Corbel" charset="0"/>
                <a:ea typeface="Corbel" charset="0"/>
                <a:cs typeface="Corbel" charset="0"/>
              </a:rPr>
              <a:t>,  </a:t>
            </a:r>
            <a:r>
              <a:rPr sz="1000" smtClean="0">
                <a:latin typeface="Corbel" charset="0"/>
                <a:ea typeface="Corbel" charset="0"/>
                <a:cs typeface="Corbel" charset="0"/>
              </a:rPr>
              <a:t>1985-2013</a:t>
            </a:r>
            <a:endParaRPr sz="1000">
              <a:latin typeface="Corbel" charset="0"/>
              <a:ea typeface="Corbel" charset="0"/>
              <a:cs typeface="Corbel" charset="0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109982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>
                <a:latin typeface="Corbel" charset="0"/>
                <a:ea typeface="Corbel" charset="0"/>
                <a:cs typeface="Corbel" charset="0"/>
              </a:rPr>
              <a:t>Prior Research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358696"/>
            <a:ext cx="3842385" cy="1666482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Families  provide  financial support  to their unemployed </a:t>
            </a: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members</a:t>
            </a:r>
            <a:endParaRPr lang="en-US" sz="1050" dirty="0" smtClean="0">
              <a:latin typeface="Corbel" charset="0"/>
              <a:ea typeface="Corbel" charset="0"/>
              <a:cs typeface="Corbel" charset="0"/>
            </a:endParaRPr>
          </a:p>
          <a:p>
            <a:pPr marL="184150" indent="-171450">
              <a:lnSpc>
                <a:spcPct val="100000"/>
              </a:lnSpc>
              <a:spcBef>
                <a:spcPts val="275"/>
              </a:spcBef>
              <a:buFont typeface="Arial" charset="0"/>
              <a:buChar char="•"/>
            </a:pP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Intra-family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,  inter-household  cash </a:t>
            </a: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assistanc</a:t>
            </a:r>
            <a:r>
              <a:rPr lang="en-US" sz="1050" dirty="0" smtClean="0">
                <a:latin typeface="Corbel" charset="0"/>
                <a:ea typeface="Corbel" charset="0"/>
                <a:cs typeface="Corbel" charset="0"/>
              </a:rPr>
              <a:t>e</a:t>
            </a:r>
          </a:p>
          <a:p>
            <a:pPr marL="641350" lvl="1" indent="-171450">
              <a:spcBef>
                <a:spcPts val="275"/>
              </a:spcBef>
              <a:buFont typeface="Arial" charset="0"/>
              <a:buChar char="•"/>
            </a:pP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1970-2012 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Panel Study of Income Dynamics:  Receipt from any family member  </a:t>
            </a:r>
            <a:r>
              <a:rPr sz="1000" dirty="0">
                <a:solidFill>
                  <a:srgbClr val="7F7F7F"/>
                </a:solidFill>
                <a:latin typeface="Corbel" charset="0"/>
                <a:ea typeface="Corbel" charset="0"/>
                <a:cs typeface="Corbel" charset="0"/>
              </a:rPr>
              <a:t>(Edwards, </a:t>
            </a:r>
            <a:r>
              <a:rPr sz="1000" dirty="0" smtClean="0">
                <a:solidFill>
                  <a:srgbClr val="7F7F7F"/>
                </a:solidFill>
                <a:latin typeface="Corbel" charset="0"/>
                <a:ea typeface="Corbel" charset="0"/>
                <a:cs typeface="Corbel" charset="0"/>
              </a:rPr>
              <a:t>2016)</a:t>
            </a:r>
            <a:endParaRPr lang="en-US" sz="1000" dirty="0">
              <a:latin typeface="Corbel" charset="0"/>
              <a:ea typeface="Corbel" charset="0"/>
              <a:cs typeface="Corbel" charset="0"/>
            </a:endParaRPr>
          </a:p>
          <a:p>
            <a:pPr marL="641350" lvl="1" indent="-171450">
              <a:spcBef>
                <a:spcPts val="275"/>
              </a:spcBef>
              <a:buFont typeface="Arial" charset="0"/>
              <a:buChar char="•"/>
            </a:pP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2008-2010  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American Life </a:t>
            </a: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Panel</a:t>
            </a:r>
            <a:endParaRPr lang="en-US" sz="1000" dirty="0" smtClean="0">
              <a:latin typeface="Corbel" charset="0"/>
              <a:ea typeface="Corbel" charset="0"/>
              <a:cs typeface="Corbel" charset="0"/>
            </a:endParaRPr>
          </a:p>
          <a:p>
            <a:pPr marL="1098550" lvl="2" indent="-171450">
              <a:spcBef>
                <a:spcPts val="275"/>
              </a:spcBef>
              <a:buFont typeface="Arial" charset="0"/>
              <a:buChar char="•"/>
            </a:pP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Giving and receiving among family members (80% parents)  </a:t>
            </a:r>
            <a:r>
              <a:rPr sz="1000" dirty="0" smtClean="0">
                <a:solidFill>
                  <a:srgbClr val="7F7F7F"/>
                </a:solidFill>
                <a:latin typeface="Corbel" charset="0"/>
                <a:ea typeface="Corbel" charset="0"/>
                <a:cs typeface="Corbel" charset="0"/>
              </a:rPr>
              <a:t>(Cox and  Way, 201</a:t>
            </a:r>
            <a:r>
              <a:rPr lang="en-US" sz="1000" dirty="0" smtClean="0">
                <a:solidFill>
                  <a:srgbClr val="7F7F7F"/>
                </a:solidFill>
                <a:latin typeface="Corbel" charset="0"/>
                <a:ea typeface="Corbel" charset="0"/>
                <a:cs typeface="Corbel" charset="0"/>
              </a:rPr>
              <a:t>1)</a:t>
            </a:r>
          </a:p>
          <a:p>
            <a:pPr marL="641350" lvl="1" indent="-171450">
              <a:spcBef>
                <a:spcPts val="275"/>
              </a:spcBef>
              <a:buFont typeface="Arial" charset="0"/>
              <a:buChar char="•"/>
            </a:pP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1992-2008 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Health and Retirement Study </a:t>
            </a:r>
            <a:endParaRPr lang="en-US" sz="1000" dirty="0">
              <a:latin typeface="Corbel" charset="0"/>
              <a:ea typeface="Corbel" charset="0"/>
              <a:cs typeface="Corbel" charset="0"/>
            </a:endParaRPr>
          </a:p>
          <a:p>
            <a:pPr marL="1098550" lvl="2" indent="-171450">
              <a:spcBef>
                <a:spcPts val="275"/>
              </a:spcBef>
              <a:buFont typeface="Arial" charset="0"/>
              <a:buChar char="•"/>
            </a:pPr>
            <a:r>
              <a:rPr sz="1000" dirty="0" smtClean="0">
                <a:latin typeface="Corbel" charset="0"/>
                <a:ea typeface="Corbel" charset="0"/>
                <a:cs typeface="Corbel" charset="0"/>
              </a:rPr>
              <a:t>Giving </a:t>
            </a:r>
            <a:r>
              <a:rPr sz="1000" dirty="0">
                <a:latin typeface="Corbel" charset="0"/>
                <a:ea typeface="Corbel" charset="0"/>
                <a:cs typeface="Corbel" charset="0"/>
              </a:rPr>
              <a:t>from parents to children  </a:t>
            </a:r>
            <a:r>
              <a:rPr sz="1000" dirty="0">
                <a:solidFill>
                  <a:srgbClr val="7F7F7F"/>
                </a:solidFill>
                <a:latin typeface="Corbel" charset="0"/>
                <a:ea typeface="Corbel" charset="0"/>
                <a:cs typeface="Corbel" charset="0"/>
              </a:rPr>
              <a:t>(McGarry 2016)</a:t>
            </a:r>
            <a:endParaRPr sz="1000" dirty="0">
              <a:latin typeface="Corbel" charset="0"/>
              <a:ea typeface="Corbel" charset="0"/>
              <a:cs typeface="Corbel" charset="0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99055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>
                <a:latin typeface="Corbel" charset="0"/>
                <a:ea typeface="Corbel" charset="0"/>
                <a:cs typeface="Corbel" charset="0"/>
              </a:rPr>
              <a:t>Question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382230"/>
            <a:ext cx="3903979" cy="338747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To what extent do parents adjust their behavior when their child is  unemployed?</a:t>
            </a:r>
            <a:endParaRPr sz="1050">
              <a:latin typeface="Corbel" charset="0"/>
              <a:ea typeface="Corbel" charset="0"/>
              <a:cs typeface="Corbel" charset="0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83815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>
                <a:latin typeface="Corbel" charset="0"/>
                <a:ea typeface="Corbel" charset="0"/>
                <a:cs typeface="Corbel" charset="0"/>
              </a:rPr>
              <a:t>Question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382230"/>
            <a:ext cx="4091356" cy="89396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To what extent do parents adjust their behavior when their child is  unemployed?</a:t>
            </a:r>
            <a:endParaRPr sz="1050">
              <a:latin typeface="Corbel" charset="0"/>
              <a:ea typeface="Corbel" charset="0"/>
              <a:cs typeface="Corbel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 dirty="0">
              <a:latin typeface="Corbel" charset="0"/>
              <a:ea typeface="Corbel" charset="0"/>
              <a:cs typeface="Corbel" charset="0"/>
            </a:endParaRPr>
          </a:p>
          <a:p>
            <a:pPr marL="12700">
              <a:lnSpc>
                <a:spcPct val="100000"/>
              </a:lnSpc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Budget Constraint:</a:t>
            </a:r>
          </a:p>
          <a:p>
            <a:pPr marL="289560">
              <a:lnSpc>
                <a:spcPct val="100000"/>
              </a:lnSpc>
              <a:spcBef>
                <a:spcPts val="330"/>
              </a:spcBef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0  = Income</a:t>
            </a:r>
            <a:r>
              <a:rPr sz="1200" i="1" baseline="-13888" dirty="0">
                <a:latin typeface="Corbel" charset="0"/>
                <a:ea typeface="Corbel" charset="0"/>
                <a:cs typeface="Corbel" charset="0"/>
              </a:rPr>
              <a:t>E   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- Consumption</a:t>
            </a:r>
            <a:r>
              <a:rPr sz="1200" i="1" baseline="-13888" dirty="0">
                <a:latin typeface="Corbel" charset="0"/>
                <a:ea typeface="Corbel" charset="0"/>
                <a:cs typeface="Corbel" charset="0"/>
              </a:rPr>
              <a:t>E  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- Savings</a:t>
            </a:r>
            <a:r>
              <a:rPr sz="1200" i="1" baseline="-13888" dirty="0">
                <a:latin typeface="Corbel" charset="0"/>
                <a:ea typeface="Corbel" charset="0"/>
                <a:cs typeface="Corbel" charset="0"/>
              </a:rPr>
              <a:t>E</a:t>
            </a:r>
            <a:endParaRPr sz="1200" baseline="-13888" dirty="0">
              <a:latin typeface="Corbel" charset="0"/>
              <a:ea typeface="Corbel" charset="0"/>
              <a:cs typeface="Corbel" charset="0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106675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>
                <a:latin typeface="Corbel" charset="0"/>
                <a:ea typeface="Corbel" charset="0"/>
                <a:cs typeface="Corbel" charset="0"/>
              </a:rPr>
              <a:t>Question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382230"/>
            <a:ext cx="3903979" cy="113601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To what extent do parents adjust their behavior when their child is  unemployed?</a:t>
            </a:r>
            <a:endParaRPr sz="1050">
              <a:latin typeface="Corbel" charset="0"/>
              <a:ea typeface="Corbel" charset="0"/>
              <a:cs typeface="Corbel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Corbel" charset="0"/>
              <a:ea typeface="Corbel" charset="0"/>
              <a:cs typeface="Corbel" charset="0"/>
            </a:endParaRPr>
          </a:p>
          <a:p>
            <a:pPr marL="12700">
              <a:lnSpc>
                <a:spcPct val="100000"/>
              </a:lnSpc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Budget Constraint:</a:t>
            </a:r>
            <a:endParaRPr sz="1050">
              <a:latin typeface="Corbel" charset="0"/>
              <a:ea typeface="Corbel" charset="0"/>
              <a:cs typeface="Corbel" charset="0"/>
            </a:endParaRPr>
          </a:p>
          <a:p>
            <a:pPr marL="289560">
              <a:lnSpc>
                <a:spcPct val="100000"/>
              </a:lnSpc>
              <a:spcBef>
                <a:spcPts val="330"/>
              </a:spcBef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0  = Income</a:t>
            </a:r>
            <a:r>
              <a:rPr sz="1200" i="1" baseline="-13888" dirty="0">
                <a:latin typeface="Corbel" charset="0"/>
                <a:ea typeface="Corbel" charset="0"/>
                <a:cs typeface="Corbel" charset="0"/>
              </a:rPr>
              <a:t>E   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- Consumption</a:t>
            </a:r>
            <a:r>
              <a:rPr sz="1200" i="1" baseline="-13888" dirty="0">
                <a:latin typeface="Corbel" charset="0"/>
                <a:ea typeface="Corbel" charset="0"/>
                <a:cs typeface="Corbel" charset="0"/>
              </a:rPr>
              <a:t>E  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- Savings</a:t>
            </a:r>
            <a:r>
              <a:rPr sz="1200" i="1" baseline="-13888" dirty="0">
                <a:latin typeface="Corbel" charset="0"/>
                <a:ea typeface="Corbel" charset="0"/>
                <a:cs typeface="Corbel" charset="0"/>
              </a:rPr>
              <a:t>E</a:t>
            </a:r>
            <a:endParaRPr sz="1200" baseline="-13888">
              <a:latin typeface="Corbel" charset="0"/>
              <a:ea typeface="Corbel" charset="0"/>
              <a:cs typeface="Corbel" charset="0"/>
            </a:endParaRPr>
          </a:p>
          <a:p>
            <a:pPr marL="289560">
              <a:lnSpc>
                <a:spcPct val="100000"/>
              </a:lnSpc>
              <a:spcBef>
                <a:spcPts val="330"/>
              </a:spcBef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0  = Income</a:t>
            </a:r>
            <a:r>
              <a:rPr sz="1200" i="1" baseline="-13888" dirty="0">
                <a:latin typeface="Corbel" charset="0"/>
                <a:ea typeface="Corbel" charset="0"/>
                <a:cs typeface="Corbel" charset="0"/>
              </a:rPr>
              <a:t>U  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- Consumption</a:t>
            </a:r>
            <a:r>
              <a:rPr sz="1200" i="1" baseline="-13888" dirty="0">
                <a:latin typeface="Corbel" charset="0"/>
                <a:ea typeface="Corbel" charset="0"/>
                <a:cs typeface="Corbel" charset="0"/>
              </a:rPr>
              <a:t>U  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- Savings</a:t>
            </a:r>
            <a:r>
              <a:rPr sz="1200" i="1" baseline="-13888" dirty="0">
                <a:latin typeface="Corbel" charset="0"/>
                <a:ea typeface="Corbel" charset="0"/>
                <a:cs typeface="Corbel" charset="0"/>
              </a:rPr>
              <a:t>U    </a:t>
            </a:r>
            <a:r>
              <a:rPr sz="1050" dirty="0">
                <a:solidFill>
                  <a:srgbClr val="FF0000"/>
                </a:solidFill>
                <a:latin typeface="Corbel" charset="0"/>
                <a:ea typeface="Corbel" charset="0"/>
                <a:cs typeface="Corbel" charset="0"/>
              </a:rPr>
              <a:t>- Transfer</a:t>
            </a:r>
            <a:r>
              <a:rPr sz="1200" i="1" baseline="-13888" dirty="0">
                <a:solidFill>
                  <a:srgbClr val="FF0000"/>
                </a:solidFill>
                <a:latin typeface="Corbel" charset="0"/>
                <a:ea typeface="Corbel" charset="0"/>
                <a:cs typeface="Corbel" charset="0"/>
              </a:rPr>
              <a:t>U</a:t>
            </a:r>
            <a:endParaRPr sz="1200" baseline="-13888">
              <a:latin typeface="Corbel" charset="0"/>
              <a:ea typeface="Corbel" charset="0"/>
              <a:cs typeface="Corbel" charset="0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83815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>
                <a:latin typeface="Corbel" charset="0"/>
                <a:ea typeface="Corbel" charset="0"/>
                <a:cs typeface="Corbel" charset="0"/>
              </a:rPr>
              <a:t>Question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382230"/>
            <a:ext cx="3903979" cy="128785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To what extent do parents adjust their behavior when their child is  unemployed?</a:t>
            </a:r>
            <a:endParaRPr sz="1050">
              <a:latin typeface="Corbel" charset="0"/>
              <a:ea typeface="Corbel" charset="0"/>
              <a:cs typeface="Corbel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Corbel" charset="0"/>
              <a:ea typeface="Corbel" charset="0"/>
              <a:cs typeface="Corbel" charset="0"/>
            </a:endParaRPr>
          </a:p>
          <a:p>
            <a:pPr marL="12700">
              <a:lnSpc>
                <a:spcPct val="100000"/>
              </a:lnSpc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Budget Constraint:</a:t>
            </a:r>
            <a:endParaRPr sz="1050">
              <a:latin typeface="Corbel" charset="0"/>
              <a:ea typeface="Corbel" charset="0"/>
              <a:cs typeface="Corbel" charset="0"/>
            </a:endParaRPr>
          </a:p>
          <a:p>
            <a:pPr marL="289560">
              <a:lnSpc>
                <a:spcPct val="100000"/>
              </a:lnSpc>
              <a:spcBef>
                <a:spcPts val="330"/>
              </a:spcBef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0  = Income</a:t>
            </a:r>
            <a:r>
              <a:rPr sz="1200" i="1" baseline="-13888" dirty="0">
                <a:latin typeface="Corbel" charset="0"/>
                <a:ea typeface="Corbel" charset="0"/>
                <a:cs typeface="Corbel" charset="0"/>
              </a:rPr>
              <a:t>E   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- Consumption</a:t>
            </a:r>
            <a:r>
              <a:rPr sz="1200" i="1" baseline="-13888" dirty="0">
                <a:latin typeface="Corbel" charset="0"/>
                <a:ea typeface="Corbel" charset="0"/>
                <a:cs typeface="Corbel" charset="0"/>
              </a:rPr>
              <a:t>E  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- Savings</a:t>
            </a:r>
            <a:r>
              <a:rPr sz="1200" i="1" baseline="-13888" dirty="0">
                <a:latin typeface="Corbel" charset="0"/>
                <a:ea typeface="Corbel" charset="0"/>
                <a:cs typeface="Corbel" charset="0"/>
              </a:rPr>
              <a:t>E</a:t>
            </a:r>
            <a:endParaRPr sz="1200" baseline="-13888">
              <a:latin typeface="Corbel" charset="0"/>
              <a:ea typeface="Corbel" charset="0"/>
              <a:cs typeface="Corbel" charset="0"/>
            </a:endParaRPr>
          </a:p>
          <a:p>
            <a:pPr marL="289560" marR="502920">
              <a:lnSpc>
                <a:spcPct val="125299"/>
              </a:lnSpc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0 = Income</a:t>
            </a:r>
            <a:r>
              <a:rPr sz="1200" i="1" baseline="-13888" dirty="0">
                <a:latin typeface="Corbel" charset="0"/>
                <a:ea typeface="Corbel" charset="0"/>
                <a:cs typeface="Corbel" charset="0"/>
              </a:rPr>
              <a:t>U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- Consumption</a:t>
            </a:r>
            <a:r>
              <a:rPr sz="1200" i="1" baseline="-13888" dirty="0">
                <a:latin typeface="Corbel" charset="0"/>
                <a:ea typeface="Corbel" charset="0"/>
                <a:cs typeface="Corbel" charset="0"/>
              </a:rPr>
              <a:t>U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- Savings</a:t>
            </a:r>
            <a:r>
              <a:rPr sz="1200" i="1" baseline="-13888" dirty="0">
                <a:latin typeface="Corbel" charset="0"/>
                <a:ea typeface="Corbel" charset="0"/>
                <a:cs typeface="Corbel" charset="0"/>
              </a:rPr>
              <a:t>U </a:t>
            </a:r>
            <a:r>
              <a:rPr sz="1050" dirty="0">
                <a:solidFill>
                  <a:srgbClr val="FF0000"/>
                </a:solidFill>
                <a:latin typeface="Corbel" charset="0"/>
                <a:ea typeface="Corbel" charset="0"/>
                <a:cs typeface="Corbel" charset="0"/>
              </a:rPr>
              <a:t>- Transfer</a:t>
            </a:r>
            <a:r>
              <a:rPr sz="1200" i="1" baseline="-13888" dirty="0">
                <a:solidFill>
                  <a:srgbClr val="FF0000"/>
                </a:solidFill>
                <a:latin typeface="Corbel" charset="0"/>
                <a:ea typeface="Corbel" charset="0"/>
                <a:cs typeface="Corbel" charset="0"/>
              </a:rPr>
              <a:t>U  </a:t>
            </a:r>
            <a:r>
              <a:rPr sz="1050" dirty="0">
                <a:solidFill>
                  <a:srgbClr val="FF0000"/>
                </a:solidFill>
                <a:latin typeface="Corbel" charset="0"/>
                <a:ea typeface="Corbel" charset="0"/>
                <a:cs typeface="Corbel" charset="0"/>
              </a:rPr>
              <a:t>Transfer</a:t>
            </a:r>
            <a:r>
              <a:rPr sz="1200" i="1" baseline="-13888" dirty="0">
                <a:solidFill>
                  <a:srgbClr val="FF0000"/>
                </a:solidFill>
                <a:latin typeface="Corbel" charset="0"/>
                <a:ea typeface="Corbel" charset="0"/>
                <a:cs typeface="Corbel" charset="0"/>
              </a:rPr>
              <a:t>U  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= ∆Income - ∆Consumption  - ∆Savings</a:t>
            </a:r>
            <a:endParaRPr sz="1050">
              <a:latin typeface="Corbel" charset="0"/>
              <a:ea typeface="Corbel" charset="0"/>
              <a:cs typeface="Corbel" charset="0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91435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>
                <a:latin typeface="Corbel" charset="0"/>
                <a:ea typeface="Corbel" charset="0"/>
                <a:cs typeface="Corbel" charset="0"/>
              </a:rPr>
              <a:t>Question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382230"/>
            <a:ext cx="3903979" cy="1736501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To what extent do parents adjust their behavior when their child is  unemployed?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 dirty="0">
              <a:latin typeface="Corbel" charset="0"/>
              <a:ea typeface="Corbel" charset="0"/>
              <a:cs typeface="Corbel" charset="0"/>
            </a:endParaRPr>
          </a:p>
          <a:p>
            <a:pPr marL="12700">
              <a:lnSpc>
                <a:spcPct val="100000"/>
              </a:lnSpc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Budget Constraint:</a:t>
            </a:r>
          </a:p>
          <a:p>
            <a:pPr marL="289560">
              <a:lnSpc>
                <a:spcPct val="100000"/>
              </a:lnSpc>
              <a:spcBef>
                <a:spcPts val="330"/>
              </a:spcBef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0  = Income</a:t>
            </a:r>
            <a:r>
              <a:rPr sz="1200" i="1" baseline="-13888" dirty="0">
                <a:latin typeface="Corbel" charset="0"/>
                <a:ea typeface="Corbel" charset="0"/>
                <a:cs typeface="Corbel" charset="0"/>
              </a:rPr>
              <a:t>E   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- Consumption</a:t>
            </a:r>
            <a:r>
              <a:rPr sz="1200" i="1" baseline="-13888" dirty="0">
                <a:latin typeface="Corbel" charset="0"/>
                <a:ea typeface="Corbel" charset="0"/>
                <a:cs typeface="Corbel" charset="0"/>
              </a:rPr>
              <a:t>E  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- Savings</a:t>
            </a:r>
            <a:r>
              <a:rPr sz="1200" i="1" baseline="-13888" dirty="0">
                <a:latin typeface="Corbel" charset="0"/>
                <a:ea typeface="Corbel" charset="0"/>
                <a:cs typeface="Corbel" charset="0"/>
              </a:rPr>
              <a:t>E</a:t>
            </a:r>
            <a:endParaRPr sz="1200" baseline="-13888" dirty="0">
              <a:latin typeface="Corbel" charset="0"/>
              <a:ea typeface="Corbel" charset="0"/>
              <a:cs typeface="Corbel" charset="0"/>
            </a:endParaRPr>
          </a:p>
          <a:p>
            <a:pPr marL="289560" marR="502920">
              <a:lnSpc>
                <a:spcPct val="125299"/>
              </a:lnSpc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0 = Income</a:t>
            </a:r>
            <a:r>
              <a:rPr sz="1200" i="1" baseline="-13888" dirty="0">
                <a:latin typeface="Corbel" charset="0"/>
                <a:ea typeface="Corbel" charset="0"/>
                <a:cs typeface="Corbel" charset="0"/>
              </a:rPr>
              <a:t>U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- Consumption</a:t>
            </a:r>
            <a:r>
              <a:rPr sz="1200" i="1" baseline="-13888" dirty="0">
                <a:latin typeface="Corbel" charset="0"/>
                <a:ea typeface="Corbel" charset="0"/>
                <a:cs typeface="Corbel" charset="0"/>
              </a:rPr>
              <a:t>U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- Savings</a:t>
            </a:r>
            <a:r>
              <a:rPr sz="1200" i="1" baseline="-13888" dirty="0">
                <a:latin typeface="Corbel" charset="0"/>
                <a:ea typeface="Corbel" charset="0"/>
                <a:cs typeface="Corbel" charset="0"/>
              </a:rPr>
              <a:t>U </a:t>
            </a:r>
            <a:r>
              <a:rPr sz="1050" dirty="0">
                <a:solidFill>
                  <a:srgbClr val="FF0000"/>
                </a:solidFill>
                <a:latin typeface="Corbel" charset="0"/>
                <a:ea typeface="Corbel" charset="0"/>
                <a:cs typeface="Corbel" charset="0"/>
              </a:rPr>
              <a:t>- Transfer</a:t>
            </a:r>
            <a:r>
              <a:rPr sz="1200" i="1" baseline="-13888" dirty="0">
                <a:solidFill>
                  <a:srgbClr val="FF0000"/>
                </a:solidFill>
                <a:latin typeface="Corbel" charset="0"/>
                <a:ea typeface="Corbel" charset="0"/>
                <a:cs typeface="Corbel" charset="0"/>
              </a:rPr>
              <a:t>U  </a:t>
            </a:r>
            <a:r>
              <a:rPr sz="1050" dirty="0">
                <a:solidFill>
                  <a:srgbClr val="FF0000"/>
                </a:solidFill>
                <a:latin typeface="Corbel" charset="0"/>
                <a:ea typeface="Corbel" charset="0"/>
                <a:cs typeface="Corbel" charset="0"/>
              </a:rPr>
              <a:t>Transfer</a:t>
            </a:r>
            <a:r>
              <a:rPr sz="1200" i="1" baseline="-13888" dirty="0">
                <a:solidFill>
                  <a:srgbClr val="FF0000"/>
                </a:solidFill>
                <a:latin typeface="Corbel" charset="0"/>
                <a:ea typeface="Corbel" charset="0"/>
                <a:cs typeface="Corbel" charset="0"/>
              </a:rPr>
              <a:t>U   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= ∆Income - ∆Consumption  - ∆Savings</a:t>
            </a:r>
          </a:p>
          <a:p>
            <a:pPr marL="313055" indent="-171450">
              <a:lnSpc>
                <a:spcPct val="100000"/>
              </a:lnSpc>
              <a:spcBef>
                <a:spcPts val="905"/>
              </a:spcBef>
              <a:buFont typeface="Arial" charset="0"/>
              <a:buChar char="•"/>
            </a:pPr>
            <a:r>
              <a:rPr sz="1050" dirty="0" smtClean="0">
                <a:latin typeface="Corbel" charset="0"/>
                <a:ea typeface="Corbel" charset="0"/>
                <a:cs typeface="Corbel" charset="0"/>
              </a:rPr>
              <a:t>Goal</a:t>
            </a:r>
            <a:r>
              <a:rPr sz="1050" dirty="0">
                <a:latin typeface="Corbel" charset="0"/>
                <a:ea typeface="Corbel" charset="0"/>
                <a:cs typeface="Corbel" charset="0"/>
              </a:rPr>
              <a:t>:  (empirically) identify ∆Income,  ∆Consumption,</a:t>
            </a:r>
          </a:p>
          <a:p>
            <a:pPr marL="289560">
              <a:lnSpc>
                <a:spcPct val="100000"/>
              </a:lnSpc>
              <a:spcBef>
                <a:spcPts val="30"/>
              </a:spcBef>
            </a:pPr>
            <a:r>
              <a:rPr sz="1050" dirty="0">
                <a:latin typeface="Corbel" charset="0"/>
                <a:ea typeface="Corbel" charset="0"/>
                <a:cs typeface="Corbel" charset="0"/>
              </a:rPr>
              <a:t>∆Savings  due  to child’s unemployment</a:t>
            </a: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774</Words>
  <Application>Microsoft Macintosh PowerPoint</Application>
  <PresentationFormat>Custom</PresentationFormat>
  <Paragraphs>113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Corbel</vt:lpstr>
      <vt:lpstr>Arial</vt:lpstr>
      <vt:lpstr>Office Theme</vt:lpstr>
      <vt:lpstr>An Examination of Parents with an Unemployed  Child</vt:lpstr>
      <vt:lpstr>PowerPoint Presentation</vt:lpstr>
      <vt:lpstr>PowerPoint Presentation</vt:lpstr>
      <vt:lpstr>Prior Research</vt:lpstr>
      <vt:lpstr>Question</vt:lpstr>
      <vt:lpstr>Question</vt:lpstr>
      <vt:lpstr>Question</vt:lpstr>
      <vt:lpstr>Question</vt:lpstr>
      <vt:lpstr>Question</vt:lpstr>
      <vt:lpstr>This paper</vt:lpstr>
      <vt:lpstr>Model</vt:lpstr>
      <vt:lpstr>Results</vt:lpstr>
      <vt:lpstr>Results</vt:lpstr>
      <vt:lpstr>Results</vt:lpstr>
      <vt:lpstr>Results</vt:lpstr>
      <vt:lpstr>Research Considerations</vt:lpstr>
      <vt:lpstr>Policy Considerations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Examination of Parents with an Unemployed  Child</dc:title>
  <cp:lastModifiedBy>Microsoft Office User</cp:lastModifiedBy>
  <cp:revision>1</cp:revision>
  <dcterms:created xsi:type="dcterms:W3CDTF">2017-08-01T12:52:22Z</dcterms:created>
  <dcterms:modified xsi:type="dcterms:W3CDTF">2017-08-01T16:58:13Z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2017-08-01T00:00:00Z</vt:filetime>
  </property>
  <property fmtid="{D5CDD505-2E9C-101B-9397-08002B2CF9AE}" pid="3" name="Creator">
    <vt:lpwstr>PDFium</vt:lpwstr>
  </property>
  <property fmtid="{D5CDD505-2E9C-101B-9397-08002B2CF9AE}" pid="4" name="LastSaved">
    <vt:filetime>2017-08-01T00:00:00Z</vt:filetime>
  </property>
</Properties>
</file>