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5" r:id="rId2"/>
    <p:sldMasterId id="2147483681" r:id="rId3"/>
    <p:sldMasterId id="2147483769" r:id="rId4"/>
    <p:sldMasterId id="2147483788" r:id="rId5"/>
  </p:sldMasterIdLst>
  <p:notesMasterIdLst>
    <p:notesMasterId r:id="rId15"/>
  </p:notesMasterIdLst>
  <p:handoutMasterIdLst>
    <p:handoutMasterId r:id="rId16"/>
  </p:handoutMasterIdLst>
  <p:sldIdLst>
    <p:sldId id="368" r:id="rId6"/>
    <p:sldId id="369" r:id="rId7"/>
    <p:sldId id="371" r:id="rId8"/>
    <p:sldId id="372" r:id="rId9"/>
    <p:sldId id="373" r:id="rId10"/>
    <p:sldId id="374" r:id="rId11"/>
    <p:sldId id="370" r:id="rId12"/>
    <p:sldId id="315" r:id="rId13"/>
    <p:sldId id="375" r:id="rId14"/>
  </p:sldIdLst>
  <p:sldSz cx="9144000" cy="6858000" type="screen4x3"/>
  <p:notesSz cx="7315200" cy="96012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
          <p15:clr>
            <a:srgbClr val="A4A3A4"/>
          </p15:clr>
        </p15:guide>
        <p15:guide id="2" orient="horz" pos="522">
          <p15:clr>
            <a:srgbClr val="A4A3A4"/>
          </p15:clr>
        </p15:guide>
        <p15:guide id="3" orient="horz" pos="636">
          <p15:clr>
            <a:srgbClr val="A4A3A4"/>
          </p15:clr>
        </p15:guide>
        <p15:guide id="4" orient="horz" pos="2665">
          <p15:clr>
            <a:srgbClr val="A4A3A4"/>
          </p15:clr>
        </p15:guide>
        <p15:guide id="5" orient="horz" pos="4191">
          <p15:clr>
            <a:srgbClr val="A4A3A4"/>
          </p15:clr>
        </p15:guide>
        <p15:guide id="6" orient="horz" pos="3901">
          <p15:clr>
            <a:srgbClr val="A4A3A4"/>
          </p15:clr>
        </p15:guide>
        <p15:guide id="7" orient="horz" pos="3772">
          <p15:clr>
            <a:srgbClr val="A4A3A4"/>
          </p15:clr>
        </p15:guide>
        <p15:guide id="8" orient="horz" pos="267">
          <p15:clr>
            <a:srgbClr val="A4A3A4"/>
          </p15:clr>
        </p15:guide>
        <p15:guide id="9" orient="horz" pos="1009">
          <p15:clr>
            <a:srgbClr val="A4A3A4"/>
          </p15:clr>
        </p15:guide>
        <p15:guide id="10" orient="horz" pos="2005">
          <p15:clr>
            <a:srgbClr val="A4A3A4"/>
          </p15:clr>
        </p15:guide>
        <p15:guide id="11" orient="horz" pos="786">
          <p15:clr>
            <a:srgbClr val="A4A3A4"/>
          </p15:clr>
        </p15:guide>
        <p15:guide id="12" orient="horz" pos="2427">
          <p15:clr>
            <a:srgbClr val="A4A3A4"/>
          </p15:clr>
        </p15:guide>
        <p15:guide id="13" pos="130">
          <p15:clr>
            <a:srgbClr val="A4A3A4"/>
          </p15:clr>
        </p15:guide>
        <p15:guide id="14" pos="1411">
          <p15:clr>
            <a:srgbClr val="A4A3A4"/>
          </p15:clr>
        </p15:guide>
        <p15:guide id="15" pos="1528">
          <p15:clr>
            <a:srgbClr val="A4A3A4"/>
          </p15:clr>
        </p15:guide>
        <p15:guide id="16" pos="2822">
          <p15:clr>
            <a:srgbClr val="A4A3A4"/>
          </p15:clr>
        </p15:guide>
        <p15:guide id="17" pos="2967">
          <p15:clr>
            <a:srgbClr val="A4A3A4"/>
          </p15:clr>
        </p15:guide>
        <p15:guide id="18" pos="4234">
          <p15:clr>
            <a:srgbClr val="A4A3A4"/>
          </p15:clr>
        </p15:guide>
        <p15:guide id="19" pos="4347">
          <p15:clr>
            <a:srgbClr val="A4A3A4"/>
          </p15:clr>
        </p15:guide>
        <p15:guide id="20" pos="5646">
          <p15:clr>
            <a:srgbClr val="A4A3A4"/>
          </p15:clr>
        </p15:guide>
        <p15:guide id="21" pos="1937">
          <p15:clr>
            <a:srgbClr val="A4A3A4"/>
          </p15:clr>
        </p15:guide>
        <p15:guide id="22" pos="382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D"/>
    <a:srgbClr val="BFDABA"/>
    <a:srgbClr val="C2DAD8"/>
    <a:srgbClr val="D38A28"/>
    <a:srgbClr val="5F8289"/>
    <a:srgbClr val="485E56"/>
    <a:srgbClr val="C3CFCD"/>
    <a:srgbClr val="92AA9F"/>
    <a:srgbClr val="BDD8ED"/>
    <a:srgbClr val="2C6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544" autoAdjust="0"/>
    <p:restoredTop sz="94660"/>
  </p:normalViewPr>
  <p:slideViewPr>
    <p:cSldViewPr snapToGrid="0" snapToObjects="1">
      <p:cViewPr varScale="1">
        <p:scale>
          <a:sx n="113" d="100"/>
          <a:sy n="113" d="100"/>
        </p:scale>
        <p:origin x="2388" y="114"/>
      </p:cViewPr>
      <p:guideLst>
        <p:guide orient="horz" pos="134"/>
        <p:guide orient="horz" pos="522"/>
        <p:guide orient="horz" pos="636"/>
        <p:guide orient="horz" pos="2665"/>
        <p:guide orient="horz" pos="4191"/>
        <p:guide orient="horz" pos="3901"/>
        <p:guide orient="horz" pos="3772"/>
        <p:guide orient="horz" pos="267"/>
        <p:guide orient="horz" pos="1009"/>
        <p:guide orient="horz" pos="2005"/>
        <p:guide orient="horz" pos="786"/>
        <p:guide orient="horz" pos="2427"/>
        <p:guide pos="130"/>
        <p:guide pos="1411"/>
        <p:guide pos="1528"/>
        <p:guide pos="2822"/>
        <p:guide pos="2967"/>
        <p:guide pos="4234"/>
        <p:guide pos="4347"/>
        <p:guide pos="5646"/>
        <p:guide pos="1937"/>
        <p:guide pos="3824"/>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75" d="100"/>
          <a:sy n="75" d="100"/>
        </p:scale>
        <p:origin x="-151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610767\Desktop\Joanne%20Frangias\Catherine\voting%20trend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e610767\Desktop\Joanne%20Frangias\Catherine\voting%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87103252132098E-2"/>
          <c:y val="5.8295737939154997E-2"/>
          <c:w val="0.82211283933481205"/>
          <c:h val="0.58733239179472252"/>
        </c:manualLayout>
      </c:layout>
      <c:barChart>
        <c:barDir val="col"/>
        <c:grouping val="clustered"/>
        <c:varyColors val="0"/>
        <c:ser>
          <c:idx val="0"/>
          <c:order val="0"/>
          <c:tx>
            <c:strRef>
              <c:f>'Income - Voter Turnout'!$F$16</c:f>
              <c:strCache>
                <c:ptCount val="1"/>
                <c:pt idx="0">
                  <c:v> %eligible Population that voted</c:v>
                </c:pt>
              </c:strCache>
            </c:strRef>
          </c:tx>
          <c:spPr>
            <a:solidFill>
              <a:schemeClr val="accent1"/>
            </a:solidFill>
          </c:spPr>
          <c:invertIfNegative val="0"/>
          <c:cat>
            <c:strRef>
              <c:f>'Income - Voter Turnout'!$E$17:$E$26</c:f>
              <c:strCache>
                <c:ptCount val="10"/>
                <c:pt idx="0">
                  <c:v>Under $10,000</c:v>
                </c:pt>
                <c:pt idx="1">
                  <c:v>$10,000 to $14,999</c:v>
                </c:pt>
                <c:pt idx="2">
                  <c:v>$15,000 to $19,999</c:v>
                </c:pt>
                <c:pt idx="3">
                  <c:v>$20,000 to $29,999</c:v>
                </c:pt>
                <c:pt idx="4">
                  <c:v>$30,000 to $39,999</c:v>
                </c:pt>
                <c:pt idx="5">
                  <c:v>$40,000 to $49,999</c:v>
                </c:pt>
                <c:pt idx="6">
                  <c:v>$50,000 to $74,999</c:v>
                </c:pt>
                <c:pt idx="7">
                  <c:v>$75,000 to $99,999</c:v>
                </c:pt>
                <c:pt idx="8">
                  <c:v>$100,000 to $149,999</c:v>
                </c:pt>
                <c:pt idx="9">
                  <c:v>$150,000 and over</c:v>
                </c:pt>
              </c:strCache>
            </c:strRef>
          </c:cat>
          <c:val>
            <c:numRef>
              <c:f>'Income - Voter Turnout'!$F$17:$F$26</c:f>
              <c:numCache>
                <c:formatCode>0.00%</c:formatCode>
                <c:ptCount val="10"/>
                <c:pt idx="0">
                  <c:v>0.34143910703607733</c:v>
                </c:pt>
                <c:pt idx="1">
                  <c:v>0.39736208520883493</c:v>
                </c:pt>
                <c:pt idx="2">
                  <c:v>0.39519023689877963</c:v>
                </c:pt>
                <c:pt idx="3">
                  <c:v>0.4330190655772051</c:v>
                </c:pt>
                <c:pt idx="4">
                  <c:v>0.50037494035039898</c:v>
                </c:pt>
                <c:pt idx="5">
                  <c:v>0.55928006014239595</c:v>
                </c:pt>
                <c:pt idx="6">
                  <c:v>0.61902387679352944</c:v>
                </c:pt>
                <c:pt idx="7">
                  <c:v>0.6704442982135459</c:v>
                </c:pt>
                <c:pt idx="8">
                  <c:v>0.72640353564083493</c:v>
                </c:pt>
                <c:pt idx="9">
                  <c:v>0.76531651709919957</c:v>
                </c:pt>
              </c:numCache>
            </c:numRef>
          </c:val>
        </c:ser>
        <c:ser>
          <c:idx val="1"/>
          <c:order val="1"/>
          <c:tx>
            <c:strRef>
              <c:f>'Income - Voter Turnout'!$G$16</c:f>
              <c:strCache>
                <c:ptCount val="1"/>
              </c:strCache>
            </c:strRef>
          </c:tx>
          <c:invertIfNegative val="0"/>
          <c:cat>
            <c:strRef>
              <c:f>'Income - Voter Turnout'!$E$17:$E$26</c:f>
              <c:strCache>
                <c:ptCount val="10"/>
                <c:pt idx="0">
                  <c:v>Under $10,000</c:v>
                </c:pt>
                <c:pt idx="1">
                  <c:v>$10,000 to $14,999</c:v>
                </c:pt>
                <c:pt idx="2">
                  <c:v>$15,000 to $19,999</c:v>
                </c:pt>
                <c:pt idx="3">
                  <c:v>$20,000 to $29,999</c:v>
                </c:pt>
                <c:pt idx="4">
                  <c:v>$30,000 to $39,999</c:v>
                </c:pt>
                <c:pt idx="5">
                  <c:v>$40,000 to $49,999</c:v>
                </c:pt>
                <c:pt idx="6">
                  <c:v>$50,000 to $74,999</c:v>
                </c:pt>
                <c:pt idx="7">
                  <c:v>$75,000 to $99,999</c:v>
                </c:pt>
                <c:pt idx="8">
                  <c:v>$100,000 to $149,999</c:v>
                </c:pt>
                <c:pt idx="9">
                  <c:v>$150,000 and over</c:v>
                </c:pt>
              </c:strCache>
            </c:strRef>
          </c:cat>
          <c:val>
            <c:numRef>
              <c:f>'Income - Voter Turnout'!$G$17:$G$26</c:f>
              <c:numCache>
                <c:formatCode>General</c:formatCode>
                <c:ptCount val="10"/>
              </c:numCache>
            </c:numRef>
          </c:val>
        </c:ser>
        <c:dLbls>
          <c:showLegendKey val="0"/>
          <c:showVal val="0"/>
          <c:showCatName val="0"/>
          <c:showSerName val="0"/>
          <c:showPercent val="0"/>
          <c:showBubbleSize val="0"/>
        </c:dLbls>
        <c:gapWidth val="150"/>
        <c:axId val="140868384"/>
        <c:axId val="140868944"/>
      </c:barChart>
      <c:barChart>
        <c:barDir val="col"/>
        <c:grouping val="clustered"/>
        <c:varyColors val="0"/>
        <c:ser>
          <c:idx val="2"/>
          <c:order val="2"/>
          <c:tx>
            <c:strRef>
              <c:f>'Income - Voter Turnout'!$H$16</c:f>
              <c:strCache>
                <c:ptCount val="1"/>
                <c:pt idx="0">
                  <c:v>Voting Contribution</c:v>
                </c:pt>
              </c:strCache>
            </c:strRef>
          </c:tx>
          <c:spPr>
            <a:solidFill>
              <a:schemeClr val="accent2"/>
            </a:solidFill>
          </c:spPr>
          <c:invertIfNegative val="0"/>
          <c:cat>
            <c:strRef>
              <c:f>'Income - Voter Turnout'!$E$17:$E$26</c:f>
              <c:strCache>
                <c:ptCount val="10"/>
                <c:pt idx="0">
                  <c:v>Under $10,000</c:v>
                </c:pt>
                <c:pt idx="1">
                  <c:v>$10,000 to $14,999</c:v>
                </c:pt>
                <c:pt idx="2">
                  <c:v>$15,000 to $19,999</c:v>
                </c:pt>
                <c:pt idx="3">
                  <c:v>$20,000 to $29,999</c:v>
                </c:pt>
                <c:pt idx="4">
                  <c:v>$30,000 to $39,999</c:v>
                </c:pt>
                <c:pt idx="5">
                  <c:v>$40,000 to $49,999</c:v>
                </c:pt>
                <c:pt idx="6">
                  <c:v>$50,000 to $74,999</c:v>
                </c:pt>
                <c:pt idx="7">
                  <c:v>$75,000 to $99,999</c:v>
                </c:pt>
                <c:pt idx="8">
                  <c:v>$100,000 to $149,999</c:v>
                </c:pt>
                <c:pt idx="9">
                  <c:v>$150,000 and over</c:v>
                </c:pt>
              </c:strCache>
            </c:strRef>
          </c:cat>
          <c:val>
            <c:numRef>
              <c:f>'Income - Voter Turnout'!$H$17:$H$26</c:f>
              <c:numCache>
                <c:formatCode>0.00%</c:formatCode>
                <c:ptCount val="10"/>
                <c:pt idx="0">
                  <c:v>1.665686183945041E-2</c:v>
                </c:pt>
                <c:pt idx="1">
                  <c:v>1.8455764022928711E-2</c:v>
                </c:pt>
                <c:pt idx="2">
                  <c:v>1.6058848410888706E-2</c:v>
                </c:pt>
                <c:pt idx="3">
                  <c:v>5.0242851794769568E-2</c:v>
                </c:pt>
                <c:pt idx="4">
                  <c:v>7.1372659603949812E-2</c:v>
                </c:pt>
                <c:pt idx="5">
                  <c:v>6.1488421390405529E-2</c:v>
                </c:pt>
                <c:pt idx="6">
                  <c:v>0.16298053782313388</c:v>
                </c:pt>
                <c:pt idx="7">
                  <c:v>0.13374594639271492</c:v>
                </c:pt>
                <c:pt idx="8">
                  <c:v>0.16141986863152163</c:v>
                </c:pt>
                <c:pt idx="9">
                  <c:v>0.1534123229661466</c:v>
                </c:pt>
              </c:numCache>
            </c:numRef>
          </c:val>
        </c:ser>
        <c:dLbls>
          <c:showLegendKey val="0"/>
          <c:showVal val="0"/>
          <c:showCatName val="0"/>
          <c:showSerName val="0"/>
          <c:showPercent val="0"/>
          <c:showBubbleSize val="0"/>
        </c:dLbls>
        <c:gapWidth val="500"/>
        <c:overlap val="-100"/>
        <c:axId val="209550816"/>
        <c:axId val="140869504"/>
      </c:barChart>
      <c:catAx>
        <c:axId val="140868384"/>
        <c:scaling>
          <c:orientation val="minMax"/>
        </c:scaling>
        <c:delete val="0"/>
        <c:axPos val="b"/>
        <c:numFmt formatCode="General" sourceLinked="0"/>
        <c:majorTickMark val="out"/>
        <c:minorTickMark val="none"/>
        <c:tickLblPos val="nextTo"/>
        <c:spPr>
          <a:ln>
            <a:solidFill>
              <a:srgbClr val="CDCDCD"/>
            </a:solidFill>
          </a:ln>
        </c:spPr>
        <c:txPr>
          <a:bodyPr/>
          <a:lstStyle/>
          <a:p>
            <a:pPr>
              <a:defRPr b="1">
                <a:solidFill>
                  <a:schemeClr val="tx1"/>
                </a:solidFill>
              </a:defRPr>
            </a:pPr>
            <a:endParaRPr lang="en-US"/>
          </a:p>
        </c:txPr>
        <c:crossAx val="140868944"/>
        <c:crosses val="autoZero"/>
        <c:auto val="1"/>
        <c:lblAlgn val="ctr"/>
        <c:lblOffset val="100"/>
        <c:noMultiLvlLbl val="0"/>
      </c:catAx>
      <c:valAx>
        <c:axId val="140868944"/>
        <c:scaling>
          <c:orientation val="minMax"/>
        </c:scaling>
        <c:delete val="0"/>
        <c:axPos val="l"/>
        <c:numFmt formatCode="0.00%" sourceLinked="1"/>
        <c:majorTickMark val="out"/>
        <c:minorTickMark val="none"/>
        <c:tickLblPos val="nextTo"/>
        <c:spPr>
          <a:ln>
            <a:solidFill>
              <a:srgbClr val="CDCDCD"/>
            </a:solidFill>
          </a:ln>
        </c:spPr>
        <c:txPr>
          <a:bodyPr/>
          <a:lstStyle/>
          <a:p>
            <a:pPr>
              <a:defRPr>
                <a:solidFill>
                  <a:schemeClr val="bg1"/>
                </a:solidFill>
              </a:defRPr>
            </a:pPr>
            <a:endParaRPr lang="en-US"/>
          </a:p>
        </c:txPr>
        <c:crossAx val="140868384"/>
        <c:crosses val="autoZero"/>
        <c:crossBetween val="between"/>
        <c:majorUnit val="0.25"/>
      </c:valAx>
      <c:valAx>
        <c:axId val="140869504"/>
        <c:scaling>
          <c:orientation val="minMax"/>
        </c:scaling>
        <c:delete val="0"/>
        <c:axPos val="r"/>
        <c:numFmt formatCode="0.00%" sourceLinked="1"/>
        <c:majorTickMark val="out"/>
        <c:minorTickMark val="none"/>
        <c:tickLblPos val="nextTo"/>
        <c:spPr>
          <a:ln>
            <a:solidFill>
              <a:srgbClr val="CDCDCD"/>
            </a:solidFill>
          </a:ln>
        </c:spPr>
        <c:txPr>
          <a:bodyPr/>
          <a:lstStyle/>
          <a:p>
            <a:pPr>
              <a:defRPr>
                <a:solidFill>
                  <a:schemeClr val="bg1"/>
                </a:solidFill>
              </a:defRPr>
            </a:pPr>
            <a:endParaRPr lang="en-US"/>
          </a:p>
        </c:txPr>
        <c:crossAx val="209550816"/>
        <c:crosses val="max"/>
        <c:crossBetween val="between"/>
        <c:majorUnit val="4.0000000000000008E-2"/>
      </c:valAx>
      <c:catAx>
        <c:axId val="209550816"/>
        <c:scaling>
          <c:orientation val="minMax"/>
        </c:scaling>
        <c:delete val="1"/>
        <c:axPos val="b"/>
        <c:numFmt formatCode="General" sourceLinked="1"/>
        <c:majorTickMark val="out"/>
        <c:minorTickMark val="none"/>
        <c:tickLblPos val="nextTo"/>
        <c:crossAx val="140869504"/>
        <c:crosses val="autoZero"/>
        <c:auto val="1"/>
        <c:lblAlgn val="ctr"/>
        <c:lblOffset val="100"/>
        <c:noMultiLvlLbl val="0"/>
      </c:catAx>
    </c:plotArea>
    <c:plotVisOnly val="1"/>
    <c:dispBlanksAs val="gap"/>
    <c:showDLblsOverMax val="0"/>
  </c:chart>
  <c:spPr>
    <a:noFill/>
  </c:spPr>
  <c:txPr>
    <a:bodyPr/>
    <a:lstStyle/>
    <a:p>
      <a:pPr>
        <a:defRPr sz="9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spPr>
            <a:solidFill>
              <a:schemeClr val="accent3">
                <a:lumMod val="40000"/>
                <a:lumOff val="60000"/>
              </a:schemeClr>
            </a:solidFill>
            <a:ln>
              <a:noFill/>
            </a:ln>
            <a:effectLst/>
          </c:spPr>
          <c:dPt>
            <c:idx val="1"/>
            <c:bubble3D val="0"/>
            <c:explosion val="13"/>
          </c:dPt>
          <c:cat>
            <c:strRef>
              <c:f>Sheet1!$A$2:$A$3</c:f>
              <c:strCache>
                <c:ptCount val="2"/>
                <c:pt idx="0">
                  <c:v>1st Qtr</c:v>
                </c:pt>
                <c:pt idx="1">
                  <c:v>2nd Qtr</c:v>
                </c:pt>
              </c:strCache>
            </c:strRef>
          </c:cat>
          <c:val>
            <c:numRef>
              <c:f>Sheet1!$B$2:$B$3</c:f>
              <c:numCache>
                <c:formatCode>General</c:formatCode>
                <c:ptCount val="2"/>
                <c:pt idx="0">
                  <c:v>74</c:v>
                </c:pt>
                <c:pt idx="1">
                  <c:v>26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5942464661921"/>
          <c:y val="7.4242955688062662E-2"/>
          <c:w val="0.75687469854768596"/>
          <c:h val="0.5406492139919008"/>
        </c:manualLayout>
      </c:layout>
      <c:barChart>
        <c:barDir val="col"/>
        <c:grouping val="clustered"/>
        <c:varyColors val="0"/>
        <c:ser>
          <c:idx val="0"/>
          <c:order val="0"/>
          <c:tx>
            <c:strRef>
              <c:f>'Age - Voter Turnout'!$J$2</c:f>
              <c:strCache>
                <c:ptCount val="1"/>
                <c:pt idx="0">
                  <c:v> %eligible Population that voted</c:v>
                </c:pt>
              </c:strCache>
            </c:strRef>
          </c:tx>
          <c:spPr>
            <a:solidFill>
              <a:schemeClr val="accent1"/>
            </a:solidFill>
          </c:spPr>
          <c:invertIfNegative val="0"/>
          <c:cat>
            <c:strRef>
              <c:f>'Age - Voter Turnout'!$I$3:$I$7</c:f>
              <c:strCache>
                <c:ptCount val="5"/>
                <c:pt idx="0">
                  <c:v>18 to 24 years</c:v>
                </c:pt>
                <c:pt idx="1">
                  <c:v>25 to 44 years</c:v>
                </c:pt>
                <c:pt idx="2">
                  <c:v>45 to 64 years</c:v>
                </c:pt>
                <c:pt idx="3">
                  <c:v>65 to 74 years</c:v>
                </c:pt>
                <c:pt idx="4">
                  <c:v>75 years and over</c:v>
                </c:pt>
              </c:strCache>
            </c:strRef>
          </c:cat>
          <c:val>
            <c:numRef>
              <c:f>'Age - Voter Turnout'!$J$3:$J$7</c:f>
              <c:numCache>
                <c:formatCode>0.0%</c:formatCode>
                <c:ptCount val="5"/>
                <c:pt idx="0">
                  <c:v>0.39427012278308321</c:v>
                </c:pt>
                <c:pt idx="1">
                  <c:v>0.4897847021434204</c:v>
                </c:pt>
                <c:pt idx="2">
                  <c:v>0.61657060346782178</c:v>
                </c:pt>
                <c:pt idx="3">
                  <c:v>0.70126942286348504</c:v>
                </c:pt>
                <c:pt idx="4">
                  <c:v>0.65963127140842237</c:v>
                </c:pt>
              </c:numCache>
            </c:numRef>
          </c:val>
        </c:ser>
        <c:dLbls>
          <c:showLegendKey val="0"/>
          <c:showVal val="0"/>
          <c:showCatName val="0"/>
          <c:showSerName val="0"/>
          <c:showPercent val="0"/>
          <c:showBubbleSize val="0"/>
        </c:dLbls>
        <c:gapWidth val="150"/>
        <c:axId val="209555296"/>
        <c:axId val="209555856"/>
      </c:barChart>
      <c:barChart>
        <c:barDir val="col"/>
        <c:grouping val="clustered"/>
        <c:varyColors val="0"/>
        <c:ser>
          <c:idx val="1"/>
          <c:order val="1"/>
          <c:tx>
            <c:strRef>
              <c:f>'Age - Voter Turnout'!$K$2</c:f>
              <c:strCache>
                <c:ptCount val="1"/>
                <c:pt idx="0">
                  <c:v>Voting Contribution</c:v>
                </c:pt>
              </c:strCache>
            </c:strRef>
          </c:tx>
          <c:spPr>
            <a:solidFill>
              <a:schemeClr val="accent2"/>
            </a:solidFill>
            <a:ln>
              <a:noFill/>
            </a:ln>
          </c:spPr>
          <c:invertIfNegative val="0"/>
          <c:cat>
            <c:strRef>
              <c:f>'Age - Voter Turnout'!$I$3:$I$7</c:f>
              <c:strCache>
                <c:ptCount val="5"/>
                <c:pt idx="0">
                  <c:v>18 to 24 years</c:v>
                </c:pt>
                <c:pt idx="1">
                  <c:v>25 to 44 years</c:v>
                </c:pt>
                <c:pt idx="2">
                  <c:v>45 to 64 years</c:v>
                </c:pt>
                <c:pt idx="3">
                  <c:v>65 to 74 years</c:v>
                </c:pt>
                <c:pt idx="4">
                  <c:v>75 years and over</c:v>
                </c:pt>
              </c:strCache>
            </c:strRef>
          </c:cat>
          <c:val>
            <c:numRef>
              <c:f>'Age - Voter Turnout'!$K$3:$K$7</c:f>
              <c:numCache>
                <c:formatCode>0.0%</c:formatCode>
                <c:ptCount val="5"/>
                <c:pt idx="0">
                  <c:v>8.4050110152177226E-2</c:v>
                </c:pt>
                <c:pt idx="1">
                  <c:v>0.29805797712615517</c:v>
                </c:pt>
                <c:pt idx="2">
                  <c:v>0.37566618437220528</c:v>
                </c:pt>
                <c:pt idx="3">
                  <c:v>0.14700771428779164</c:v>
                </c:pt>
                <c:pt idx="4">
                  <c:v>9.5210743290896266E-2</c:v>
                </c:pt>
              </c:numCache>
            </c:numRef>
          </c:val>
        </c:ser>
        <c:dLbls>
          <c:showLegendKey val="0"/>
          <c:showVal val="0"/>
          <c:showCatName val="0"/>
          <c:showSerName val="0"/>
          <c:showPercent val="0"/>
          <c:showBubbleSize val="0"/>
        </c:dLbls>
        <c:gapWidth val="500"/>
        <c:overlap val="100"/>
        <c:axId val="209556976"/>
        <c:axId val="209556416"/>
      </c:barChart>
      <c:catAx>
        <c:axId val="209555296"/>
        <c:scaling>
          <c:orientation val="minMax"/>
        </c:scaling>
        <c:delete val="0"/>
        <c:axPos val="b"/>
        <c:numFmt formatCode="General" sourceLinked="0"/>
        <c:majorTickMark val="out"/>
        <c:minorTickMark val="none"/>
        <c:tickLblPos val="nextTo"/>
        <c:spPr>
          <a:ln>
            <a:solidFill>
              <a:srgbClr val="CDCDCD"/>
            </a:solidFill>
          </a:ln>
        </c:spPr>
        <c:txPr>
          <a:bodyPr/>
          <a:lstStyle/>
          <a:p>
            <a:pPr>
              <a:defRPr>
                <a:solidFill>
                  <a:schemeClr val="bg1"/>
                </a:solidFill>
              </a:defRPr>
            </a:pPr>
            <a:endParaRPr lang="en-US"/>
          </a:p>
        </c:txPr>
        <c:crossAx val="209555856"/>
        <c:crosses val="autoZero"/>
        <c:auto val="1"/>
        <c:lblAlgn val="ctr"/>
        <c:lblOffset val="100"/>
        <c:noMultiLvlLbl val="0"/>
      </c:catAx>
      <c:valAx>
        <c:axId val="209555856"/>
        <c:scaling>
          <c:orientation val="minMax"/>
        </c:scaling>
        <c:delete val="0"/>
        <c:axPos val="l"/>
        <c:numFmt formatCode="0.0%" sourceLinked="1"/>
        <c:majorTickMark val="out"/>
        <c:minorTickMark val="none"/>
        <c:tickLblPos val="nextTo"/>
        <c:spPr>
          <a:ln>
            <a:solidFill>
              <a:srgbClr val="CDCDCD"/>
            </a:solidFill>
          </a:ln>
        </c:spPr>
        <c:txPr>
          <a:bodyPr/>
          <a:lstStyle/>
          <a:p>
            <a:pPr>
              <a:defRPr>
                <a:solidFill>
                  <a:schemeClr val="bg1"/>
                </a:solidFill>
              </a:defRPr>
            </a:pPr>
            <a:endParaRPr lang="en-US"/>
          </a:p>
        </c:txPr>
        <c:crossAx val="209555296"/>
        <c:crosses val="autoZero"/>
        <c:crossBetween val="between"/>
      </c:valAx>
      <c:valAx>
        <c:axId val="209556416"/>
        <c:scaling>
          <c:orientation val="minMax"/>
        </c:scaling>
        <c:delete val="0"/>
        <c:axPos val="r"/>
        <c:majorGridlines>
          <c:spPr>
            <a:ln>
              <a:noFill/>
            </a:ln>
          </c:spPr>
        </c:majorGridlines>
        <c:numFmt formatCode="0.0%" sourceLinked="1"/>
        <c:majorTickMark val="out"/>
        <c:minorTickMark val="none"/>
        <c:tickLblPos val="nextTo"/>
        <c:spPr>
          <a:ln>
            <a:solidFill>
              <a:srgbClr val="CDCDCD"/>
            </a:solidFill>
          </a:ln>
        </c:spPr>
        <c:txPr>
          <a:bodyPr/>
          <a:lstStyle/>
          <a:p>
            <a:pPr>
              <a:defRPr>
                <a:solidFill>
                  <a:schemeClr val="bg1"/>
                </a:solidFill>
              </a:defRPr>
            </a:pPr>
            <a:endParaRPr lang="en-US"/>
          </a:p>
        </c:txPr>
        <c:crossAx val="209556976"/>
        <c:crosses val="max"/>
        <c:crossBetween val="between"/>
      </c:valAx>
      <c:catAx>
        <c:axId val="209556976"/>
        <c:scaling>
          <c:orientation val="minMax"/>
        </c:scaling>
        <c:delete val="1"/>
        <c:axPos val="b"/>
        <c:numFmt formatCode="General" sourceLinked="1"/>
        <c:majorTickMark val="out"/>
        <c:minorTickMark val="none"/>
        <c:tickLblPos val="nextTo"/>
        <c:crossAx val="209556416"/>
        <c:crosses val="autoZero"/>
        <c:auto val="1"/>
        <c:lblAlgn val="ctr"/>
        <c:lblOffset val="100"/>
        <c:noMultiLvlLbl val="0"/>
      </c:catAx>
    </c:plotArea>
    <c:legend>
      <c:legendPos val="b"/>
      <c:overlay val="0"/>
    </c:legend>
    <c:plotVisOnly val="1"/>
    <c:dispBlanksAs val="gap"/>
    <c:showDLblsOverMax val="0"/>
  </c:chart>
  <c:txPr>
    <a:bodyPr/>
    <a:lstStyle/>
    <a:p>
      <a:pPr>
        <a:defRPr sz="9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1.1376E-7</cdr:x>
      <cdr:y>0</cdr:y>
    </cdr:from>
    <cdr:to>
      <cdr:x>1</cdr:x>
      <cdr:y>0.05756</cdr:y>
    </cdr:to>
    <cdr:sp macro="" textlink="">
      <cdr:nvSpPr>
        <cdr:cNvPr id="2" name="TextBox 1"/>
        <cdr:cNvSpPr txBox="1"/>
      </cdr:nvSpPr>
      <cdr:spPr>
        <a:xfrm xmlns:a="http://schemas.openxmlformats.org/drawingml/2006/main">
          <a:off x="1" y="0"/>
          <a:ext cx="8790446"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900" dirty="0" smtClean="0">
              <a:solidFill>
                <a:schemeClr val="tx1"/>
              </a:solidFill>
            </a:rPr>
            <a:t>% Population that Voted                    Contribution to Overall Vote</a:t>
          </a:r>
        </a:p>
      </cdr:txBody>
    </cdr:sp>
  </cdr:relSizeAnchor>
  <cdr:relSizeAnchor xmlns:cdr="http://schemas.openxmlformats.org/drawingml/2006/chartDrawing">
    <cdr:from>
      <cdr:x>0.71022</cdr:x>
      <cdr:y>0.03818</cdr:y>
    </cdr:from>
    <cdr:to>
      <cdr:x>0.96053</cdr:x>
      <cdr:y>0.19157</cdr:y>
    </cdr:to>
    <cdr:sp macro="" textlink="">
      <cdr:nvSpPr>
        <cdr:cNvPr id="3" name="TextBox 2"/>
        <cdr:cNvSpPr txBox="1"/>
      </cdr:nvSpPr>
      <cdr:spPr>
        <a:xfrm xmlns:a="http://schemas.openxmlformats.org/drawingml/2006/main">
          <a:off x="6560014" y="160901"/>
          <a:ext cx="231204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smtClean="0">
              <a:solidFill>
                <a:srgbClr val="485E56"/>
              </a:solidFill>
            </a:rPr>
            <a:t>Income </a:t>
          </a:r>
        </a:p>
        <a:p xmlns:a="http://schemas.openxmlformats.org/drawingml/2006/main">
          <a:pPr algn="ctr"/>
          <a:r>
            <a:rPr lang="en-US" b="1" dirty="0" smtClean="0">
              <a:solidFill>
                <a:srgbClr val="485E56"/>
              </a:solidFill>
            </a:rPr>
            <a:t>&gt; $100,000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58" tIns="48329" rIns="96658" bIns="48329" rtlCol="0"/>
          <a:lstStyle>
            <a:lvl1pPr algn="r">
              <a:defRPr sz="1200"/>
            </a:lvl1pPr>
          </a:lstStyle>
          <a:p>
            <a:fld id="{121DB2E6-42B9-4B4F-A17E-C89E2CCF3216}" type="datetimeFigureOut">
              <a:rPr lang="en-US" smtClean="0"/>
              <a:t>8/1/2017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8" tIns="48329" rIns="96658" bIns="48329" rtlCol="0" anchor="b"/>
          <a:lstStyle>
            <a:lvl1pPr algn="r">
              <a:defRPr sz="1200"/>
            </a:lvl1pPr>
          </a:lstStyle>
          <a:p>
            <a:fld id="{68E788A9-725B-4A64-8906-D305BE9FAF13}" type="slidenum">
              <a:rPr lang="en-US" smtClean="0"/>
              <a:t>‹#›</a:t>
            </a:fld>
            <a:endParaRPr lang="en-US"/>
          </a:p>
        </p:txBody>
      </p:sp>
    </p:spTree>
    <p:extLst>
      <p:ext uri="{BB962C8B-B14F-4D97-AF65-F5344CB8AC3E}">
        <p14:creationId xmlns:p14="http://schemas.microsoft.com/office/powerpoint/2010/main" val="1235196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71D13811-D7C2-43B9-AF6C-372D39286B04}" type="datetimeFigureOut">
              <a:rPr lang="en-US" smtClean="0"/>
              <a:t>8/1/2017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1A1A43FD-6CCD-460A-9E3D-8EFEA25D5FF8}" type="slidenum">
              <a:rPr lang="en-US" smtClean="0"/>
              <a:t>‹#›</a:t>
            </a:fld>
            <a:endParaRPr lang="en-US"/>
          </a:p>
        </p:txBody>
      </p:sp>
    </p:spTree>
    <p:extLst>
      <p:ext uri="{BB962C8B-B14F-4D97-AF65-F5344CB8AC3E}">
        <p14:creationId xmlns:p14="http://schemas.microsoft.com/office/powerpoint/2010/main" val="321734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A43FD-6CCD-460A-9E3D-8EFEA25D5FF8}" type="slidenum">
              <a:rPr lang="en-US" smtClean="0"/>
              <a:t>3</a:t>
            </a:fld>
            <a:endParaRPr lang="en-US"/>
          </a:p>
        </p:txBody>
      </p:sp>
    </p:spTree>
    <p:extLst>
      <p:ext uri="{BB962C8B-B14F-4D97-AF65-F5344CB8AC3E}">
        <p14:creationId xmlns:p14="http://schemas.microsoft.com/office/powerpoint/2010/main" val="411297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A43FD-6CCD-460A-9E3D-8EFEA25D5FF8}" type="slidenum">
              <a:rPr lang="en-US" smtClean="0"/>
              <a:t>6</a:t>
            </a:fld>
            <a:endParaRPr lang="en-US"/>
          </a:p>
        </p:txBody>
      </p:sp>
    </p:spTree>
    <p:extLst>
      <p:ext uri="{BB962C8B-B14F-4D97-AF65-F5344CB8AC3E}">
        <p14:creationId xmlns:p14="http://schemas.microsoft.com/office/powerpoint/2010/main" val="2434003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int Title: Arrow Illustration">
    <p:bg>
      <p:bgPr>
        <a:solidFill>
          <a:schemeClr val="tx2"/>
        </a:solidFill>
        <a:effectLst/>
      </p:bgPr>
    </p:bg>
    <p:spTree>
      <p:nvGrpSpPr>
        <p:cNvPr id="1" name=""/>
        <p:cNvGrpSpPr/>
        <p:nvPr/>
      </p:nvGrpSpPr>
      <p:grpSpPr>
        <a:xfrm>
          <a:off x="0" y="0"/>
          <a:ext cx="0" cy="0"/>
          <a:chOff x="0" y="0"/>
          <a:chExt cx="0" cy="0"/>
        </a:xfrm>
      </p:grpSpPr>
      <p:pic>
        <p:nvPicPr>
          <p:cNvPr id="1026" name="Picture 2" descr="\\psf\Dropbox\__FileExchange\NickBeesley\0748_SSGA_5x5_PPT_ILLUS_DECK\02_WORKING_FILES\03_PIX\SSGA_4-3_USL_5x5s\SSGA_4-3_USL_PPT_ILLUS_5x5_TITLES_EXPORTER_Up_Down_Arrow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1169551"/>
          </a:xfrm>
          <a:prstGeom prst="rect">
            <a:avLst/>
          </a:prstGeom>
          <a:solidFill>
            <a:schemeClr val="accent3">
              <a:lumMod val="20000"/>
              <a:lumOff val="80000"/>
            </a:schemeClr>
          </a:solidFill>
        </p:spPr>
        <p:txBody>
          <a:bodyPr wrap="square" rtlCol="0">
            <a:sp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Alternate Investment, Performance, Changing Markets.</a:t>
            </a:r>
            <a:endParaRPr lang="en-US" dirty="0">
              <a:solidFill>
                <a:schemeClr val="tx1"/>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7248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Lightbulb Illustration">
    <p:bg>
      <p:bgPr>
        <a:solidFill>
          <a:srgbClr val="BFDABA"/>
        </a:solidFill>
        <a:effectLst/>
      </p:bgPr>
    </p:bg>
    <p:spTree>
      <p:nvGrpSpPr>
        <p:cNvPr id="1" name=""/>
        <p:cNvGrpSpPr/>
        <p:nvPr/>
      </p:nvGrpSpPr>
      <p:grpSpPr>
        <a:xfrm>
          <a:off x="0" y="0"/>
          <a:ext cx="0" cy="0"/>
          <a:chOff x="0" y="0"/>
          <a:chExt cx="0" cy="0"/>
        </a:xfrm>
      </p:grpSpPr>
      <p:pic>
        <p:nvPicPr>
          <p:cNvPr id="3074" name="Picture 2" descr="\\psf\Dropbox\__FileExchange\__IMP__AJ-RD\Clients-Prospects\Landor\State Street Global Advisors\Materials from SSGA\NEW - PowerPoint Templates\NEW - Standard PPTs\UPDATED_Includes_SPDR_Slides\file_exports\US_TitleSlide_LightBulb_Light_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TextBox 10"/>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a:t>
            </a:r>
            <a:r>
              <a:rPr lang="en-US" baseline="0" dirty="0" smtClean="0">
                <a:solidFill>
                  <a:schemeClr val="tx1"/>
                </a:solidFill>
              </a:rPr>
              <a:t> Solutions, Innovation, Education, Inspiration</a:t>
            </a:r>
            <a:r>
              <a:rPr lang="en-US" dirty="0" smtClean="0">
                <a:solidFill>
                  <a:schemeClr val="tx1"/>
                </a:solidFill>
              </a:rPr>
              <a:t>.</a:t>
            </a:r>
            <a:endParaRPr lang="en-US" dirty="0">
              <a:solidFill>
                <a:schemeClr val="tx1"/>
              </a:solidFill>
            </a:endParaRP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865232"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7799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7"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3896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int Title: Logo onl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44861" y="6126952"/>
            <a:ext cx="1617757" cy="585216"/>
          </a:xfrm>
          <a:prstGeom prst="rect">
            <a:avLst/>
          </a:prstGeom>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3"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670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int or Screen: Photographic Title">
    <p:bg>
      <p:bgPr>
        <a:solidFill>
          <a:srgbClr val="BFDABA"/>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3" hasCustomPrompt="1"/>
          </p:nvPr>
        </p:nvSpPr>
        <p:spPr>
          <a:xfrm>
            <a:off x="-3175" y="0"/>
            <a:ext cx="9144000" cy="6858000"/>
          </a:xfrm>
        </p:spPr>
        <p:txBody>
          <a:bodyPr anchor="ctr" anchorCtr="0">
            <a:noAutofit/>
          </a:bodyPr>
          <a:lstStyle>
            <a:lvl1pPr algn="ctr">
              <a:defRPr baseline="0">
                <a:solidFill>
                  <a:schemeClr val="tx2"/>
                </a:solidFill>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insert a picture. </a:t>
            </a:r>
            <a:br>
              <a:rPr lang="en-US" dirty="0" smtClean="0"/>
            </a:br>
            <a:r>
              <a:rPr lang="en-US" dirty="0" smtClean="0"/>
              <a:t>Once you have inserted a picture, send the picture to the back:</a:t>
            </a:r>
            <a:br>
              <a:rPr lang="en-US" dirty="0" smtClean="0"/>
            </a:br>
            <a:r>
              <a:rPr lang="en-US" dirty="0" smtClean="0"/>
              <a:t>Home Tab &gt; Arrange &gt; Send to Back</a:t>
            </a:r>
            <a:endParaRPr lang="en-US" dirty="0"/>
          </a:p>
        </p:txBody>
      </p:sp>
      <p:sp>
        <p:nvSpPr>
          <p:cNvPr id="10" name="TextBox 9"/>
          <p:cNvSpPr txBox="1"/>
          <p:nvPr userDrawn="1"/>
        </p:nvSpPr>
        <p:spPr>
          <a:xfrm>
            <a:off x="9269761" y="657176"/>
            <a:ext cx="2222428" cy="1323439"/>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pPr>
              <a:spcAft>
                <a:spcPts val="600"/>
              </a:spcAft>
            </a:pPr>
            <a:r>
              <a:rPr lang="en-US" dirty="0" smtClean="0">
                <a:solidFill>
                  <a:schemeClr val="tx1"/>
                </a:solidFill>
              </a:rPr>
              <a:t>See tutorial</a:t>
            </a:r>
            <a:r>
              <a:rPr lang="en-US" baseline="0" dirty="0" smtClean="0">
                <a:solidFill>
                  <a:schemeClr val="tx1"/>
                </a:solidFill>
              </a:rPr>
              <a:t> for help</a:t>
            </a:r>
            <a:br>
              <a:rPr lang="en-US" baseline="0" dirty="0" smtClean="0">
                <a:solidFill>
                  <a:schemeClr val="tx1"/>
                </a:solidFill>
              </a:rPr>
            </a:br>
            <a:r>
              <a:rPr lang="en-US" baseline="0" dirty="0" smtClean="0">
                <a:solidFill>
                  <a:schemeClr val="tx1"/>
                </a:solidFill>
              </a:rPr>
              <a:t>on recoloring pictures. </a:t>
            </a:r>
          </a:p>
          <a:p>
            <a:r>
              <a:rPr lang="en-US" b="1" baseline="0" dirty="0" smtClean="0">
                <a:solidFill>
                  <a:schemeClr val="tx1"/>
                </a:solidFill>
              </a:rPr>
              <a:t>Do not </a:t>
            </a:r>
            <a:r>
              <a:rPr lang="en-US" baseline="0" dirty="0" smtClean="0">
                <a:solidFill>
                  <a:schemeClr val="tx1"/>
                </a:solidFill>
              </a:rPr>
              <a:t>use photographic background slides for SPDR presentations. </a:t>
            </a:r>
            <a:endParaRPr lang="en-US" dirty="0">
              <a:solidFill>
                <a:schemeClr val="tx1"/>
              </a:solidFill>
            </a:endParaRPr>
          </a:p>
        </p:txBody>
      </p:sp>
      <p:sp>
        <p:nvSpPr>
          <p:cNvPr id="16"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smtClean="0"/>
              <a:t>Click to edit Master text styles</a:t>
            </a:r>
          </a:p>
        </p:txBody>
      </p:sp>
      <p:sp>
        <p:nvSpPr>
          <p:cNvPr id="9" name="Subtitle 2"/>
          <p:cNvSpPr>
            <a:spLocks noGrp="1"/>
          </p:cNvSpPr>
          <p:nvPr>
            <p:ph type="subTitle" idx="1"/>
          </p:nvPr>
        </p:nvSpPr>
        <p:spPr>
          <a:xfrm>
            <a:off x="200022" y="3205778"/>
            <a:ext cx="4465641"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chemeClr val="tx2"/>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7" hasCustomPrompt="1"/>
          </p:nvPr>
        </p:nvSpPr>
        <p:spPr>
          <a:xfrm>
            <a:off x="203669" y="5875233"/>
            <a:ext cx="1828800" cy="777240"/>
          </a:xfrm>
          <a:blipFill>
            <a:blip r:embed="rId2"/>
            <a:stretch>
              <a:fillRect/>
            </a:stretch>
          </a:blipFill>
        </p:spPr>
        <p:txBody>
          <a:bodyPr/>
          <a:lstStyle>
            <a:lvl1pPr>
              <a:defRPr sz="800">
                <a:solidFill>
                  <a:schemeClr val="tx2"/>
                </a:solidFill>
              </a:defRPr>
            </a:lvl1pPr>
          </a:lstStyle>
          <a:p>
            <a:pPr lvl="0"/>
            <a:r>
              <a:rPr lang="en-US" dirty="0" smtClean="0"/>
              <a:t>Do not add text; placeholder for logo only.</a:t>
            </a:r>
            <a:endParaRPr lang="en-US" dirty="0"/>
          </a:p>
        </p:txBody>
      </p:sp>
    </p:spTree>
    <p:extLst>
      <p:ext uri="{BB962C8B-B14F-4D97-AF65-F5344CB8AC3E}">
        <p14:creationId xmlns:p14="http://schemas.microsoft.com/office/powerpoint/2010/main" val="217949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nt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344" y="2018710"/>
            <a:ext cx="7964294" cy="498598"/>
          </a:xfrm>
        </p:spPr>
        <p:txBody>
          <a:bodyPr anchor="b" anchorCtr="0">
            <a:noAutofit/>
          </a:bodyPr>
          <a:lstStyle>
            <a:lvl1pPr algn="l">
              <a:defRPr sz="32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98630" y="2657509"/>
            <a:ext cx="7964294" cy="303801"/>
          </a:xfrm>
        </p:spPr>
        <p:txBody>
          <a:bodyPr anchor="t" anchorCtr="0">
            <a:noAutofit/>
          </a:bodyPr>
          <a:lstStyle>
            <a:lvl1pPr marL="0" indent="0">
              <a:lnSpc>
                <a:spcPct val="94000"/>
              </a:lnSpc>
              <a:buNone/>
              <a:defRPr sz="2100">
                <a:solidFill>
                  <a:schemeClr val="tx1"/>
                </a:solidFill>
                <a:latin typeface="+mj-lt"/>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7"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637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reen Divider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344" y="2018710"/>
            <a:ext cx="7964294" cy="498598"/>
          </a:xfrm>
        </p:spPr>
        <p:txBody>
          <a:bodyPr anchor="b" anchorCtr="0">
            <a:noAutofit/>
          </a:bodyPr>
          <a:lstStyle>
            <a:lvl1pPr algn="l">
              <a:defRPr sz="3200" b="1" cap="none"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6249" y="2657509"/>
            <a:ext cx="7964294" cy="307777"/>
          </a:xfrm>
        </p:spPr>
        <p:txBody>
          <a:bodyPr anchor="t" anchorCtr="0">
            <a:noAutofit/>
          </a:bodyPr>
          <a:lstStyle>
            <a:lvl1pPr marL="0" indent="0">
              <a:lnSpc>
                <a:spcPct val="94000"/>
              </a:lnSpc>
              <a:buNone/>
              <a:defRPr sz="2100">
                <a:solidFill>
                  <a:schemeClr val="tx2"/>
                </a:solidFill>
                <a:latin typeface="+mj-lt"/>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2"/>
                </a:solidFill>
              </a:defRPr>
            </a:lvl1pPr>
          </a:lstStyle>
          <a:p>
            <a:fld id="{BA11689F-3B9A-A941-B15F-D2DE9D7A7DB5}" type="slidenum">
              <a:rPr lang="en-US" smtClean="0"/>
              <a:pPr/>
              <a:t>‹#›</a:t>
            </a:fld>
            <a:endParaRPr lang="en-US" dirty="0"/>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45578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SGA Closing Slid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bwMode="white">
          <a:xfrm>
            <a:off x="0" y="6049574"/>
            <a:ext cx="1489685" cy="8084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pic>
        <p:nvPicPr>
          <p:cNvPr id="5123" name="Picture 3" descr="\\psf\Dropbox\__FileExchange\__IMP__AJ-RD\Clients-Prospects\Landor\State Street Global Advisors\SPDR__Transition\CONVERSION_AND_IMPLEMENTATION\03_Creative_Services\SPDR_PPT_Study_AJ\exports\ssga_spdr_clr300-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0810"/>
          <a:stretch/>
        </p:blipFill>
        <p:spPr bwMode="auto">
          <a:xfrm>
            <a:off x="0" y="5356214"/>
            <a:ext cx="3251873" cy="11725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57188" y="198169"/>
            <a:ext cx="8648696" cy="443198"/>
          </a:xfrm>
        </p:spPr>
        <p:txBody>
          <a:bodyPr/>
          <a:lstStyle>
            <a:lvl1pPr>
              <a:defRPr sz="3200"/>
            </a:lvl1pPr>
          </a:lstStyle>
          <a:p>
            <a:r>
              <a:rPr lang="en-US" smtClean="0"/>
              <a:t>Click to edit Master title style</a:t>
            </a:r>
            <a:endParaRPr lang="en-US" dirty="0"/>
          </a:p>
        </p:txBody>
      </p:sp>
      <p:sp>
        <p:nvSpPr>
          <p:cNvPr id="5" name="Content Placeholder 4"/>
          <p:cNvSpPr>
            <a:spLocks noGrp="1"/>
          </p:cNvSpPr>
          <p:nvPr>
            <p:ph sz="quarter" idx="10"/>
          </p:nvPr>
        </p:nvSpPr>
        <p:spPr>
          <a:xfrm>
            <a:off x="357188" y="1009650"/>
            <a:ext cx="5534832" cy="3760244"/>
          </a:xfrm>
        </p:spPr>
        <p:txBody>
          <a:bodyPr/>
          <a:lstStyle>
            <a:lvl1pPr>
              <a:spcAft>
                <a:spcPts val="600"/>
              </a:spcAft>
              <a:defRPr/>
            </a:lvl1pPr>
            <a:lvl2pPr marL="0" indent="0">
              <a:buNone/>
              <a:defRPr/>
            </a:lvl2pPr>
            <a:lvl3pPr marL="0" indent="0">
              <a:spcBef>
                <a:spcPts val="600"/>
              </a:spcBef>
              <a:buNone/>
              <a:defRPr sz="1500" b="1">
                <a:solidFill>
                  <a:schemeClr val="bg2"/>
                </a:solidFill>
              </a:defRPr>
            </a:lvl3pPr>
            <a:lvl4pPr>
              <a:defRPr b="1"/>
            </a:lvl4pPr>
            <a:lvl5pPr marL="0" indent="0">
              <a:lnSpc>
                <a:spcPct val="100000"/>
              </a:lnSpc>
              <a:spcBef>
                <a:spcPts val="0"/>
              </a:spcBef>
              <a:buNone/>
              <a:defRPr sz="1200" b="1">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7073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195259" y="994023"/>
            <a:ext cx="8140701" cy="271485"/>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8" name="Content Placeholder 7"/>
          <p:cNvSpPr>
            <a:spLocks noGrp="1"/>
          </p:cNvSpPr>
          <p:nvPr>
            <p:ph sz="quarter" idx="12"/>
          </p:nvPr>
        </p:nvSpPr>
        <p:spPr>
          <a:xfrm>
            <a:off x="195165" y="1335024"/>
            <a:ext cx="8129016" cy="465302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2"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924272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8" name="Content Placeholder 7"/>
          <p:cNvSpPr>
            <a:spLocks noGrp="1"/>
          </p:cNvSpPr>
          <p:nvPr>
            <p:ph sz="quarter" idx="12"/>
          </p:nvPr>
        </p:nvSpPr>
        <p:spPr>
          <a:xfrm>
            <a:off x="188022" y="1009649"/>
            <a:ext cx="8129016" cy="4978401"/>
          </a:xfrm>
        </p:spPr>
        <p:txBody>
          <a:bodyPr>
            <a:noAutofit/>
          </a:bodyPr>
          <a:lstStyle>
            <a:lvl1pPr marL="347663" indent="-347663">
              <a:lnSpc>
                <a:spcPct val="98000"/>
              </a:lnSpc>
              <a:spcBef>
                <a:spcPts val="900"/>
              </a:spcBef>
              <a:buClr>
                <a:schemeClr val="bg2"/>
              </a:buClr>
              <a:buSzPct val="110000"/>
              <a:buFont typeface="+mj-lt"/>
              <a:buAutoNum type="arabicPeriod"/>
              <a:defRPr sz="1800">
                <a:solidFill>
                  <a:schemeClr val="tx1"/>
                </a:solidFill>
                <a:latin typeface="+mj-lt"/>
              </a:defRPr>
            </a:lvl1pPr>
            <a:lvl2pPr marL="347663" indent="0">
              <a:lnSpc>
                <a:spcPct val="98000"/>
              </a:lnSpc>
              <a:spcBef>
                <a:spcPts val="900"/>
              </a:spcBef>
              <a:spcAft>
                <a:spcPts val="300"/>
              </a:spcAft>
              <a:buNone/>
              <a:defRPr sz="1800" b="1">
                <a:solidFill>
                  <a:schemeClr val="bg2"/>
                </a:solidFill>
                <a:latin typeface="+mj-lt"/>
              </a:defRPr>
            </a:lvl2pPr>
            <a:lvl3pPr marL="346075" indent="0">
              <a:spcBef>
                <a:spcPts val="300"/>
              </a:spcBef>
              <a:spcAft>
                <a:spcPts val="300"/>
              </a:spcAft>
              <a:buNone/>
              <a:defRPr sz="1800">
                <a:latin typeface="+mj-lt"/>
              </a:defRPr>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11835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1" hasCustomPrompt="1"/>
          </p:nvPr>
        </p:nvSpPr>
        <p:spPr>
          <a:xfrm>
            <a:off x="195259" y="994023"/>
            <a:ext cx="8140701" cy="4994027"/>
          </a:xfrm>
        </p:spPr>
        <p:txBody>
          <a:bodyPr>
            <a:noAutofit/>
          </a:bodyPr>
          <a:lstStyle>
            <a:lvl1pPr>
              <a:lnSpc>
                <a:spcPct val="98000"/>
              </a:lnSpc>
              <a:defRPr sz="1800">
                <a:solidFill>
                  <a:schemeClr val="tx1"/>
                </a:solidFill>
                <a:latin typeface="+mj-lt"/>
              </a:defRPr>
            </a:lvl1pPr>
          </a:lstStyle>
          <a:p>
            <a:pPr lvl="0"/>
            <a:r>
              <a:rPr lang="en-US" dirty="0" smtClean="0"/>
              <a:t>Click to edit Master subtitle styles</a:t>
            </a:r>
            <a:endParaRPr lang="en-US" dirty="0"/>
          </a:p>
        </p:txBody>
      </p:sp>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687692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rrow Illustration">
    <p:bg>
      <p:bgPr>
        <a:solidFill>
          <a:srgbClr val="BFDABA"/>
        </a:solidFill>
        <a:effectLst/>
      </p:bgPr>
    </p:bg>
    <p:spTree>
      <p:nvGrpSpPr>
        <p:cNvPr id="1" name=""/>
        <p:cNvGrpSpPr/>
        <p:nvPr/>
      </p:nvGrpSpPr>
      <p:grpSpPr>
        <a:xfrm>
          <a:off x="0" y="0"/>
          <a:ext cx="0" cy="0"/>
          <a:chOff x="0" y="0"/>
          <a:chExt cx="0" cy="0"/>
        </a:xfrm>
      </p:grpSpPr>
      <p:pic>
        <p:nvPicPr>
          <p:cNvPr id="18435" name="Picture 3" descr="\\psf\Home\Desktop\temp____images\Arrows_LtGreen_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1169551"/>
          </a:xfrm>
          <a:prstGeom prst="rect">
            <a:avLst/>
          </a:prstGeom>
          <a:solidFill>
            <a:schemeClr val="accent3">
              <a:lumMod val="20000"/>
              <a:lumOff val="80000"/>
            </a:schemeClr>
          </a:solidFill>
        </p:spPr>
        <p:txBody>
          <a:bodyPr wrap="square" rtlCol="0">
            <a:sp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Alternate Investment, Performance, Changing Markets.</a:t>
            </a:r>
            <a:endParaRPr lang="en-US" dirty="0">
              <a:solidFill>
                <a:schemeClr val="tx1"/>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364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Disclosur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Text Placeholder 8"/>
          <p:cNvSpPr>
            <a:spLocks noGrp="1"/>
          </p:cNvSpPr>
          <p:nvPr>
            <p:ph type="body" sz="quarter" idx="13" hasCustomPrompt="1"/>
          </p:nvPr>
        </p:nvSpPr>
        <p:spPr bwMode="ltGray">
          <a:xfrm>
            <a:off x="6869113" y="1012825"/>
            <a:ext cx="2103437" cy="4251960"/>
          </a:xfrm>
          <a:solidFill>
            <a:srgbClr val="BFDABA"/>
          </a:solidFill>
        </p:spPr>
        <p:txBody>
          <a:bodyPr lIns="91440" tIns="64008" rIns="91440" bIns="91440">
            <a:noAutofit/>
          </a:bodyPr>
          <a:lstStyle>
            <a:lvl1pPr>
              <a:lnSpc>
                <a:spcPct val="95000"/>
              </a:lnSpc>
              <a:spcBef>
                <a:spcPts val="100"/>
              </a:spcBef>
              <a:defRPr sz="1200" b="1" cap="none" baseline="0">
                <a:latin typeface="+mn-lt"/>
              </a:defRPr>
            </a:lvl1pPr>
            <a:lvl2pPr>
              <a:lnSpc>
                <a:spcPct val="95000"/>
              </a:lnSpc>
              <a:spcBef>
                <a:spcPts val="100"/>
              </a:spcBef>
              <a:defRPr sz="1200"/>
            </a:lvl2pPr>
            <a:lvl3pPr marL="365760" indent="-182880">
              <a:lnSpc>
                <a:spcPct val="95000"/>
              </a:lnSpc>
              <a:spcBef>
                <a:spcPts val="100"/>
              </a:spcBef>
              <a:defRPr sz="1200"/>
            </a:lvl3pPr>
            <a:lvl4pPr marL="548640" indent="-182880">
              <a:lnSpc>
                <a:spcPct val="95000"/>
              </a:lnSpc>
              <a:spcBef>
                <a:spcPts val="100"/>
              </a:spcBef>
              <a:defRPr sz="11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 Placeholder 5"/>
          <p:cNvSpPr>
            <a:spLocks noGrp="1"/>
          </p:cNvSpPr>
          <p:nvPr>
            <p:ph type="body" sz="quarter" idx="11"/>
          </p:nvPr>
        </p:nvSpPr>
        <p:spPr>
          <a:xfrm>
            <a:off x="195260" y="994023"/>
            <a:ext cx="6511926"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6" name="Content Placeholder 5"/>
          <p:cNvSpPr>
            <a:spLocks noGrp="1"/>
          </p:cNvSpPr>
          <p:nvPr>
            <p:ph sz="quarter" idx="15"/>
          </p:nvPr>
        </p:nvSpPr>
        <p:spPr>
          <a:xfrm>
            <a:off x="195165" y="1335024"/>
            <a:ext cx="6500812" cy="471323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7"/>
          </p:nvPr>
        </p:nvSpPr>
        <p:spPr>
          <a:xfrm>
            <a:off x="199546" y="6113815"/>
            <a:ext cx="8780145" cy="102592"/>
          </a:xfrm>
        </p:spPr>
        <p:txBody>
          <a:bodyPr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2"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77227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Text_Righ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Picture Placeholder 8"/>
          <p:cNvSpPr>
            <a:spLocks noGrp="1"/>
          </p:cNvSpPr>
          <p:nvPr>
            <p:ph type="pic" sz="quarter" idx="13"/>
          </p:nvPr>
        </p:nvSpPr>
        <p:spPr>
          <a:xfrm>
            <a:off x="4664165" y="1006475"/>
            <a:ext cx="4297362" cy="4981575"/>
          </a:xfrm>
        </p:spPr>
        <p:txBody>
          <a:bodyPr>
            <a:noAutofit/>
          </a:bodyPr>
          <a:lstStyle>
            <a:lvl1pPr>
              <a:defRPr>
                <a:solidFill>
                  <a:schemeClr val="tx1"/>
                </a:solidFill>
              </a:defRPr>
            </a:lvl1pPr>
          </a:lstStyle>
          <a:p>
            <a:r>
              <a:rPr lang="en-US" smtClean="0"/>
              <a:t>Click icon to add picture</a:t>
            </a:r>
            <a:endParaRPr lang="en-US" dirty="0"/>
          </a:p>
        </p:txBody>
      </p:sp>
      <p:sp>
        <p:nvSpPr>
          <p:cNvPr id="6" name="Content Placeholder 5"/>
          <p:cNvSpPr>
            <a:spLocks noGrp="1"/>
          </p:cNvSpPr>
          <p:nvPr>
            <p:ph sz="quarter" idx="14"/>
          </p:nvPr>
        </p:nvSpPr>
        <p:spPr>
          <a:xfrm>
            <a:off x="195165" y="1335024"/>
            <a:ext cx="4306887"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195259" y="994023"/>
            <a:ext cx="4318001"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11"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048873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195165" y="1335024"/>
            <a:ext cx="4306887"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195259" y="994023"/>
            <a:ext cx="4318001"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8"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643934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196504" y="4565793"/>
            <a:ext cx="8796528" cy="142225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195259" y="994023"/>
            <a:ext cx="4318001" cy="269304"/>
          </a:xfrm>
        </p:spPr>
        <p:txBody>
          <a:bodyPr>
            <a:noAutofit/>
          </a:bodyPr>
          <a:lstStyle>
            <a:lvl1pPr>
              <a:lnSpc>
                <a:spcPct val="98000"/>
              </a:lnSpc>
              <a:spcBef>
                <a:spcPts val="0"/>
              </a:spcBef>
              <a:defRPr sz="1800">
                <a:solidFill>
                  <a:schemeClr val="tx1"/>
                </a:solidFill>
                <a:latin typeface="+mj-lt"/>
              </a:defRPr>
            </a:lvl1pPr>
          </a:lstStyle>
          <a:p>
            <a:pPr lvl="0"/>
            <a:r>
              <a:rPr lang="en-US" smtClean="0"/>
              <a:t>Click to edit Master text styles</a:t>
            </a:r>
          </a:p>
        </p:txBody>
      </p:sp>
      <p:sp>
        <p:nvSpPr>
          <p:cNvPr id="10" name="Text Placeholder 4"/>
          <p:cNvSpPr>
            <a:spLocks noGrp="1"/>
          </p:cNvSpPr>
          <p:nvPr>
            <p:ph type="body" sz="quarter" idx="17"/>
          </p:nvPr>
        </p:nvSpPr>
        <p:spPr>
          <a:xfrm>
            <a:off x="201927"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Picture Placeholder 8"/>
          <p:cNvSpPr>
            <a:spLocks noGrp="1"/>
          </p:cNvSpPr>
          <p:nvPr>
            <p:ph type="pic" sz="quarter" idx="13"/>
          </p:nvPr>
        </p:nvSpPr>
        <p:spPr>
          <a:xfrm>
            <a:off x="4664165" y="1006475"/>
            <a:ext cx="4297362" cy="3402239"/>
          </a:xfrm>
        </p:spPr>
        <p:txBody>
          <a:bodyPr>
            <a:noAutofit/>
          </a:bodyPr>
          <a:lstStyle>
            <a:lvl1pPr>
              <a:defRPr>
                <a:solidFill>
                  <a:schemeClr val="tx1"/>
                </a:solidFill>
              </a:defRPr>
            </a:lvl1pPr>
          </a:lstStyle>
          <a:p>
            <a:r>
              <a:rPr lang="en-US" smtClean="0"/>
              <a:t>Click icon to add picture</a:t>
            </a:r>
            <a:endParaRPr lang="en-US"/>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1104830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196849" y="1321850"/>
            <a:ext cx="8136730" cy="94237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01927"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4" name="Content Placeholder 5"/>
          <p:cNvSpPr>
            <a:spLocks noGrp="1"/>
          </p:cNvSpPr>
          <p:nvPr>
            <p:ph sz="quarter" idx="18"/>
          </p:nvPr>
        </p:nvSpPr>
        <p:spPr>
          <a:xfrm>
            <a:off x="194468" y="2399536"/>
            <a:ext cx="8136730" cy="235752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9"/>
          </p:nvPr>
        </p:nvSpPr>
        <p:spPr>
          <a:xfrm>
            <a:off x="199230" y="1009650"/>
            <a:ext cx="8129587" cy="184666"/>
          </a:xfrm>
        </p:spPr>
        <p:txBody>
          <a:bodyPr wrap="square">
            <a:noAutofit/>
          </a:bodyPr>
          <a:lstStyle>
            <a:lvl1pPr>
              <a:lnSpc>
                <a:spcPct val="100000"/>
              </a:lnSpc>
              <a:spcBef>
                <a:spcPts val="0"/>
              </a:spcBef>
              <a:defRPr sz="1200" b="1">
                <a:solidFill>
                  <a:schemeClr val="bg2"/>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1822758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int Quote: White">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9" name="Title 4"/>
          <p:cNvSpPr txBox="1">
            <a:spLocks/>
          </p:cNvSpPr>
          <p:nvPr userDrawn="1"/>
        </p:nvSpPr>
        <p:spPr>
          <a:xfrm>
            <a:off x="190500" y="0"/>
            <a:ext cx="512232" cy="685799"/>
          </a:xfrm>
          <a:prstGeom prst="rect">
            <a:avLst/>
          </a:prstGeom>
        </p:spPr>
        <p:txBody>
          <a:bodyPr vert="horz" wrap="square" lIns="0" tIns="0" rIns="0" bIns="0" rtlCol="0" anchor="t" anchorCtr="0">
            <a:noAutofit/>
          </a:bodyPr>
          <a:lstStyle>
            <a:lvl1pPr marL="138113" indent="-138113" algn="l" defTabSz="457146" rtl="0" eaLnBrk="1" latinLnBrk="0" hangingPunct="1">
              <a:lnSpc>
                <a:spcPct val="100000"/>
              </a:lnSpc>
              <a:spcBef>
                <a:spcPct val="0"/>
              </a:spcBef>
              <a:buNone/>
              <a:defRPr sz="2600" b="0" kern="1200">
                <a:solidFill>
                  <a:schemeClr val="bg2"/>
                </a:solidFill>
                <a:latin typeface="+mj-lt"/>
                <a:ea typeface="+mj-ea"/>
                <a:cs typeface="+mj-cs"/>
              </a:defRPr>
            </a:lvl1pPr>
          </a:lstStyle>
          <a:p>
            <a:pPr>
              <a:lnSpc>
                <a:spcPts val="11000"/>
              </a:lnSpc>
            </a:pPr>
            <a:r>
              <a:rPr lang="en-US" sz="10000" dirty="0" smtClean="0">
                <a:solidFill>
                  <a:srgbClr val="BFDABA"/>
                </a:solidFill>
              </a:rPr>
              <a:t>“</a:t>
            </a:r>
            <a:endParaRPr lang="en-US" sz="10000" dirty="0">
              <a:solidFill>
                <a:srgbClr val="BFDABA"/>
              </a:solidFill>
            </a:endParaRPr>
          </a:p>
        </p:txBody>
      </p:sp>
      <p:sp>
        <p:nvSpPr>
          <p:cNvPr id="6" name="Text Placeholder 5"/>
          <p:cNvSpPr>
            <a:spLocks noGrp="1"/>
          </p:cNvSpPr>
          <p:nvPr>
            <p:ph type="body" sz="quarter" idx="11" hasCustomPrompt="1"/>
          </p:nvPr>
        </p:nvSpPr>
        <p:spPr>
          <a:xfrm>
            <a:off x="446616" y="693173"/>
            <a:ext cx="7889344" cy="4962833"/>
          </a:xfrm>
        </p:spPr>
        <p:txBody>
          <a:bodyPr>
            <a:noAutofit/>
          </a:bodyPr>
          <a:lstStyle>
            <a:lvl1pPr>
              <a:lnSpc>
                <a:spcPct val="114000"/>
              </a:lnSpc>
              <a:spcBef>
                <a:spcPts val="0"/>
              </a:spcBef>
              <a:defRPr sz="2600">
                <a:solidFill>
                  <a:schemeClr val="bg2"/>
                </a:solidFill>
                <a:latin typeface="+mj-lt"/>
              </a:defRPr>
            </a:lvl1pPr>
            <a:lvl2pPr marL="287338" indent="-287338">
              <a:lnSpc>
                <a:spcPct val="100000"/>
              </a:lnSpc>
              <a:spcBef>
                <a:spcPts val="3200"/>
              </a:spcBef>
              <a:buClr>
                <a:schemeClr val="bg1"/>
              </a:buClr>
              <a:buFont typeface="Source Sans Pro" panose="020B0503030403020204" pitchFamily="34" charset="0"/>
              <a:buChar char="—"/>
              <a:defRPr sz="1600" baseline="0">
                <a:solidFill>
                  <a:schemeClr val="bg1"/>
                </a:solidFill>
                <a:latin typeface="+mj-lt"/>
              </a:defRPr>
            </a:lvl2pPr>
          </a:lstStyle>
          <a:p>
            <a:pPr lvl="0"/>
            <a:r>
              <a:rPr lang="en-US" dirty="0" smtClean="0"/>
              <a:t>Click to edit Master subtitle styles</a:t>
            </a:r>
          </a:p>
          <a:p>
            <a:pPr lvl="1"/>
            <a:r>
              <a:rPr lang="en-US" dirty="0" smtClean="0"/>
              <a:t>First and Last name, Georgia 16pt Medium Gray </a:t>
            </a:r>
            <a:endParaRPr lang="en-US" dirty="0"/>
          </a:p>
        </p:txBody>
      </p:sp>
    </p:spTree>
    <p:extLst>
      <p:ext uri="{BB962C8B-B14F-4D97-AF65-F5344CB8AC3E}">
        <p14:creationId xmlns:p14="http://schemas.microsoft.com/office/powerpoint/2010/main" val="29069819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95259" y="994023"/>
            <a:ext cx="4318001" cy="269304"/>
          </a:xfrm>
        </p:spPr>
        <p:txBody>
          <a:bodyPr>
            <a:noAutofit/>
          </a:bodyPr>
          <a:lstStyle>
            <a:lvl1pPr>
              <a:lnSpc>
                <a:spcPct val="98000"/>
              </a:lnSpc>
              <a:spcBef>
                <a:spcPts val="0"/>
              </a:spcBef>
              <a:defRPr sz="1800" b="0">
                <a:solidFill>
                  <a:schemeClr val="tx1"/>
                </a:solidFill>
                <a:latin typeface="+mj-lt"/>
              </a:defRPr>
            </a:lvl1pPr>
          </a:lstStyle>
          <a:p>
            <a:pPr lvl="0"/>
            <a:r>
              <a:rPr lang="en-US" smtClean="0"/>
              <a:t>Click to edit Master text styles</a:t>
            </a:r>
          </a:p>
        </p:txBody>
      </p:sp>
      <p:sp>
        <p:nvSpPr>
          <p:cNvPr id="15" name="Text Placeholder 5"/>
          <p:cNvSpPr>
            <a:spLocks noGrp="1"/>
          </p:cNvSpPr>
          <p:nvPr>
            <p:ph type="body" sz="quarter" idx="16"/>
          </p:nvPr>
        </p:nvSpPr>
        <p:spPr>
          <a:xfrm>
            <a:off x="4656138" y="994023"/>
            <a:ext cx="4318001" cy="269304"/>
          </a:xfrm>
        </p:spPr>
        <p:txBody>
          <a:bodyPr>
            <a:noAutofit/>
          </a:bodyPr>
          <a:lstStyle>
            <a:lvl1pPr>
              <a:lnSpc>
                <a:spcPct val="98000"/>
              </a:lnSpc>
              <a:spcBef>
                <a:spcPts val="0"/>
              </a:spcBef>
              <a:defRPr sz="1800" b="0">
                <a:solidFill>
                  <a:schemeClr val="tx1"/>
                </a:solidFill>
                <a:latin typeface="+mj-lt"/>
              </a:defRPr>
            </a:lvl1pPr>
          </a:lstStyle>
          <a:p>
            <a:pPr lvl="0"/>
            <a:r>
              <a:rPr lang="en-US" smtClean="0"/>
              <a:t>Click to edit Master text styles</a:t>
            </a:r>
          </a:p>
        </p:txBody>
      </p:sp>
      <p:sp>
        <p:nvSpPr>
          <p:cNvPr id="7" name="Content Placeholder 6"/>
          <p:cNvSpPr>
            <a:spLocks noGrp="1"/>
          </p:cNvSpPr>
          <p:nvPr>
            <p:ph sz="quarter" idx="17"/>
          </p:nvPr>
        </p:nvSpPr>
        <p:spPr>
          <a:xfrm>
            <a:off x="197546" y="1335023"/>
            <a:ext cx="4306887"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1335023"/>
            <a:ext cx="4306887"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20"/>
          </p:nvPr>
        </p:nvSpPr>
        <p:spPr>
          <a:xfrm>
            <a:off x="199546"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3" name="Text Placeholder 4"/>
          <p:cNvSpPr>
            <a:spLocks noGrp="1"/>
          </p:cNvSpPr>
          <p:nvPr>
            <p:ph type="body" sz="quarter" idx="21"/>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5178060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195165" y="994023"/>
            <a:ext cx="4306887"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994023"/>
            <a:ext cx="4306887"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199546"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2142346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195165" y="994023"/>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994023"/>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199546"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196185" y="3530396"/>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4645253" y="3530396"/>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3"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3011681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w/subtitle">
    <p:spTree>
      <p:nvGrpSpPr>
        <p:cNvPr id="1" name=""/>
        <p:cNvGrpSpPr/>
        <p:nvPr/>
      </p:nvGrpSpPr>
      <p:grpSpPr>
        <a:xfrm>
          <a:off x="0" y="0"/>
          <a:ext cx="0" cy="0"/>
          <a:chOff x="0" y="0"/>
          <a:chExt cx="0" cy="0"/>
        </a:xfrm>
      </p:grpSpPr>
      <p:sp>
        <p:nvSpPr>
          <p:cNvPr id="13" name="Text Placeholder 6"/>
          <p:cNvSpPr>
            <a:spLocks noGrp="1"/>
          </p:cNvSpPr>
          <p:nvPr>
            <p:ph type="body" sz="quarter" idx="22"/>
          </p:nvPr>
        </p:nvSpPr>
        <p:spPr>
          <a:xfrm>
            <a:off x="199231" y="1742788"/>
            <a:ext cx="430371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4" name="Text Placeholder 6"/>
          <p:cNvSpPr>
            <a:spLocks noGrp="1"/>
          </p:cNvSpPr>
          <p:nvPr>
            <p:ph type="body" sz="quarter" idx="23"/>
          </p:nvPr>
        </p:nvSpPr>
        <p:spPr>
          <a:xfrm>
            <a:off x="4654552" y="1742788"/>
            <a:ext cx="430371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5" name="Text Placeholder 6"/>
          <p:cNvSpPr>
            <a:spLocks noGrp="1"/>
          </p:cNvSpPr>
          <p:nvPr>
            <p:ph type="body" sz="quarter" idx="24"/>
          </p:nvPr>
        </p:nvSpPr>
        <p:spPr>
          <a:xfrm>
            <a:off x="199231" y="3807329"/>
            <a:ext cx="430371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6" name="Text Placeholder 6"/>
          <p:cNvSpPr>
            <a:spLocks noGrp="1"/>
          </p:cNvSpPr>
          <p:nvPr>
            <p:ph type="body" sz="quarter" idx="25"/>
          </p:nvPr>
        </p:nvSpPr>
        <p:spPr>
          <a:xfrm>
            <a:off x="4654552" y="3807329"/>
            <a:ext cx="4303711" cy="153888"/>
          </a:xfrm>
        </p:spPr>
        <p:txBody>
          <a:bodyPr wrap="square" anchor="b" anchorCtr="0">
            <a:noAutofit/>
          </a:bodyPr>
          <a:lstStyle>
            <a:lvl1pPr>
              <a:lnSpc>
                <a:spcPts val="1200"/>
              </a:lnSpc>
              <a:spcBef>
                <a:spcPts val="0"/>
              </a:spcBef>
              <a:defRPr sz="1200" b="1">
                <a:solidFill>
                  <a:schemeClr val="tx1"/>
                </a:solidFill>
              </a:defRPr>
            </a:lvl1pPr>
          </a:lstStyle>
          <a:p>
            <a:pPr lvl="0"/>
            <a:r>
              <a:rPr lang="en-US" smtClean="0"/>
              <a:t>Click to edit Master text styles</a:t>
            </a:r>
          </a:p>
        </p:txBody>
      </p:sp>
      <p:sp>
        <p:nvSpPr>
          <p:cNvPr id="12" name="Text Placeholder 5"/>
          <p:cNvSpPr>
            <a:spLocks noGrp="1"/>
          </p:cNvSpPr>
          <p:nvPr>
            <p:ph type="body" sz="quarter" idx="11" hasCustomPrompt="1"/>
          </p:nvPr>
        </p:nvSpPr>
        <p:spPr>
          <a:xfrm>
            <a:off x="195259" y="994024"/>
            <a:ext cx="8820151" cy="573520"/>
          </a:xfrm>
        </p:spPr>
        <p:txBody>
          <a:bodyPr>
            <a:noAutofit/>
          </a:bodyPr>
          <a:lstStyle>
            <a:lvl1pPr>
              <a:lnSpc>
                <a:spcPct val="98000"/>
              </a:lnSpc>
              <a:defRPr sz="1800">
                <a:solidFill>
                  <a:schemeClr val="tx1"/>
                </a:solidFill>
                <a:latin typeface="+mj-lt"/>
              </a:defRPr>
            </a:lvl1pPr>
          </a:lstStyle>
          <a:p>
            <a:pPr lvl="0"/>
            <a:r>
              <a:rPr lang="en-US" dirty="0" smtClean="0"/>
              <a:t>Click to edit Master subtitle styles</a:t>
            </a:r>
            <a:endParaRPr lang="en-US" dirty="0"/>
          </a:p>
        </p:txBody>
      </p:sp>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197546" y="1919334"/>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1919334"/>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199546"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196185" y="3987609"/>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4645253" y="3987609"/>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8"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82563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int Title: Compass Illustration">
    <p:bg>
      <p:bgPr>
        <a:solidFill>
          <a:schemeClr val="tx2"/>
        </a:solidFill>
        <a:effectLst/>
      </p:bgPr>
    </p:bg>
    <p:spTree>
      <p:nvGrpSpPr>
        <p:cNvPr id="1" name=""/>
        <p:cNvGrpSpPr/>
        <p:nvPr/>
      </p:nvGrpSpPr>
      <p:grpSpPr>
        <a:xfrm>
          <a:off x="0" y="0"/>
          <a:ext cx="0" cy="0"/>
          <a:chOff x="0" y="0"/>
          <a:chExt cx="0" cy="0"/>
        </a:xfrm>
      </p:grpSpPr>
      <p:pic>
        <p:nvPicPr>
          <p:cNvPr id="2" name="Picture 2" descr="\\psf\Dropbox\__FileExchange\NickBeesley\0748_SSGA_5x5_PPT_ILLUS_DECK\02_WORKING_FILES\03_PIX\SSGA_4-3_USL_5x5s\SSGA_4-3_USL_PPT_ILLUS_5x5_TITLES_EXPORTER_Comp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200024" y="3205778"/>
            <a:ext cx="4465639"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6" name="Title 1"/>
          <p:cNvSpPr>
            <a:spLocks noGrp="1"/>
          </p:cNvSpPr>
          <p:nvPr>
            <p:ph type="ctrTitle"/>
          </p:nvPr>
        </p:nvSpPr>
        <p:spPr>
          <a:xfrm>
            <a:off x="185738" y="1093292"/>
            <a:ext cx="4653739"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Skill,</a:t>
            </a:r>
            <a:r>
              <a:rPr lang="en-US" baseline="0" dirty="0" smtClean="0">
                <a:solidFill>
                  <a:schemeClr val="tx1"/>
                </a:solidFill>
              </a:rPr>
              <a:t> Strategy</a:t>
            </a:r>
            <a:r>
              <a:rPr lang="en-US" dirty="0" smtClean="0">
                <a:solidFill>
                  <a:schemeClr val="tx1"/>
                </a:solidFill>
              </a:rPr>
              <a:t>, Advice, Precision, Planning.</a:t>
            </a:r>
            <a:endParaRPr lang="en-US" dirty="0">
              <a:solidFill>
                <a:schemeClr val="tx1"/>
              </a:solidFill>
            </a:endParaRPr>
          </a:p>
        </p:txBody>
      </p:sp>
    </p:spTree>
    <p:extLst>
      <p:ext uri="{BB962C8B-B14F-4D97-AF65-F5344CB8AC3E}">
        <p14:creationId xmlns:p14="http://schemas.microsoft.com/office/powerpoint/2010/main" val="3442617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92878" y="994023"/>
            <a:ext cx="3410847" cy="276999"/>
          </a:xfrm>
        </p:spPr>
        <p:txBody>
          <a:bodyPr>
            <a:noAutofit/>
          </a:bodyPr>
          <a:lstStyle>
            <a:lvl1pPr>
              <a:lnSpc>
                <a:spcPct val="98000"/>
              </a:lnSpc>
              <a:spcBef>
                <a:spcPts val="0"/>
              </a:spcBef>
              <a:defRPr sz="1800" b="0">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3881518" y="994023"/>
            <a:ext cx="5092622" cy="263149"/>
          </a:xfrm>
        </p:spPr>
        <p:txBody>
          <a:bodyPr>
            <a:noAutofit/>
          </a:bodyPr>
          <a:lstStyle>
            <a:lvl1pPr>
              <a:defRPr sz="1800" b="1">
                <a:solidFill>
                  <a:schemeClr val="bg2"/>
                </a:solidFill>
                <a:latin typeface="+mn-lt"/>
              </a:defRPr>
            </a:lvl1pPr>
          </a:lstStyle>
          <a:p>
            <a:pPr lvl="0"/>
            <a:r>
              <a:rPr lang="en-US" smtClean="0"/>
              <a:t>Click to edit Master text styles</a:t>
            </a:r>
          </a:p>
        </p:txBody>
      </p:sp>
      <p:sp>
        <p:nvSpPr>
          <p:cNvPr id="19" name="Content Placeholder 18"/>
          <p:cNvSpPr>
            <a:spLocks noGrp="1"/>
          </p:cNvSpPr>
          <p:nvPr>
            <p:ph sz="quarter" idx="18"/>
          </p:nvPr>
        </p:nvSpPr>
        <p:spPr>
          <a:xfrm>
            <a:off x="3883511" y="1335023"/>
            <a:ext cx="5079514"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20"/>
          </p:nvPr>
        </p:nvSpPr>
        <p:spPr>
          <a:xfrm>
            <a:off x="199546" y="6112472"/>
            <a:ext cx="8780146" cy="102592"/>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2" name="Text Placeholder 4"/>
          <p:cNvSpPr>
            <a:spLocks noGrp="1"/>
          </p:cNvSpPr>
          <p:nvPr>
            <p:ph type="body" sz="quarter" idx="21"/>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0326232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097282" y="1010760"/>
            <a:ext cx="3456716" cy="263149"/>
          </a:xfrm>
        </p:spPr>
        <p:txBody>
          <a:bodyPr>
            <a:noAutofit/>
          </a:bodyPr>
          <a:lstStyle>
            <a:lvl1pPr>
              <a:spcBef>
                <a:spcPts val="0"/>
              </a:spcBef>
              <a:defRPr sz="1800" b="1">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5550941" y="1010760"/>
            <a:ext cx="3283344" cy="263149"/>
          </a:xfrm>
        </p:spPr>
        <p:txBody>
          <a:bodyPr>
            <a:noAutofit/>
          </a:bodyPr>
          <a:lstStyle>
            <a:lvl1pPr>
              <a:spcBef>
                <a:spcPts val="0"/>
              </a:spcBef>
              <a:defRPr sz="1800" b="1">
                <a:solidFill>
                  <a:schemeClr val="tx1"/>
                </a:solidFill>
                <a:latin typeface="+mn-lt"/>
              </a:defRPr>
            </a:lvl1pPr>
          </a:lstStyle>
          <a:p>
            <a:pPr lvl="0"/>
            <a:r>
              <a:rPr lang="en-US" smtClean="0"/>
              <a:t>Click to edit Master text styles</a:t>
            </a:r>
          </a:p>
        </p:txBody>
      </p:sp>
      <p:sp>
        <p:nvSpPr>
          <p:cNvPr id="7" name="Content Placeholder 6"/>
          <p:cNvSpPr>
            <a:spLocks noGrp="1"/>
          </p:cNvSpPr>
          <p:nvPr>
            <p:ph sz="quarter" idx="17"/>
          </p:nvPr>
        </p:nvSpPr>
        <p:spPr>
          <a:xfrm>
            <a:off x="199927" y="2248351"/>
            <a:ext cx="3881897"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8"/>
          </p:nvPr>
        </p:nvSpPr>
        <p:spPr>
          <a:xfrm>
            <a:off x="4654228" y="2248351"/>
            <a:ext cx="3600001"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icture Placeholder 3"/>
          <p:cNvSpPr>
            <a:spLocks noGrp="1"/>
          </p:cNvSpPr>
          <p:nvPr>
            <p:ph type="pic" sz="quarter" idx="19"/>
          </p:nvPr>
        </p:nvSpPr>
        <p:spPr>
          <a:xfrm>
            <a:off x="197547" y="1004889"/>
            <a:ext cx="788288" cy="1119186"/>
          </a:xfrm>
        </p:spPr>
        <p:txBody>
          <a:bodyPr>
            <a:noAutofit/>
          </a:bodyPr>
          <a:lstStyle/>
          <a:p>
            <a:r>
              <a:rPr lang="en-US" smtClean="0"/>
              <a:t>Click icon to add picture</a:t>
            </a:r>
            <a:endParaRPr lang="en-US" dirty="0"/>
          </a:p>
        </p:txBody>
      </p:sp>
      <p:sp>
        <p:nvSpPr>
          <p:cNvPr id="18" name="Picture Placeholder 3"/>
          <p:cNvSpPr>
            <a:spLocks noGrp="1"/>
          </p:cNvSpPr>
          <p:nvPr>
            <p:ph type="pic" sz="quarter" idx="20"/>
          </p:nvPr>
        </p:nvSpPr>
        <p:spPr>
          <a:xfrm>
            <a:off x="4654228" y="1004889"/>
            <a:ext cx="788288" cy="1119186"/>
          </a:xfrm>
        </p:spPr>
        <p:txBody>
          <a:bodyPr>
            <a:noAutofit/>
          </a:bodyPr>
          <a:lstStyle/>
          <a:p>
            <a:r>
              <a:rPr lang="en-US" smtClean="0"/>
              <a:t>Click icon to add picture</a:t>
            </a:r>
            <a:endParaRPr lang="en-US" dirty="0"/>
          </a:p>
        </p:txBody>
      </p:sp>
      <p:sp>
        <p:nvSpPr>
          <p:cNvPr id="13" name="Text Placeholder 4"/>
          <p:cNvSpPr>
            <a:spLocks noGrp="1"/>
          </p:cNvSpPr>
          <p:nvPr>
            <p:ph type="body" sz="quarter" idx="22"/>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7" name="Text Placeholder 4"/>
          <p:cNvSpPr>
            <a:spLocks noGrp="1"/>
          </p:cNvSpPr>
          <p:nvPr>
            <p:ph type="body" sz="quarter" idx="23"/>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696691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4"/>
          <p:cNvSpPr>
            <a:spLocks noGrp="1"/>
          </p:cNvSpPr>
          <p:nvPr>
            <p:ph type="body" sz="quarter" idx="17"/>
          </p:nvPr>
        </p:nvSpPr>
        <p:spPr>
          <a:xfrm>
            <a:off x="206370" y="6113815"/>
            <a:ext cx="8763479"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7328004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ts val="0"/>
              </a:spcBef>
              <a:defRPr sz="800">
                <a:solidFill>
                  <a:schemeClr val="bg1"/>
                </a:solidFill>
              </a:defRPr>
            </a:lvl1pPr>
          </a:lstStyle>
          <a:p>
            <a:pPr lvl="0"/>
            <a:r>
              <a:rPr lang="en-US" smtClean="0"/>
              <a:t>Click to edit Master text styles</a:t>
            </a:r>
          </a:p>
        </p:txBody>
      </p:sp>
      <p:sp>
        <p:nvSpPr>
          <p:cNvPr id="5"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9"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794572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PDR Print Title: Arrow Illustration">
    <p:bg>
      <p:bgPr>
        <a:solidFill>
          <a:schemeClr val="tx2"/>
        </a:solidFill>
        <a:effectLst/>
      </p:bgPr>
    </p:bg>
    <p:spTree>
      <p:nvGrpSpPr>
        <p:cNvPr id="1" name=""/>
        <p:cNvGrpSpPr/>
        <p:nvPr/>
      </p:nvGrpSpPr>
      <p:grpSpPr>
        <a:xfrm>
          <a:off x="0" y="0"/>
          <a:ext cx="0" cy="0"/>
          <a:chOff x="0" y="0"/>
          <a:chExt cx="0" cy="0"/>
        </a:xfrm>
      </p:grpSpPr>
      <p:pic>
        <p:nvPicPr>
          <p:cNvPr id="6146" name="Picture 2" descr="\\psf\Dropbox\__FileExchange\NickBeesley\0748_SSGA_5x5_PPT_ILLUS_DECK\02_WORKING_FILES\03_PIX\SPDR_4-3_USL_5x5s\SPDR_4-3_USL_PPT_ILLUS_5x5_TITLES_EXPORTER_Up_Down_Arrow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Performance, Volatility,</a:t>
            </a:r>
            <a:r>
              <a:rPr lang="en-US" baseline="0" dirty="0" smtClean="0">
                <a:solidFill>
                  <a:schemeClr val="tx1"/>
                </a:solidFill>
              </a:rPr>
              <a:t> Market, Alternative Investments</a:t>
            </a:r>
            <a:r>
              <a:rPr lang="en-US" dirty="0" smtClean="0">
                <a:solidFill>
                  <a:schemeClr val="tx1"/>
                </a:solidFill>
              </a:rPr>
              <a:t>.</a:t>
            </a:r>
            <a:endParaRPr lang="en-US" dirty="0">
              <a:solidFill>
                <a:schemeClr val="tx1"/>
              </a:solidFill>
            </a:endParaRPr>
          </a:p>
        </p:txBody>
      </p:sp>
      <p:sp>
        <p:nvSpPr>
          <p:cNvPr id="12"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13"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019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PDR Title Slide: Arrow Illustration">
    <p:bg>
      <p:bgPr>
        <a:solidFill>
          <a:schemeClr val="bg2"/>
        </a:solidFill>
        <a:effectLst/>
      </p:bgPr>
    </p:bg>
    <p:spTree>
      <p:nvGrpSpPr>
        <p:cNvPr id="1" name=""/>
        <p:cNvGrpSpPr/>
        <p:nvPr/>
      </p:nvGrpSpPr>
      <p:grpSpPr>
        <a:xfrm>
          <a:off x="0" y="0"/>
          <a:ext cx="0" cy="0"/>
          <a:chOff x="0" y="0"/>
          <a:chExt cx="0" cy="0"/>
        </a:xfrm>
      </p:grpSpPr>
      <p:pic>
        <p:nvPicPr>
          <p:cNvPr id="16386" name="Picture 2" descr="\\psf\Dropbox\__FileExchange\NickBeesley\0748_SSGA_5x5_PPT_ILLUS_DECK\02_WORKING_FILES\03_PIX\SPDR_4-3_USL_5x5s_MED_GREEN\SPDR_4-3_USL_PPT_ILLUS_5x5_TITLES_EXPORTER_MED_GREEN_Up_Down_Arrow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Performance, Volatility,</a:t>
            </a:r>
            <a:r>
              <a:rPr lang="en-US" baseline="0" dirty="0" smtClean="0">
                <a:solidFill>
                  <a:schemeClr val="tx1"/>
                </a:solidFill>
              </a:rPr>
              <a:t> Market, Alternative Investments</a:t>
            </a:r>
            <a:r>
              <a:rPr lang="en-US" dirty="0" smtClean="0">
                <a:solidFill>
                  <a:schemeClr val="tx1"/>
                </a:solidFill>
              </a:rPr>
              <a:t>.</a:t>
            </a:r>
            <a:endParaRPr lang="en-US" dirty="0">
              <a:solidFill>
                <a:schemeClr val="tx1"/>
              </a:solidFill>
            </a:endParaRPr>
          </a:p>
        </p:txBody>
      </p:sp>
      <p:sp>
        <p:nvSpPr>
          <p:cNvPr id="12"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dirty="0" smtClean="0"/>
              <a:t>Click to edit Master text styles</a:t>
            </a:r>
          </a:p>
        </p:txBody>
      </p:sp>
      <p:sp>
        <p:nvSpPr>
          <p:cNvPr id="13"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rgbClr val="BFDABA"/>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6750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PDR Print Title: Compass Illustration">
    <p:bg>
      <p:bgPr>
        <a:solidFill>
          <a:schemeClr val="tx2"/>
        </a:solidFill>
        <a:effectLst/>
      </p:bgPr>
    </p:bg>
    <p:spTree>
      <p:nvGrpSpPr>
        <p:cNvPr id="1" name=""/>
        <p:cNvGrpSpPr/>
        <p:nvPr/>
      </p:nvGrpSpPr>
      <p:grpSpPr>
        <a:xfrm>
          <a:off x="0" y="0"/>
          <a:ext cx="0" cy="0"/>
          <a:chOff x="0" y="0"/>
          <a:chExt cx="0" cy="0"/>
        </a:xfrm>
      </p:grpSpPr>
      <p:pic>
        <p:nvPicPr>
          <p:cNvPr id="7170" name="Picture 2" descr="\\psf\Dropbox\__FileExchange\NickBeesley\0748_SSGA_5x5_PPT_ILLUS_DECK\02_WORKING_FILES\03_PIX\SPDR_4-3_USL_5x5s\SPDR_4-3_USL_PPT_ILLUS_5x5_TITLES_EXPORTER_Comp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Skill,</a:t>
            </a:r>
            <a:r>
              <a:rPr lang="en-US" baseline="0" dirty="0" smtClean="0">
                <a:solidFill>
                  <a:schemeClr val="tx1"/>
                </a:solidFill>
              </a:rPr>
              <a:t> Strategy</a:t>
            </a:r>
            <a:r>
              <a:rPr lang="en-US" dirty="0" smtClean="0">
                <a:solidFill>
                  <a:schemeClr val="tx1"/>
                </a:solidFill>
              </a:rPr>
              <a:t>, Advice, Precision, Planning.</a:t>
            </a:r>
            <a:endParaRPr lang="en-US" dirty="0">
              <a:solidFill>
                <a:schemeClr val="tx1"/>
              </a:solidFill>
            </a:endParaRPr>
          </a:p>
        </p:txBody>
      </p:sp>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11" name="Subtitle 2"/>
          <p:cNvSpPr>
            <a:spLocks noGrp="1"/>
          </p:cNvSpPr>
          <p:nvPr>
            <p:ph type="subTitle" idx="1"/>
          </p:nvPr>
        </p:nvSpPr>
        <p:spPr>
          <a:xfrm>
            <a:off x="200024" y="3205778"/>
            <a:ext cx="4465639"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3" name="Title 1"/>
          <p:cNvSpPr>
            <a:spLocks noGrp="1"/>
          </p:cNvSpPr>
          <p:nvPr>
            <p:ph type="ctrTitle"/>
          </p:nvPr>
        </p:nvSpPr>
        <p:spPr>
          <a:xfrm>
            <a:off x="185738" y="1093292"/>
            <a:ext cx="4653739" cy="1828800"/>
          </a:xfrm>
        </p:spPr>
        <p:txBody>
          <a:bodyPr anchor="b" anchorCtr="0">
            <a:noAutofit/>
          </a:bodyPr>
          <a:lstStyle>
            <a:lvl1pPr>
              <a:lnSpc>
                <a:spcPct val="110000"/>
              </a:lnSpc>
              <a:defRPr sz="3200" b="1">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24045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PDR Title Slide: Compass Illustration">
    <p:bg>
      <p:bgPr>
        <a:solidFill>
          <a:schemeClr val="bg2"/>
        </a:solidFill>
        <a:effectLst/>
      </p:bgPr>
    </p:bg>
    <p:spTree>
      <p:nvGrpSpPr>
        <p:cNvPr id="1" name=""/>
        <p:cNvGrpSpPr/>
        <p:nvPr/>
      </p:nvGrpSpPr>
      <p:grpSpPr>
        <a:xfrm>
          <a:off x="0" y="0"/>
          <a:ext cx="0" cy="0"/>
          <a:chOff x="0" y="0"/>
          <a:chExt cx="0" cy="0"/>
        </a:xfrm>
      </p:grpSpPr>
      <p:pic>
        <p:nvPicPr>
          <p:cNvPr id="12291" name="Picture 3" descr="\\psf\Dropbox\__FileExchange\NickBeesley\0748_SSGA_5x5_PPT_ILLUS_DECK\02_WORKING_FILES\03_PIX\SPDR_4-3_USL_5x5s_MED_GREEN\SPDR_4-3_USL_PPT_ILLUS_5x5_TITLES_EXPORTER_MED_GREEN_Comp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Skill,</a:t>
            </a:r>
            <a:r>
              <a:rPr lang="en-US" baseline="0" dirty="0" smtClean="0">
                <a:solidFill>
                  <a:schemeClr val="tx1"/>
                </a:solidFill>
              </a:rPr>
              <a:t> Strategy</a:t>
            </a:r>
            <a:r>
              <a:rPr lang="en-US" dirty="0" smtClean="0">
                <a:solidFill>
                  <a:schemeClr val="tx1"/>
                </a:solidFill>
              </a:rPr>
              <a:t>, Advice, Precision, Planning.</a:t>
            </a:r>
            <a:endParaRPr lang="en-US" dirty="0">
              <a:solidFill>
                <a:schemeClr val="tx1"/>
              </a:solidFill>
            </a:endParaRPr>
          </a:p>
        </p:txBody>
      </p:sp>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dirty="0" smtClean="0"/>
              <a:t>Click to edit Master text styles</a:t>
            </a:r>
          </a:p>
        </p:txBody>
      </p:sp>
      <p:sp>
        <p:nvSpPr>
          <p:cNvPr id="11" name="Subtitle 2"/>
          <p:cNvSpPr>
            <a:spLocks noGrp="1"/>
          </p:cNvSpPr>
          <p:nvPr>
            <p:ph type="subTitle" idx="1"/>
          </p:nvPr>
        </p:nvSpPr>
        <p:spPr>
          <a:xfrm>
            <a:off x="200024" y="3205778"/>
            <a:ext cx="4465639"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rgbClr val="BFDABA"/>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3" name="Title 1"/>
          <p:cNvSpPr>
            <a:spLocks noGrp="1"/>
          </p:cNvSpPr>
          <p:nvPr>
            <p:ph type="ctrTitle"/>
          </p:nvPr>
        </p:nvSpPr>
        <p:spPr>
          <a:xfrm>
            <a:off x="185738" y="1093292"/>
            <a:ext cx="4653739" cy="1828800"/>
          </a:xfrm>
        </p:spPr>
        <p:txBody>
          <a:bodyPr anchor="b" anchorCtr="0">
            <a:noAutofit/>
          </a:bodyPr>
          <a:lstStyle>
            <a:lvl1pPr>
              <a:lnSpc>
                <a:spcPct val="110000"/>
              </a:lnSpc>
              <a:defRPr sz="32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069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PDR Print Title: Hourglass Illustration">
    <p:bg>
      <p:bgPr>
        <a:solidFill>
          <a:schemeClr val="tx2"/>
        </a:solidFill>
        <a:effectLst/>
      </p:bgPr>
    </p:bg>
    <p:spTree>
      <p:nvGrpSpPr>
        <p:cNvPr id="1" name=""/>
        <p:cNvGrpSpPr/>
        <p:nvPr/>
      </p:nvGrpSpPr>
      <p:grpSpPr>
        <a:xfrm>
          <a:off x="0" y="0"/>
          <a:ext cx="0" cy="0"/>
          <a:chOff x="0" y="0"/>
          <a:chExt cx="0" cy="0"/>
        </a:xfrm>
      </p:grpSpPr>
      <p:pic>
        <p:nvPicPr>
          <p:cNvPr id="8194" name="Picture 2" descr="\\psf\Dropbox\__FileExchange\NickBeesley\0748_SSGA_5x5_PPT_ILLUS_DECK\02_WORKING_FILES\03_PIX\SPDR_4-3_USL_5x5s\SPDR_4-3_USL_PPT_ILLUS_5x5_TITLES_EXPORTER_Hourgl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Precision, Time, Deadlines.</a:t>
            </a:r>
            <a:endParaRPr lang="en-US" dirty="0">
              <a:solidFill>
                <a:schemeClr val="tx1"/>
              </a:solidFill>
            </a:endParaRPr>
          </a:p>
        </p:txBody>
      </p:sp>
      <p:sp>
        <p:nvSpPr>
          <p:cNvPr id="10"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3" name="Title 1"/>
          <p:cNvSpPr>
            <a:spLocks noGrp="1"/>
          </p:cNvSpPr>
          <p:nvPr>
            <p:ph type="ctrTitle"/>
          </p:nvPr>
        </p:nvSpPr>
        <p:spPr>
          <a:xfrm>
            <a:off x="185738" y="1093292"/>
            <a:ext cx="5884861" cy="1828800"/>
          </a:xfrm>
        </p:spPr>
        <p:txBody>
          <a:bodyPr anchor="b" anchorCtr="0">
            <a:noAutofit/>
          </a:bodyPr>
          <a:lstStyle>
            <a:lvl1pPr>
              <a:lnSpc>
                <a:spcPct val="110000"/>
              </a:lnSpc>
              <a:defRPr sz="3200" b="1">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7676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PDR Title Slide: Hourglass Illustration">
    <p:bg>
      <p:bgPr>
        <a:solidFill>
          <a:schemeClr val="bg2"/>
        </a:solidFill>
        <a:effectLst/>
      </p:bgPr>
    </p:bg>
    <p:spTree>
      <p:nvGrpSpPr>
        <p:cNvPr id="1" name=""/>
        <p:cNvGrpSpPr/>
        <p:nvPr/>
      </p:nvGrpSpPr>
      <p:grpSpPr>
        <a:xfrm>
          <a:off x="0" y="0"/>
          <a:ext cx="0" cy="0"/>
          <a:chOff x="0" y="0"/>
          <a:chExt cx="0" cy="0"/>
        </a:xfrm>
      </p:grpSpPr>
      <p:pic>
        <p:nvPicPr>
          <p:cNvPr id="15362" name="Picture 2" descr="\\psf\Dropbox\__FileExchange\NickBeesley\0748_SSGA_5x5_PPT_ILLUS_DECK\02_WORKING_FILES\03_PIX\SPDR_4-3_USL_5x5s_MED_GREEN\SPDR_4-3_USL_PPT_ILLUS_5x5_TITLES_EXPORTER_MED_GREEN_Hourgl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dirty="0" smtClean="0"/>
              <a:t>Click to edit Master text styles</a:t>
            </a:r>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Precision, Time, Deadlines.</a:t>
            </a:r>
            <a:endParaRPr lang="en-US" dirty="0">
              <a:solidFill>
                <a:schemeClr val="tx1"/>
              </a:solidFill>
            </a:endParaRPr>
          </a:p>
        </p:txBody>
      </p:sp>
      <p:sp>
        <p:nvSpPr>
          <p:cNvPr id="10"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rgbClr val="BFDABA"/>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3" name="Title 1"/>
          <p:cNvSpPr>
            <a:spLocks noGrp="1"/>
          </p:cNvSpPr>
          <p:nvPr>
            <p:ph type="ctrTitle"/>
          </p:nvPr>
        </p:nvSpPr>
        <p:spPr>
          <a:xfrm>
            <a:off x="185738" y="1093292"/>
            <a:ext cx="5884861" cy="1828800"/>
          </a:xfrm>
        </p:spPr>
        <p:txBody>
          <a:bodyPr anchor="b" anchorCtr="0">
            <a:noAutofit/>
          </a:bodyPr>
          <a:lstStyle>
            <a:lvl1pPr>
              <a:lnSpc>
                <a:spcPct val="110000"/>
              </a:lnSpc>
              <a:defRPr sz="32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778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ompass Illustration">
    <p:bg>
      <p:bgPr>
        <a:solidFill>
          <a:srgbClr val="BFDABA"/>
        </a:solidFill>
        <a:effectLst/>
      </p:bgPr>
    </p:bg>
    <p:spTree>
      <p:nvGrpSpPr>
        <p:cNvPr id="1" name=""/>
        <p:cNvGrpSpPr/>
        <p:nvPr/>
      </p:nvGrpSpPr>
      <p:grpSpPr>
        <a:xfrm>
          <a:off x="0" y="0"/>
          <a:ext cx="0" cy="0"/>
          <a:chOff x="0" y="0"/>
          <a:chExt cx="0" cy="0"/>
        </a:xfrm>
      </p:grpSpPr>
      <p:pic>
        <p:nvPicPr>
          <p:cNvPr id="11267" name="Picture 3" descr="\\psf\Dropbox\__FileExchange\NickBeesley\0748_SSGA_5x5_PPT_ILLUS_DECK\02_WORKING_FILES\03_PIX\SSGA_4-3_USL_5x5s_LT_GREEN\SSGA_4-3_USL_PPT_ILLUS_5x5_TITLES_EXPORTER_LT_GREEN_Comp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200024" y="3205778"/>
            <a:ext cx="4465639"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6" name="Title 1"/>
          <p:cNvSpPr>
            <a:spLocks noGrp="1"/>
          </p:cNvSpPr>
          <p:nvPr>
            <p:ph type="ctrTitle"/>
          </p:nvPr>
        </p:nvSpPr>
        <p:spPr>
          <a:xfrm>
            <a:off x="185738" y="1093292"/>
            <a:ext cx="4653739"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Skill,</a:t>
            </a:r>
            <a:r>
              <a:rPr lang="en-US" baseline="0" dirty="0" smtClean="0">
                <a:solidFill>
                  <a:schemeClr val="tx1"/>
                </a:solidFill>
              </a:rPr>
              <a:t> Strategy</a:t>
            </a:r>
            <a:r>
              <a:rPr lang="en-US" dirty="0" smtClean="0">
                <a:solidFill>
                  <a:schemeClr val="tx1"/>
                </a:solidFill>
              </a:rPr>
              <a:t>, Advice, Precision, Planning.</a:t>
            </a:r>
            <a:endParaRPr lang="en-US" dirty="0">
              <a:solidFill>
                <a:schemeClr val="tx1"/>
              </a:solidFill>
            </a:endParaRPr>
          </a:p>
        </p:txBody>
      </p:sp>
    </p:spTree>
    <p:extLst>
      <p:ext uri="{BB962C8B-B14F-4D97-AF65-F5344CB8AC3E}">
        <p14:creationId xmlns:p14="http://schemas.microsoft.com/office/powerpoint/2010/main" val="2896856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PDR Print Title: Chess Illustration">
    <p:bg>
      <p:bgPr>
        <a:solidFill>
          <a:schemeClr val="tx2"/>
        </a:solidFill>
        <a:effectLst/>
      </p:bgPr>
    </p:bg>
    <p:spTree>
      <p:nvGrpSpPr>
        <p:cNvPr id="1" name=""/>
        <p:cNvGrpSpPr/>
        <p:nvPr/>
      </p:nvGrpSpPr>
      <p:grpSpPr>
        <a:xfrm>
          <a:off x="0" y="0"/>
          <a:ext cx="0" cy="0"/>
          <a:chOff x="0" y="0"/>
          <a:chExt cx="0" cy="0"/>
        </a:xfrm>
      </p:grpSpPr>
      <p:pic>
        <p:nvPicPr>
          <p:cNvPr id="9218" name="Picture 2" descr="\\psf\Dropbox\__FileExchange\NickBeesley\0748_SSGA_5x5_PPT_ILLUS_DECK\02_WORKING_FILES\03_PIX\SPDR_4-3_USL_5x5s\SPDR_4-3_USL_PPT_ILLUS_5x5_TITLES_EXPORTER_Chess_Piec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 Strategy, Leadership.</a:t>
            </a:r>
            <a:endParaRPr lang="en-US" dirty="0">
              <a:solidFill>
                <a:schemeClr val="tx1"/>
              </a:solidFill>
            </a:endParaRP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3" name="Title 1"/>
          <p:cNvSpPr>
            <a:spLocks noGrp="1"/>
          </p:cNvSpPr>
          <p:nvPr>
            <p:ph type="ctrTitle"/>
          </p:nvPr>
        </p:nvSpPr>
        <p:spPr>
          <a:xfrm>
            <a:off x="185738" y="1093292"/>
            <a:ext cx="5207355" cy="1828800"/>
          </a:xfrm>
        </p:spPr>
        <p:txBody>
          <a:bodyPr anchor="b" anchorCtr="0">
            <a:noAutofit/>
          </a:bodyPr>
          <a:lstStyle>
            <a:lvl1pPr>
              <a:lnSpc>
                <a:spcPct val="110000"/>
              </a:lnSpc>
              <a:defRPr sz="3200" b="1">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0660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DR Title Slide: Chess Illustration">
    <p:bg>
      <p:bgPr>
        <a:solidFill>
          <a:schemeClr val="bg2"/>
        </a:solidFill>
        <a:effectLst/>
      </p:bgPr>
    </p:bg>
    <p:spTree>
      <p:nvGrpSpPr>
        <p:cNvPr id="1" name=""/>
        <p:cNvGrpSpPr/>
        <p:nvPr/>
      </p:nvGrpSpPr>
      <p:grpSpPr>
        <a:xfrm>
          <a:off x="0" y="0"/>
          <a:ext cx="0" cy="0"/>
          <a:chOff x="0" y="0"/>
          <a:chExt cx="0" cy="0"/>
        </a:xfrm>
      </p:grpSpPr>
      <p:pic>
        <p:nvPicPr>
          <p:cNvPr id="14338" name="Picture 2" descr="\\psf\Dropbox\__FileExchange\NickBeesley\0748_SSGA_5x5_PPT_ILLUS_DECK\02_WORKING_FILES\03_PIX\SPDR_4-3_USL_5x5s_MED_GREEN\SPDR_4-3_USL_PPT_ILLUS_5x5_TITLES_EXPORTER_MED_GREEN_Chess_Piec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dirty="0" smtClean="0"/>
              <a:t>Click to edit Master text styles</a:t>
            </a:r>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 Strategy, Leadership.</a:t>
            </a:r>
            <a:endParaRPr lang="en-US" dirty="0">
              <a:solidFill>
                <a:schemeClr val="tx1"/>
              </a:solidFill>
            </a:endParaRP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rgbClr val="BFDABA"/>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3" name="Title 1"/>
          <p:cNvSpPr>
            <a:spLocks noGrp="1"/>
          </p:cNvSpPr>
          <p:nvPr>
            <p:ph type="ctrTitle"/>
          </p:nvPr>
        </p:nvSpPr>
        <p:spPr>
          <a:xfrm>
            <a:off x="185738" y="1093292"/>
            <a:ext cx="5207355" cy="1828800"/>
          </a:xfrm>
        </p:spPr>
        <p:txBody>
          <a:bodyPr anchor="b" anchorCtr="0">
            <a:noAutofit/>
          </a:bodyPr>
          <a:lstStyle>
            <a:lvl1pPr>
              <a:lnSpc>
                <a:spcPct val="110000"/>
              </a:lnSpc>
              <a:defRPr sz="32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7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PDR Print Title: Lightbulb Illustration">
    <p:bg>
      <p:bgPr>
        <a:solidFill>
          <a:schemeClr val="tx2"/>
        </a:solidFill>
        <a:effectLst/>
      </p:bgPr>
    </p:bg>
    <p:spTree>
      <p:nvGrpSpPr>
        <p:cNvPr id="1" name=""/>
        <p:cNvGrpSpPr/>
        <p:nvPr/>
      </p:nvGrpSpPr>
      <p:grpSpPr>
        <a:xfrm>
          <a:off x="0" y="0"/>
          <a:ext cx="0" cy="0"/>
          <a:chOff x="0" y="0"/>
          <a:chExt cx="0" cy="0"/>
        </a:xfrm>
      </p:grpSpPr>
      <p:pic>
        <p:nvPicPr>
          <p:cNvPr id="10242" name="Picture 2" descr="\\psf\Dropbox\__FileExchange\NickBeesley\0748_SSGA_5x5_PPT_ILLUS_DECK\02_WORKING_FILES\03_PIX\SPDR_4-3_USL_5x5s\SPDR_4-3_USL_PPT_ILLUS_5x5_TITLES_EXPORTER_Light_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a:t>
            </a:r>
            <a:r>
              <a:rPr lang="en-US" baseline="0" dirty="0" smtClean="0">
                <a:solidFill>
                  <a:schemeClr val="tx1"/>
                </a:solidFill>
              </a:rPr>
              <a:t> Solutions, Innovation, Education, Inspiration</a:t>
            </a:r>
            <a:r>
              <a:rPr lang="en-US" dirty="0" smtClean="0">
                <a:solidFill>
                  <a:schemeClr val="tx1"/>
                </a:solidFill>
              </a:rPr>
              <a:t>.</a:t>
            </a:r>
            <a:endParaRPr lang="en-US" dirty="0">
              <a:solidFill>
                <a:schemeClr val="tx1"/>
              </a:solidFill>
            </a:endParaRPr>
          </a:p>
        </p:txBody>
      </p:sp>
      <p:sp>
        <p:nvSpPr>
          <p:cNvPr id="13"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4" name="Title 1"/>
          <p:cNvSpPr>
            <a:spLocks noGrp="1"/>
          </p:cNvSpPr>
          <p:nvPr>
            <p:ph type="ctrTitle"/>
          </p:nvPr>
        </p:nvSpPr>
        <p:spPr>
          <a:xfrm>
            <a:off x="185739" y="1093292"/>
            <a:ext cx="4865232" cy="1828800"/>
          </a:xfrm>
        </p:spPr>
        <p:txBody>
          <a:bodyPr anchor="b" anchorCtr="0">
            <a:noAutofit/>
          </a:bodyPr>
          <a:lstStyle>
            <a:lvl1pPr>
              <a:lnSpc>
                <a:spcPct val="110000"/>
              </a:lnSpc>
              <a:defRPr sz="3200" b="1">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2489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PDR Title Slide: Lightbulb Illustration">
    <p:bg>
      <p:bgPr>
        <a:solidFill>
          <a:schemeClr val="bg2"/>
        </a:solidFill>
        <a:effectLst/>
      </p:bgPr>
    </p:bg>
    <p:spTree>
      <p:nvGrpSpPr>
        <p:cNvPr id="1" name=""/>
        <p:cNvGrpSpPr/>
        <p:nvPr/>
      </p:nvGrpSpPr>
      <p:grpSpPr>
        <a:xfrm>
          <a:off x="0" y="0"/>
          <a:ext cx="0" cy="0"/>
          <a:chOff x="0" y="0"/>
          <a:chExt cx="0" cy="0"/>
        </a:xfrm>
      </p:grpSpPr>
      <p:pic>
        <p:nvPicPr>
          <p:cNvPr id="13314" name="Picture 2" descr="\\psf\Dropbox\__FileExchange\NickBeesley\0748_SSGA_5x5_PPT_ILLUS_DECK\02_WORKING_FILES\03_PIX\SPDR_4-3_USL_5x5s_MED_GREEN\SPDR_4-3_USL_PPT_ILLUS_5x5_TITLES_EXPORTER_MED_GREEN_Light_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a:t>
            </a:r>
            <a:r>
              <a:rPr lang="en-US" baseline="0" dirty="0" smtClean="0">
                <a:solidFill>
                  <a:schemeClr val="tx1"/>
                </a:solidFill>
              </a:rPr>
              <a:t> Solutions, Innovation, Education, Inspiration</a:t>
            </a:r>
            <a:r>
              <a:rPr lang="en-US" dirty="0" smtClean="0">
                <a:solidFill>
                  <a:schemeClr val="tx1"/>
                </a:solidFill>
              </a:rPr>
              <a:t>.</a:t>
            </a:r>
            <a:endParaRPr lang="en-US" dirty="0">
              <a:solidFill>
                <a:schemeClr val="tx1"/>
              </a:solidFill>
            </a:endParaRPr>
          </a:p>
        </p:txBody>
      </p:sp>
      <p:sp>
        <p:nvSpPr>
          <p:cNvPr id="13"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dirty="0" smtClean="0"/>
              <a:t>Click to edit Master text styles</a:t>
            </a: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rgbClr val="BFDABA"/>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4" name="Title 1"/>
          <p:cNvSpPr>
            <a:spLocks noGrp="1"/>
          </p:cNvSpPr>
          <p:nvPr>
            <p:ph type="ctrTitle"/>
          </p:nvPr>
        </p:nvSpPr>
        <p:spPr>
          <a:xfrm>
            <a:off x="185739" y="1093292"/>
            <a:ext cx="4865232" cy="1828800"/>
          </a:xfrm>
        </p:spPr>
        <p:txBody>
          <a:bodyPr anchor="b" anchorCtr="0">
            <a:noAutofit/>
          </a:bodyPr>
          <a:lstStyle>
            <a:lvl1pPr>
              <a:lnSpc>
                <a:spcPct val="110000"/>
              </a:lnSpc>
              <a:defRPr sz="32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2387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PDR Print Title: Logo only">
    <p:spTree>
      <p:nvGrpSpPr>
        <p:cNvPr id="1" name=""/>
        <p:cNvGrpSpPr/>
        <p:nvPr/>
      </p:nvGrpSpPr>
      <p:grpSpPr>
        <a:xfrm>
          <a:off x="0" y="0"/>
          <a:ext cx="0" cy="0"/>
          <a:chOff x="0" y="0"/>
          <a:chExt cx="0" cy="0"/>
        </a:xfrm>
      </p:grpSpPr>
      <p:pic>
        <p:nvPicPr>
          <p:cNvPr id="10" name="Picture 3" descr="\\psf\Dropbox\__FileExchange\__IMP__AJ-RD\Clients-Prospects\Landor\State Street Global Advisors\SPDR__Transition\CONVERSION_AND_IMPLEMENTATION\03_Creative_Services\SPDR_PPT_Study_AJ\exports\ssga_spdr_clr300-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99394"/>
            <a:ext cx="1901952" cy="11586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dirty="0"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2"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7333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PDR Title Slide: Green w/White Tex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dirty="0" smtClean="0"/>
              <a:t>Click to edit Master text styles</a:t>
            </a:r>
          </a:p>
        </p:txBody>
      </p:sp>
      <p:sp>
        <p:nvSpPr>
          <p:cNvPr id="7"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rgbClr val="BFDABA"/>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p>
          <a:p>
            <a:pPr lvl="1"/>
            <a:r>
              <a:rPr lang="en-US" dirty="0" smtClean="0"/>
              <a:t>Second level text</a:t>
            </a:r>
          </a:p>
          <a:p>
            <a:pPr lvl="2"/>
            <a:r>
              <a:rPr lang="en-US" dirty="0" smtClean="0"/>
              <a:t>Third level text</a:t>
            </a:r>
          </a:p>
          <a:p>
            <a:pPr lvl="3"/>
            <a:r>
              <a:rPr lang="en-US" dirty="0" smtClean="0"/>
              <a:t>Fourth level text </a:t>
            </a:r>
          </a:p>
        </p:txBody>
      </p:sp>
      <p:sp>
        <p:nvSpPr>
          <p:cNvPr id="11"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71256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Text Placeholder 5"/>
          <p:cNvSpPr>
            <a:spLocks noGrp="1"/>
          </p:cNvSpPr>
          <p:nvPr>
            <p:ph type="body" sz="quarter" idx="11"/>
          </p:nvPr>
        </p:nvSpPr>
        <p:spPr>
          <a:xfrm>
            <a:off x="195259" y="994023"/>
            <a:ext cx="8140701" cy="271485"/>
          </a:xfrm>
        </p:spPr>
        <p:txBody>
          <a:bodyPr>
            <a:noAutofit/>
          </a:bodyPr>
          <a:lstStyle>
            <a:lvl1pPr>
              <a:lnSpc>
                <a:spcPct val="98000"/>
              </a:lnSpc>
              <a:spcBef>
                <a:spcPct val="0"/>
              </a:spcBef>
              <a:defRPr sz="1800">
                <a:solidFill>
                  <a:schemeClr val="tx1"/>
                </a:solidFill>
                <a:latin typeface="+mj-lt"/>
              </a:defRPr>
            </a:lvl1pPr>
          </a:lstStyle>
          <a:p>
            <a:pPr lvl="0"/>
            <a:r>
              <a:rPr lang="en-US" smtClean="0"/>
              <a:t>Click to edit Master text styles</a:t>
            </a:r>
          </a:p>
        </p:txBody>
      </p:sp>
      <p:sp>
        <p:nvSpPr>
          <p:cNvPr id="8" name="Content Placeholder 7"/>
          <p:cNvSpPr>
            <a:spLocks noGrp="1"/>
          </p:cNvSpPr>
          <p:nvPr>
            <p:ph sz="quarter" idx="12"/>
          </p:nvPr>
        </p:nvSpPr>
        <p:spPr>
          <a:xfrm>
            <a:off x="195165" y="1335024"/>
            <a:ext cx="8129016" cy="465302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2"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2839024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8" name="Content Placeholder 7"/>
          <p:cNvSpPr>
            <a:spLocks noGrp="1"/>
          </p:cNvSpPr>
          <p:nvPr>
            <p:ph sz="quarter" idx="12"/>
          </p:nvPr>
        </p:nvSpPr>
        <p:spPr>
          <a:xfrm>
            <a:off x="188022" y="1009649"/>
            <a:ext cx="8129016" cy="4978401"/>
          </a:xfrm>
        </p:spPr>
        <p:txBody>
          <a:bodyPr>
            <a:noAutofit/>
          </a:bodyPr>
          <a:lstStyle>
            <a:lvl1pPr marL="347663" indent="-347663">
              <a:lnSpc>
                <a:spcPct val="98000"/>
              </a:lnSpc>
              <a:spcBef>
                <a:spcPts val="900"/>
              </a:spcBef>
              <a:buClr>
                <a:schemeClr val="bg2"/>
              </a:buClr>
              <a:buSzPct val="110000"/>
              <a:buFont typeface="+mj-lt"/>
              <a:buAutoNum type="arabicPeriod"/>
              <a:defRPr sz="1800">
                <a:solidFill>
                  <a:schemeClr val="tx1"/>
                </a:solidFill>
                <a:latin typeface="+mj-lt"/>
              </a:defRPr>
            </a:lvl1pPr>
            <a:lvl2pPr marL="347663" indent="0">
              <a:lnSpc>
                <a:spcPct val="98000"/>
              </a:lnSpc>
              <a:spcBef>
                <a:spcPts val="900"/>
              </a:spcBef>
              <a:spcAft>
                <a:spcPts val="300"/>
              </a:spcAft>
              <a:buNone/>
              <a:defRPr sz="1800" b="1">
                <a:solidFill>
                  <a:schemeClr val="bg2"/>
                </a:solidFill>
                <a:latin typeface="+mj-lt"/>
              </a:defRPr>
            </a:lvl2pPr>
            <a:lvl3pPr marL="346075" indent="0">
              <a:spcBef>
                <a:spcPts val="300"/>
              </a:spcBef>
              <a:spcAft>
                <a:spcPts val="300"/>
              </a:spcAft>
              <a:buNone/>
              <a:defRPr sz="1800">
                <a:latin typeface="+mj-lt"/>
              </a:defRPr>
            </a:lvl3pPr>
            <a:lvl4pPr>
              <a:defRPr sz="140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1148148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Text Placeholder 5"/>
          <p:cNvSpPr>
            <a:spLocks noGrp="1"/>
          </p:cNvSpPr>
          <p:nvPr>
            <p:ph type="body" sz="quarter" idx="11" hasCustomPrompt="1"/>
          </p:nvPr>
        </p:nvSpPr>
        <p:spPr>
          <a:xfrm>
            <a:off x="195259" y="994023"/>
            <a:ext cx="8140701" cy="4994027"/>
          </a:xfrm>
        </p:spPr>
        <p:txBody>
          <a:bodyPr>
            <a:noAutofit/>
          </a:bodyPr>
          <a:lstStyle>
            <a:lvl1pPr>
              <a:lnSpc>
                <a:spcPct val="98000"/>
              </a:lnSpc>
              <a:defRPr sz="1800">
                <a:solidFill>
                  <a:schemeClr val="tx1"/>
                </a:solidFill>
                <a:latin typeface="+mj-lt"/>
              </a:defRPr>
            </a:lvl1pPr>
          </a:lstStyle>
          <a:p>
            <a:pPr lvl="0"/>
            <a:r>
              <a:rPr lang="en-US" smtClean="0"/>
              <a:t>Click to edit Master subtitle styles</a:t>
            </a:r>
            <a:endParaRPr lang="en-US"/>
          </a:p>
        </p:txBody>
      </p:sp>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58733279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Disclosur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9" name="Text Placeholder 8"/>
          <p:cNvSpPr>
            <a:spLocks noGrp="1"/>
          </p:cNvSpPr>
          <p:nvPr>
            <p:ph type="body" sz="quarter" idx="13" hasCustomPrompt="1"/>
          </p:nvPr>
        </p:nvSpPr>
        <p:spPr bwMode="ltGray">
          <a:xfrm>
            <a:off x="6869113" y="1012825"/>
            <a:ext cx="2103437" cy="4251960"/>
          </a:xfrm>
          <a:solidFill>
            <a:srgbClr val="BFDABA"/>
          </a:solidFill>
        </p:spPr>
        <p:txBody>
          <a:bodyPr lIns="91440" tIns="64008" rIns="91440" bIns="91440">
            <a:noAutofit/>
          </a:bodyPr>
          <a:lstStyle>
            <a:lvl1pPr>
              <a:lnSpc>
                <a:spcPct val="95000"/>
              </a:lnSpc>
              <a:spcBef>
                <a:spcPts val="100"/>
              </a:spcBef>
              <a:defRPr sz="1200" b="1" cap="none" baseline="0">
                <a:latin typeface="+mn-lt"/>
              </a:defRPr>
            </a:lvl1pPr>
            <a:lvl2pPr>
              <a:lnSpc>
                <a:spcPct val="95000"/>
              </a:lnSpc>
              <a:spcBef>
                <a:spcPts val="100"/>
              </a:spcBef>
              <a:defRPr sz="1200"/>
            </a:lvl2pPr>
            <a:lvl3pPr marL="365760" indent="-182880">
              <a:lnSpc>
                <a:spcPct val="95000"/>
              </a:lnSpc>
              <a:spcBef>
                <a:spcPts val="100"/>
              </a:spcBef>
              <a:defRPr sz="1200"/>
            </a:lvl3pPr>
            <a:lvl4pPr marL="548640" indent="-182880">
              <a:lnSpc>
                <a:spcPct val="95000"/>
              </a:lnSpc>
              <a:spcBef>
                <a:spcPts val="100"/>
              </a:spcBef>
              <a:defRPr sz="11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5"/>
          <p:cNvSpPr>
            <a:spLocks noGrp="1"/>
          </p:cNvSpPr>
          <p:nvPr>
            <p:ph type="body" sz="quarter" idx="11"/>
          </p:nvPr>
        </p:nvSpPr>
        <p:spPr>
          <a:xfrm>
            <a:off x="195260" y="994023"/>
            <a:ext cx="6511926" cy="269304"/>
          </a:xfrm>
        </p:spPr>
        <p:txBody>
          <a:bodyPr>
            <a:noAutofit/>
          </a:bodyPr>
          <a:lstStyle>
            <a:lvl1pPr>
              <a:lnSpc>
                <a:spcPct val="98000"/>
              </a:lnSpc>
              <a:spcBef>
                <a:spcPct val="0"/>
              </a:spcBef>
              <a:defRPr sz="1800">
                <a:solidFill>
                  <a:schemeClr val="tx1"/>
                </a:solidFill>
                <a:latin typeface="+mj-lt"/>
              </a:defRPr>
            </a:lvl1pPr>
          </a:lstStyle>
          <a:p>
            <a:pPr lvl="0"/>
            <a:r>
              <a:rPr lang="en-US" smtClean="0"/>
              <a:t>Click to edit Master text styles</a:t>
            </a:r>
          </a:p>
        </p:txBody>
      </p:sp>
      <p:sp>
        <p:nvSpPr>
          <p:cNvPr id="6" name="Content Placeholder 5"/>
          <p:cNvSpPr>
            <a:spLocks noGrp="1"/>
          </p:cNvSpPr>
          <p:nvPr>
            <p:ph sz="quarter" idx="15"/>
          </p:nvPr>
        </p:nvSpPr>
        <p:spPr>
          <a:xfrm>
            <a:off x="195165" y="1335024"/>
            <a:ext cx="6500812" cy="471323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7"/>
          </p:nvPr>
        </p:nvSpPr>
        <p:spPr>
          <a:xfrm>
            <a:off x="199546" y="6113815"/>
            <a:ext cx="8780145" cy="102592"/>
          </a:xfrm>
        </p:spPr>
        <p:txBody>
          <a:bodyPr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2"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589962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int Title: Hourglass Illustration">
    <p:bg>
      <p:bgPr>
        <a:solidFill>
          <a:schemeClr val="tx2"/>
        </a:solidFill>
        <a:effectLst/>
      </p:bgPr>
    </p:bg>
    <p:spTree>
      <p:nvGrpSpPr>
        <p:cNvPr id="1" name=""/>
        <p:cNvGrpSpPr/>
        <p:nvPr/>
      </p:nvGrpSpPr>
      <p:grpSpPr>
        <a:xfrm>
          <a:off x="0" y="0"/>
          <a:ext cx="0" cy="0"/>
          <a:chOff x="0" y="0"/>
          <a:chExt cx="0" cy="0"/>
        </a:xfrm>
      </p:grpSpPr>
      <p:pic>
        <p:nvPicPr>
          <p:cNvPr id="3074" name="Picture 2" descr="\\psf\Dropbox\__FileExchange\NickBeesley\0748_SSGA_5x5_PPT_ILLUS_DECK\02_WORKING_FILES\03_PIX\SSGA_4-3_USL_5x5s\SSGA_4-3_USL_PPT_ILLUS_5x5_TITLES_EXPORTER_Hourgl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2" name="TextBox 11"/>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Precision, Time, Deadlines.</a:t>
            </a:r>
            <a:endParaRPr lang="en-US" dirty="0">
              <a:solidFill>
                <a:schemeClr val="tx1"/>
              </a:solidFill>
            </a:endParaRPr>
          </a:p>
        </p:txBody>
      </p:sp>
      <p:sp>
        <p:nvSpPr>
          <p:cNvPr id="10"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3" name="Title 1"/>
          <p:cNvSpPr>
            <a:spLocks noGrp="1"/>
          </p:cNvSpPr>
          <p:nvPr>
            <p:ph type="ctrTitle"/>
          </p:nvPr>
        </p:nvSpPr>
        <p:spPr>
          <a:xfrm>
            <a:off x="185738" y="1093292"/>
            <a:ext cx="5884861"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04257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ft Text_Righ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9" name="Picture Placeholder 8"/>
          <p:cNvSpPr>
            <a:spLocks noGrp="1"/>
          </p:cNvSpPr>
          <p:nvPr>
            <p:ph type="pic" sz="quarter" idx="13"/>
          </p:nvPr>
        </p:nvSpPr>
        <p:spPr>
          <a:xfrm>
            <a:off x="4664165" y="1006475"/>
            <a:ext cx="4297362" cy="4981575"/>
          </a:xfrm>
        </p:spPr>
        <p:txBody>
          <a:bodyPr>
            <a:noAutofit/>
          </a:bodyPr>
          <a:lstStyle>
            <a:lvl1pPr>
              <a:defRPr>
                <a:solidFill>
                  <a:schemeClr val="tx1"/>
                </a:solidFill>
              </a:defRPr>
            </a:lvl1pPr>
          </a:lstStyle>
          <a:p>
            <a:r>
              <a:rPr lang="en-US" smtClean="0"/>
              <a:t>Click icon to add picture</a:t>
            </a:r>
            <a:endParaRPr lang="en-US"/>
          </a:p>
        </p:txBody>
      </p:sp>
      <p:sp>
        <p:nvSpPr>
          <p:cNvPr id="6" name="Content Placeholder 5"/>
          <p:cNvSpPr>
            <a:spLocks noGrp="1"/>
          </p:cNvSpPr>
          <p:nvPr>
            <p:ph sz="quarter" idx="14"/>
          </p:nvPr>
        </p:nvSpPr>
        <p:spPr>
          <a:xfrm>
            <a:off x="195165" y="1335024"/>
            <a:ext cx="4306887"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195259" y="994023"/>
            <a:ext cx="4318001" cy="269304"/>
          </a:xfrm>
        </p:spPr>
        <p:txBody>
          <a:bodyPr>
            <a:noAutofit/>
          </a:bodyPr>
          <a:lstStyle>
            <a:lvl1pPr>
              <a:lnSpc>
                <a:spcPct val="98000"/>
              </a:lnSpc>
              <a:spcBef>
                <a:spcPct val="0"/>
              </a:spcBef>
              <a:defRPr sz="1800">
                <a:solidFill>
                  <a:schemeClr val="tx1"/>
                </a:solidFill>
                <a:latin typeface="+mj-lt"/>
              </a:defRPr>
            </a:lvl1pPr>
          </a:lstStyle>
          <a:p>
            <a:pPr lvl="0"/>
            <a:r>
              <a:rPr lang="en-US" smtClean="0"/>
              <a:t>Click to edit Master text styles</a:t>
            </a:r>
          </a:p>
        </p:txBody>
      </p:sp>
      <p:sp>
        <p:nvSpPr>
          <p:cNvPr id="11"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7906405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Content Placeholder 5"/>
          <p:cNvSpPr>
            <a:spLocks noGrp="1"/>
          </p:cNvSpPr>
          <p:nvPr>
            <p:ph sz="quarter" idx="14"/>
          </p:nvPr>
        </p:nvSpPr>
        <p:spPr>
          <a:xfrm>
            <a:off x="195165" y="1335024"/>
            <a:ext cx="4306887"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195259" y="994023"/>
            <a:ext cx="4318001" cy="269304"/>
          </a:xfrm>
        </p:spPr>
        <p:txBody>
          <a:bodyPr>
            <a:noAutofit/>
          </a:bodyPr>
          <a:lstStyle>
            <a:lvl1pPr>
              <a:lnSpc>
                <a:spcPct val="98000"/>
              </a:lnSpc>
              <a:spcBef>
                <a:spcPct val="0"/>
              </a:spcBef>
              <a:defRPr sz="1800">
                <a:solidFill>
                  <a:schemeClr val="tx1"/>
                </a:solidFill>
                <a:latin typeface="+mj-lt"/>
              </a:defRPr>
            </a:lvl1pPr>
          </a:lstStyle>
          <a:p>
            <a:pPr lvl="0"/>
            <a:r>
              <a:rPr lang="en-US" smtClean="0"/>
              <a:t>Click to edit Master text styles</a:t>
            </a:r>
          </a:p>
        </p:txBody>
      </p:sp>
      <p:sp>
        <p:nvSpPr>
          <p:cNvPr id="8"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6684294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Content Placeholder 5"/>
          <p:cNvSpPr>
            <a:spLocks noGrp="1"/>
          </p:cNvSpPr>
          <p:nvPr>
            <p:ph sz="quarter" idx="14"/>
          </p:nvPr>
        </p:nvSpPr>
        <p:spPr>
          <a:xfrm>
            <a:off x="196504" y="4565793"/>
            <a:ext cx="8796528" cy="142225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195259" y="994023"/>
            <a:ext cx="4318001" cy="269304"/>
          </a:xfrm>
        </p:spPr>
        <p:txBody>
          <a:bodyPr>
            <a:noAutofit/>
          </a:bodyPr>
          <a:lstStyle>
            <a:lvl1pPr>
              <a:lnSpc>
                <a:spcPct val="98000"/>
              </a:lnSpc>
              <a:spcBef>
                <a:spcPct val="0"/>
              </a:spcBef>
              <a:defRPr sz="1800">
                <a:solidFill>
                  <a:schemeClr val="tx1"/>
                </a:solidFill>
                <a:latin typeface="+mj-lt"/>
              </a:defRPr>
            </a:lvl1pPr>
          </a:lstStyle>
          <a:p>
            <a:pPr lvl="0"/>
            <a:r>
              <a:rPr lang="en-US" smtClean="0"/>
              <a:t>Click to edit Master text styles</a:t>
            </a:r>
          </a:p>
        </p:txBody>
      </p:sp>
      <p:sp>
        <p:nvSpPr>
          <p:cNvPr id="10" name="Text Placeholder 4"/>
          <p:cNvSpPr>
            <a:spLocks noGrp="1"/>
          </p:cNvSpPr>
          <p:nvPr>
            <p:ph type="body" sz="quarter" idx="17"/>
          </p:nvPr>
        </p:nvSpPr>
        <p:spPr>
          <a:xfrm>
            <a:off x="201927"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1" name="Picture Placeholder 8"/>
          <p:cNvSpPr>
            <a:spLocks noGrp="1"/>
          </p:cNvSpPr>
          <p:nvPr>
            <p:ph type="pic" sz="quarter" idx="13"/>
          </p:nvPr>
        </p:nvSpPr>
        <p:spPr>
          <a:xfrm>
            <a:off x="4664165" y="1006475"/>
            <a:ext cx="4297362" cy="3402239"/>
          </a:xfrm>
        </p:spPr>
        <p:txBody>
          <a:bodyPr>
            <a:noAutofit/>
          </a:bodyPr>
          <a:lstStyle>
            <a:lvl1pPr>
              <a:defRPr>
                <a:solidFill>
                  <a:schemeClr val="tx1"/>
                </a:solidFill>
              </a:defRPr>
            </a:lvl1pPr>
          </a:lstStyle>
          <a:p>
            <a:r>
              <a:rPr lang="en-US" smtClean="0"/>
              <a:t>Click icon to add picture</a:t>
            </a:r>
            <a:endParaRPr lang="en-US"/>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329394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Content Placeholder 5"/>
          <p:cNvSpPr>
            <a:spLocks noGrp="1"/>
          </p:cNvSpPr>
          <p:nvPr>
            <p:ph sz="quarter" idx="14"/>
          </p:nvPr>
        </p:nvSpPr>
        <p:spPr>
          <a:xfrm>
            <a:off x="196849" y="1321850"/>
            <a:ext cx="8136730" cy="94237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01927"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4" name="Content Placeholder 5"/>
          <p:cNvSpPr>
            <a:spLocks noGrp="1"/>
          </p:cNvSpPr>
          <p:nvPr>
            <p:ph sz="quarter" idx="18"/>
          </p:nvPr>
        </p:nvSpPr>
        <p:spPr>
          <a:xfrm>
            <a:off x="194468" y="2399536"/>
            <a:ext cx="8136730" cy="235752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9"/>
          </p:nvPr>
        </p:nvSpPr>
        <p:spPr>
          <a:xfrm>
            <a:off x="199230" y="1009650"/>
            <a:ext cx="8129587" cy="184666"/>
          </a:xfrm>
        </p:spPr>
        <p:txBody>
          <a:bodyPr wrap="square">
            <a:noAutofit/>
          </a:bodyPr>
          <a:lstStyle>
            <a:lvl1pPr>
              <a:lnSpc>
                <a:spcPct val="100000"/>
              </a:lnSpc>
              <a:spcBef>
                <a:spcPct val="0"/>
              </a:spcBef>
              <a:defRPr sz="1200" b="1">
                <a:solidFill>
                  <a:schemeClr val="bg2"/>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3242515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int Quote: White">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
        <p:nvSpPr>
          <p:cNvPr id="9" name="Title 4"/>
          <p:cNvSpPr txBox="1"/>
          <p:nvPr userDrawn="1"/>
        </p:nvSpPr>
        <p:spPr>
          <a:xfrm>
            <a:off x="190500" y="0"/>
            <a:ext cx="512232" cy="685799"/>
          </a:xfrm>
          <a:prstGeom prst="rect">
            <a:avLst/>
          </a:prstGeom>
        </p:spPr>
        <p:txBody>
          <a:bodyPr vert="horz" wrap="square" lIns="0" tIns="0" rIns="0" bIns="0" rtlCol="0" anchor="t" anchorCtr="0">
            <a:noAutofit/>
          </a:bodyPr>
          <a:lstStyle>
            <a:lvl1pPr marL="138113" indent="-138113" algn="l" defTabSz="457146" rtl="0" eaLnBrk="1" latinLnBrk="0" hangingPunct="1">
              <a:lnSpc>
                <a:spcPct val="100000"/>
              </a:lnSpc>
              <a:spcBef>
                <a:spcPct val="0"/>
              </a:spcBef>
              <a:buNone/>
              <a:defRPr sz="2600" b="0" kern="1200">
                <a:solidFill>
                  <a:schemeClr val="bg2"/>
                </a:solidFill>
                <a:latin typeface="+mj-lt"/>
                <a:ea typeface="+mj-ea"/>
                <a:cs typeface="+mj-cs"/>
              </a:defRPr>
            </a:lvl1pPr>
          </a:lstStyle>
          <a:p>
            <a:pPr>
              <a:lnSpc>
                <a:spcPts val="11000"/>
              </a:lnSpc>
            </a:pPr>
            <a:r>
              <a:rPr lang="en-US" sz="10000" smtClean="0">
                <a:solidFill>
                  <a:srgbClr val="BFDABA"/>
                </a:solidFill>
              </a:rPr>
              <a:t>“</a:t>
            </a:r>
            <a:endParaRPr lang="en-US" sz="10000">
              <a:solidFill>
                <a:srgbClr val="BFDABA"/>
              </a:solidFill>
            </a:endParaRPr>
          </a:p>
        </p:txBody>
      </p:sp>
      <p:sp>
        <p:nvSpPr>
          <p:cNvPr id="6" name="Text Placeholder 5"/>
          <p:cNvSpPr>
            <a:spLocks noGrp="1"/>
          </p:cNvSpPr>
          <p:nvPr>
            <p:ph type="body" sz="quarter" idx="11" hasCustomPrompt="1"/>
          </p:nvPr>
        </p:nvSpPr>
        <p:spPr>
          <a:xfrm>
            <a:off x="446616" y="693173"/>
            <a:ext cx="7889344" cy="4962833"/>
          </a:xfrm>
        </p:spPr>
        <p:txBody>
          <a:bodyPr>
            <a:noAutofit/>
          </a:bodyPr>
          <a:lstStyle>
            <a:lvl1pPr>
              <a:lnSpc>
                <a:spcPct val="114000"/>
              </a:lnSpc>
              <a:spcBef>
                <a:spcPct val="0"/>
              </a:spcBef>
              <a:defRPr sz="2600">
                <a:solidFill>
                  <a:schemeClr val="bg2"/>
                </a:solidFill>
                <a:latin typeface="+mj-lt"/>
              </a:defRPr>
            </a:lvl1pPr>
            <a:lvl2pPr marL="287338" indent="-287338">
              <a:lnSpc>
                <a:spcPct val="100000"/>
              </a:lnSpc>
              <a:spcBef>
                <a:spcPts val="3200"/>
              </a:spcBef>
              <a:buClr>
                <a:schemeClr val="bg1"/>
              </a:buClr>
              <a:buFont typeface="Source Sans Pro" panose="020B0503030403020204" pitchFamily="34" charset="0"/>
              <a:buChar char="—"/>
              <a:defRPr sz="1600" baseline="0">
                <a:solidFill>
                  <a:schemeClr val="bg1"/>
                </a:solidFill>
                <a:latin typeface="+mj-lt"/>
              </a:defRPr>
            </a:lvl2pPr>
          </a:lstStyle>
          <a:p>
            <a:pPr lvl="0"/>
            <a:r>
              <a:rPr lang="en-US" smtClean="0"/>
              <a:t>Click to edit Master subtitle styles</a:t>
            </a:r>
          </a:p>
          <a:p>
            <a:pPr lvl="1"/>
            <a:r>
              <a:rPr lang="en-US" smtClean="0"/>
              <a:t>First and Last name, Georgia 16pt Medium Gray </a:t>
            </a:r>
            <a:endParaRPr lang="en-US"/>
          </a:p>
        </p:txBody>
      </p:sp>
    </p:spTree>
    <p:extLst>
      <p:ext uri="{BB962C8B-B14F-4D97-AF65-F5344CB8AC3E}">
        <p14:creationId xmlns:p14="http://schemas.microsoft.com/office/powerpoint/2010/main" val="160734388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95259" y="994023"/>
            <a:ext cx="4318001" cy="269304"/>
          </a:xfrm>
        </p:spPr>
        <p:txBody>
          <a:bodyPr>
            <a:noAutofit/>
          </a:bodyPr>
          <a:lstStyle>
            <a:lvl1pPr>
              <a:lnSpc>
                <a:spcPct val="98000"/>
              </a:lnSpc>
              <a:spcBef>
                <a:spcPct val="0"/>
              </a:spcBef>
              <a:defRPr sz="1800" b="0">
                <a:solidFill>
                  <a:schemeClr val="tx1"/>
                </a:solidFill>
                <a:latin typeface="+mj-lt"/>
              </a:defRPr>
            </a:lvl1pPr>
          </a:lstStyle>
          <a:p>
            <a:pPr lvl="0"/>
            <a:r>
              <a:rPr lang="en-US" smtClean="0"/>
              <a:t>Click to edit Master text styles</a:t>
            </a:r>
          </a:p>
        </p:txBody>
      </p:sp>
      <p:sp>
        <p:nvSpPr>
          <p:cNvPr id="15" name="Text Placeholder 5"/>
          <p:cNvSpPr>
            <a:spLocks noGrp="1"/>
          </p:cNvSpPr>
          <p:nvPr>
            <p:ph type="body" sz="quarter" idx="16"/>
          </p:nvPr>
        </p:nvSpPr>
        <p:spPr>
          <a:xfrm>
            <a:off x="4656138" y="994023"/>
            <a:ext cx="4318001" cy="269304"/>
          </a:xfrm>
        </p:spPr>
        <p:txBody>
          <a:bodyPr>
            <a:noAutofit/>
          </a:bodyPr>
          <a:lstStyle>
            <a:lvl1pPr>
              <a:lnSpc>
                <a:spcPct val="98000"/>
              </a:lnSpc>
              <a:spcBef>
                <a:spcPct val="0"/>
              </a:spcBef>
              <a:defRPr sz="1800" b="0">
                <a:solidFill>
                  <a:schemeClr val="tx1"/>
                </a:solidFill>
                <a:latin typeface="+mj-lt"/>
              </a:defRPr>
            </a:lvl1pPr>
          </a:lstStyle>
          <a:p>
            <a:pPr lvl="0"/>
            <a:r>
              <a:rPr lang="en-US" smtClean="0"/>
              <a:t>Click to edit Master text styles</a:t>
            </a:r>
          </a:p>
        </p:txBody>
      </p:sp>
      <p:sp>
        <p:nvSpPr>
          <p:cNvPr id="7" name="Content Placeholder 6"/>
          <p:cNvSpPr>
            <a:spLocks noGrp="1"/>
          </p:cNvSpPr>
          <p:nvPr>
            <p:ph sz="quarter" idx="17"/>
          </p:nvPr>
        </p:nvSpPr>
        <p:spPr>
          <a:xfrm>
            <a:off x="197546" y="1335023"/>
            <a:ext cx="4306887"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1335023"/>
            <a:ext cx="4306887"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20"/>
          </p:nvPr>
        </p:nvSpPr>
        <p:spPr>
          <a:xfrm>
            <a:off x="199546"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3" name="Text Placeholder 4"/>
          <p:cNvSpPr>
            <a:spLocks noGrp="1"/>
          </p:cNvSpPr>
          <p:nvPr>
            <p:ph type="body" sz="quarter" idx="21"/>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1694655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195165" y="994023"/>
            <a:ext cx="4306887"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994023"/>
            <a:ext cx="4306887"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199546"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55975280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195165" y="994023"/>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994023"/>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199546"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196185" y="3530396"/>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4645253" y="3530396"/>
            <a:ext cx="4306887"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3"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1427354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ntent w/subtitle">
    <p:spTree>
      <p:nvGrpSpPr>
        <p:cNvPr id="1" name=""/>
        <p:cNvGrpSpPr/>
        <p:nvPr/>
      </p:nvGrpSpPr>
      <p:grpSpPr>
        <a:xfrm>
          <a:off x="0" y="0"/>
          <a:ext cx="0" cy="0"/>
          <a:chOff x="0" y="0"/>
          <a:chExt cx="0" cy="0"/>
        </a:xfrm>
      </p:grpSpPr>
      <p:sp>
        <p:nvSpPr>
          <p:cNvPr id="13" name="Text Placeholder 6"/>
          <p:cNvSpPr>
            <a:spLocks noGrp="1"/>
          </p:cNvSpPr>
          <p:nvPr>
            <p:ph type="body" sz="quarter" idx="22"/>
          </p:nvPr>
        </p:nvSpPr>
        <p:spPr>
          <a:xfrm>
            <a:off x="199231" y="1742788"/>
            <a:ext cx="4303711" cy="153888"/>
          </a:xfrm>
        </p:spPr>
        <p:txBody>
          <a:bodyPr wrap="square" anchor="b" anchorCtr="0">
            <a:noAutofit/>
          </a:bodyPr>
          <a:lstStyle>
            <a:lvl1pPr>
              <a:lnSpc>
                <a:spcPts val="1200"/>
              </a:lnSpc>
              <a:spcBef>
                <a:spcPct val="0"/>
              </a:spcBef>
              <a:defRPr sz="1200" b="1">
                <a:solidFill>
                  <a:schemeClr val="tx1"/>
                </a:solidFill>
              </a:defRPr>
            </a:lvl1pPr>
          </a:lstStyle>
          <a:p>
            <a:pPr lvl="0"/>
            <a:r>
              <a:rPr lang="en-US" smtClean="0"/>
              <a:t>Click to edit Master text styles</a:t>
            </a:r>
          </a:p>
        </p:txBody>
      </p:sp>
      <p:sp>
        <p:nvSpPr>
          <p:cNvPr id="14" name="Text Placeholder 6"/>
          <p:cNvSpPr>
            <a:spLocks noGrp="1"/>
          </p:cNvSpPr>
          <p:nvPr>
            <p:ph type="body" sz="quarter" idx="23"/>
          </p:nvPr>
        </p:nvSpPr>
        <p:spPr>
          <a:xfrm>
            <a:off x="4654552" y="1742788"/>
            <a:ext cx="4303711" cy="153888"/>
          </a:xfrm>
        </p:spPr>
        <p:txBody>
          <a:bodyPr wrap="square" anchor="b" anchorCtr="0">
            <a:noAutofit/>
          </a:bodyPr>
          <a:lstStyle>
            <a:lvl1pPr>
              <a:lnSpc>
                <a:spcPts val="1200"/>
              </a:lnSpc>
              <a:spcBef>
                <a:spcPct val="0"/>
              </a:spcBef>
              <a:defRPr sz="1200" b="1">
                <a:solidFill>
                  <a:schemeClr val="tx1"/>
                </a:solidFill>
              </a:defRPr>
            </a:lvl1pPr>
          </a:lstStyle>
          <a:p>
            <a:pPr lvl="0"/>
            <a:r>
              <a:rPr lang="en-US" smtClean="0"/>
              <a:t>Click to edit Master text styles</a:t>
            </a:r>
          </a:p>
        </p:txBody>
      </p:sp>
      <p:sp>
        <p:nvSpPr>
          <p:cNvPr id="15" name="Text Placeholder 6"/>
          <p:cNvSpPr>
            <a:spLocks noGrp="1"/>
          </p:cNvSpPr>
          <p:nvPr>
            <p:ph type="body" sz="quarter" idx="24"/>
          </p:nvPr>
        </p:nvSpPr>
        <p:spPr>
          <a:xfrm>
            <a:off x="199231" y="3807329"/>
            <a:ext cx="4303711" cy="153888"/>
          </a:xfrm>
        </p:spPr>
        <p:txBody>
          <a:bodyPr wrap="square" anchor="b" anchorCtr="0">
            <a:noAutofit/>
          </a:bodyPr>
          <a:lstStyle>
            <a:lvl1pPr>
              <a:lnSpc>
                <a:spcPts val="1200"/>
              </a:lnSpc>
              <a:spcBef>
                <a:spcPct val="0"/>
              </a:spcBef>
              <a:defRPr sz="1200" b="1">
                <a:solidFill>
                  <a:schemeClr val="tx1"/>
                </a:solidFill>
              </a:defRPr>
            </a:lvl1pPr>
          </a:lstStyle>
          <a:p>
            <a:pPr lvl="0"/>
            <a:r>
              <a:rPr lang="en-US" smtClean="0"/>
              <a:t>Click to edit Master text styles</a:t>
            </a:r>
          </a:p>
        </p:txBody>
      </p:sp>
      <p:sp>
        <p:nvSpPr>
          <p:cNvPr id="16" name="Text Placeholder 6"/>
          <p:cNvSpPr>
            <a:spLocks noGrp="1"/>
          </p:cNvSpPr>
          <p:nvPr>
            <p:ph type="body" sz="quarter" idx="25"/>
          </p:nvPr>
        </p:nvSpPr>
        <p:spPr>
          <a:xfrm>
            <a:off x="4654552" y="3807329"/>
            <a:ext cx="4303711" cy="153888"/>
          </a:xfrm>
        </p:spPr>
        <p:txBody>
          <a:bodyPr wrap="square" anchor="b" anchorCtr="0">
            <a:noAutofit/>
          </a:bodyPr>
          <a:lstStyle>
            <a:lvl1pPr>
              <a:lnSpc>
                <a:spcPts val="1200"/>
              </a:lnSpc>
              <a:spcBef>
                <a:spcPct val="0"/>
              </a:spcBef>
              <a:defRPr sz="1200" b="1">
                <a:solidFill>
                  <a:schemeClr val="tx1"/>
                </a:solidFill>
              </a:defRPr>
            </a:lvl1pPr>
          </a:lstStyle>
          <a:p>
            <a:pPr lvl="0"/>
            <a:r>
              <a:rPr lang="en-US" smtClean="0"/>
              <a:t>Click to edit Master text styles</a:t>
            </a:r>
          </a:p>
        </p:txBody>
      </p:sp>
      <p:sp>
        <p:nvSpPr>
          <p:cNvPr id="12" name="Text Placeholder 5"/>
          <p:cNvSpPr>
            <a:spLocks noGrp="1"/>
          </p:cNvSpPr>
          <p:nvPr>
            <p:ph type="body" sz="quarter" idx="11" hasCustomPrompt="1"/>
          </p:nvPr>
        </p:nvSpPr>
        <p:spPr>
          <a:xfrm>
            <a:off x="195259" y="994024"/>
            <a:ext cx="8820151" cy="573520"/>
          </a:xfrm>
        </p:spPr>
        <p:txBody>
          <a:bodyPr>
            <a:noAutofit/>
          </a:bodyPr>
          <a:lstStyle>
            <a:lvl1pPr>
              <a:lnSpc>
                <a:spcPct val="98000"/>
              </a:lnSpc>
              <a:defRPr sz="1800">
                <a:solidFill>
                  <a:schemeClr val="tx1"/>
                </a:solidFill>
                <a:latin typeface="+mj-lt"/>
              </a:defRPr>
            </a:lvl1pPr>
          </a:lstStyle>
          <a:p>
            <a:pPr lvl="0"/>
            <a:r>
              <a:rPr lang="en-US" smtClean="0"/>
              <a:t>Click to edit Master subtitle styles</a:t>
            </a:r>
            <a:endParaRPr lang="en-US"/>
          </a:p>
        </p:txBody>
      </p:sp>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197546" y="1919334"/>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4656138" y="1919334"/>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199546"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196185" y="3987609"/>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4645253" y="3987609"/>
            <a:ext cx="4306887"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8"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1152713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92878" y="994023"/>
            <a:ext cx="3410847" cy="276999"/>
          </a:xfrm>
        </p:spPr>
        <p:txBody>
          <a:bodyPr>
            <a:noAutofit/>
          </a:bodyPr>
          <a:lstStyle>
            <a:lvl1pPr>
              <a:lnSpc>
                <a:spcPct val="98000"/>
              </a:lnSpc>
              <a:spcBef>
                <a:spcPct val="0"/>
              </a:spcBef>
              <a:defRPr sz="1800" b="0">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3881518" y="994023"/>
            <a:ext cx="5092622" cy="263149"/>
          </a:xfrm>
        </p:spPr>
        <p:txBody>
          <a:bodyPr>
            <a:noAutofit/>
          </a:bodyPr>
          <a:lstStyle>
            <a:lvl1pPr>
              <a:defRPr sz="1800" b="1">
                <a:solidFill>
                  <a:schemeClr val="bg2"/>
                </a:solidFill>
                <a:latin typeface="+mn-lt"/>
              </a:defRPr>
            </a:lvl1pPr>
          </a:lstStyle>
          <a:p>
            <a:pPr lvl="0"/>
            <a:r>
              <a:rPr lang="en-US" smtClean="0"/>
              <a:t>Click to edit Master text styles</a:t>
            </a:r>
          </a:p>
        </p:txBody>
      </p:sp>
      <p:sp>
        <p:nvSpPr>
          <p:cNvPr id="19" name="Content Placeholder 18"/>
          <p:cNvSpPr>
            <a:spLocks noGrp="1"/>
          </p:cNvSpPr>
          <p:nvPr>
            <p:ph sz="quarter" idx="18"/>
          </p:nvPr>
        </p:nvSpPr>
        <p:spPr>
          <a:xfrm>
            <a:off x="3883511" y="1335023"/>
            <a:ext cx="5079514"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20"/>
          </p:nvPr>
        </p:nvSpPr>
        <p:spPr>
          <a:xfrm>
            <a:off x="199546" y="6112472"/>
            <a:ext cx="8780146" cy="102592"/>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2" name="Text Placeholder 4"/>
          <p:cNvSpPr>
            <a:spLocks noGrp="1"/>
          </p:cNvSpPr>
          <p:nvPr>
            <p:ph type="body" sz="quarter" idx="21"/>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635965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Hourglass Illustration">
    <p:bg>
      <p:bgPr>
        <a:solidFill>
          <a:srgbClr val="BFDABA"/>
        </a:solidFill>
        <a:effectLst/>
      </p:bgPr>
    </p:bg>
    <p:spTree>
      <p:nvGrpSpPr>
        <p:cNvPr id="1" name=""/>
        <p:cNvGrpSpPr/>
        <p:nvPr/>
      </p:nvGrpSpPr>
      <p:grpSpPr>
        <a:xfrm>
          <a:off x="0" y="0"/>
          <a:ext cx="0" cy="0"/>
          <a:chOff x="0" y="0"/>
          <a:chExt cx="0" cy="0"/>
        </a:xfrm>
      </p:grpSpPr>
      <p:pic>
        <p:nvPicPr>
          <p:cNvPr id="19458" name="Picture 2" descr="\\psf\Home\Desktop\temp____images\Hourglass_LtGreen_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2" name="TextBox 11"/>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Precision, Time, Deadlines.</a:t>
            </a:r>
            <a:endParaRPr lang="en-US" dirty="0">
              <a:solidFill>
                <a:schemeClr val="tx1"/>
              </a:solidFill>
            </a:endParaRPr>
          </a:p>
        </p:txBody>
      </p:sp>
      <p:sp>
        <p:nvSpPr>
          <p:cNvPr id="10"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3" name="Title 1"/>
          <p:cNvSpPr>
            <a:spLocks noGrp="1"/>
          </p:cNvSpPr>
          <p:nvPr>
            <p:ph type="ctrTitle"/>
          </p:nvPr>
        </p:nvSpPr>
        <p:spPr>
          <a:xfrm>
            <a:off x="185738" y="1093292"/>
            <a:ext cx="5884861"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01385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097282" y="1010760"/>
            <a:ext cx="3456716" cy="263149"/>
          </a:xfrm>
        </p:spPr>
        <p:txBody>
          <a:bodyPr>
            <a:noAutofit/>
          </a:bodyPr>
          <a:lstStyle>
            <a:lvl1pPr>
              <a:spcBef>
                <a:spcPct val="0"/>
              </a:spcBef>
              <a:defRPr sz="1800" b="1">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5550941" y="1010760"/>
            <a:ext cx="3283344" cy="263149"/>
          </a:xfrm>
        </p:spPr>
        <p:txBody>
          <a:bodyPr>
            <a:noAutofit/>
          </a:bodyPr>
          <a:lstStyle>
            <a:lvl1pPr>
              <a:spcBef>
                <a:spcPct val="0"/>
              </a:spcBef>
              <a:defRPr sz="1800" b="1">
                <a:solidFill>
                  <a:schemeClr val="tx1"/>
                </a:solidFill>
                <a:latin typeface="+mn-lt"/>
              </a:defRPr>
            </a:lvl1pPr>
          </a:lstStyle>
          <a:p>
            <a:pPr lvl="0"/>
            <a:r>
              <a:rPr lang="en-US" smtClean="0"/>
              <a:t>Click to edit Master text styles</a:t>
            </a:r>
          </a:p>
        </p:txBody>
      </p:sp>
      <p:sp>
        <p:nvSpPr>
          <p:cNvPr id="7" name="Content Placeholder 6"/>
          <p:cNvSpPr>
            <a:spLocks noGrp="1"/>
          </p:cNvSpPr>
          <p:nvPr>
            <p:ph sz="quarter" idx="17"/>
          </p:nvPr>
        </p:nvSpPr>
        <p:spPr>
          <a:xfrm>
            <a:off x="199927" y="2248351"/>
            <a:ext cx="3881897"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8"/>
          </p:nvPr>
        </p:nvSpPr>
        <p:spPr>
          <a:xfrm>
            <a:off x="4654228" y="2248351"/>
            <a:ext cx="3600001" cy="3739699"/>
          </a:xfrm>
        </p:spPr>
        <p:txBody>
          <a:bodyPr>
            <a:noAutofit/>
          </a:bodyPr>
          <a:lstStyle>
            <a:lvl1pPr>
              <a:lnSpc>
                <a:spcPct val="110000"/>
              </a:lnSpc>
              <a:spcBef>
                <a:spcPts val="600"/>
              </a:spcBef>
              <a:defRPr sz="900">
                <a:solidFill>
                  <a:schemeClr val="tx1"/>
                </a:solidFill>
              </a:defRPr>
            </a:lvl1pPr>
            <a:lvl2pPr marL="119063" indent="-119063">
              <a:lnSpc>
                <a:spcPct val="110000"/>
              </a:lnSpc>
              <a:spcBef>
                <a:spcPts val="600"/>
              </a:spcBef>
              <a:defRPr sz="900">
                <a:solidFill>
                  <a:schemeClr val="tx1"/>
                </a:solidFill>
              </a:defRPr>
            </a:lvl2pPr>
            <a:lvl3pPr marL="225425" indent="-106363">
              <a:lnSpc>
                <a:spcPct val="110000"/>
              </a:lnSpc>
              <a:spcBef>
                <a:spcPts val="600"/>
              </a:spcBef>
              <a:defRPr sz="800">
                <a:solidFill>
                  <a:schemeClr val="tx1"/>
                </a:solidFill>
              </a:defRPr>
            </a:lvl3pPr>
            <a:lvl4pPr marL="344488" indent="-119063">
              <a:lnSpc>
                <a:spcPct val="110000"/>
              </a:lnSpc>
              <a:spcBef>
                <a:spcPts val="600"/>
              </a:spcBef>
              <a:defRPr sz="8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icture Placeholder 3"/>
          <p:cNvSpPr>
            <a:spLocks noGrp="1"/>
          </p:cNvSpPr>
          <p:nvPr>
            <p:ph type="pic" sz="quarter" idx="19"/>
          </p:nvPr>
        </p:nvSpPr>
        <p:spPr>
          <a:xfrm>
            <a:off x="197547" y="1004889"/>
            <a:ext cx="788288" cy="1119186"/>
          </a:xfrm>
        </p:spPr>
        <p:txBody>
          <a:bodyPr>
            <a:noAutofit/>
          </a:bodyPr>
          <a:lstStyle/>
          <a:p>
            <a:r>
              <a:rPr lang="en-US" smtClean="0"/>
              <a:t>Click icon to add picture</a:t>
            </a:r>
            <a:endParaRPr lang="en-US"/>
          </a:p>
        </p:txBody>
      </p:sp>
      <p:sp>
        <p:nvSpPr>
          <p:cNvPr id="18" name="Picture Placeholder 3"/>
          <p:cNvSpPr>
            <a:spLocks noGrp="1"/>
          </p:cNvSpPr>
          <p:nvPr>
            <p:ph type="pic" sz="quarter" idx="20"/>
          </p:nvPr>
        </p:nvSpPr>
        <p:spPr>
          <a:xfrm>
            <a:off x="4654228" y="1004889"/>
            <a:ext cx="788288" cy="1119186"/>
          </a:xfrm>
        </p:spPr>
        <p:txBody>
          <a:bodyPr>
            <a:noAutofit/>
          </a:bodyPr>
          <a:lstStyle/>
          <a:p>
            <a:r>
              <a:rPr lang="en-US" smtClean="0"/>
              <a:t>Click icon to add picture</a:t>
            </a:r>
            <a:endParaRPr lang="en-US"/>
          </a:p>
        </p:txBody>
      </p:sp>
      <p:sp>
        <p:nvSpPr>
          <p:cNvPr id="13" name="Text Placeholder 4"/>
          <p:cNvSpPr>
            <a:spLocks noGrp="1"/>
          </p:cNvSpPr>
          <p:nvPr>
            <p:ph type="body" sz="quarter" idx="22"/>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7" name="Text Placeholder 4"/>
          <p:cNvSpPr>
            <a:spLocks noGrp="1"/>
          </p:cNvSpPr>
          <p:nvPr>
            <p:ph type="body" sz="quarter" idx="23"/>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6801090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Text Placeholder 4"/>
          <p:cNvSpPr>
            <a:spLocks noGrp="1"/>
          </p:cNvSpPr>
          <p:nvPr>
            <p:ph type="body" sz="quarter" idx="17"/>
          </p:nvPr>
        </p:nvSpPr>
        <p:spPr>
          <a:xfrm>
            <a:off x="206370" y="6113815"/>
            <a:ext cx="8763479"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0"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07344162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01927" y="6113815"/>
            <a:ext cx="8129271" cy="104067"/>
          </a:xfrm>
        </p:spPr>
        <p:txBody>
          <a:bodyPr wrap="square" numCol="1" spcCol="274320" anchor="b" anchorCtr="0">
            <a:noAutofit/>
          </a:bodyPr>
          <a:lstStyle>
            <a:lvl1pPr>
              <a:lnSpc>
                <a:spcPts val="800"/>
              </a:lnSpc>
              <a:spcBef>
                <a:spcPct val="0"/>
              </a:spcBef>
              <a:defRPr sz="800">
                <a:solidFill>
                  <a:schemeClr val="bg1"/>
                </a:solidFill>
              </a:defRPr>
            </a:lvl1pPr>
          </a:lstStyle>
          <a:p>
            <a:pPr lvl="0"/>
            <a:r>
              <a:rPr lang="en-US" smtClean="0"/>
              <a:t>Click to edit Master text styles</a:t>
            </a:r>
          </a:p>
        </p:txBody>
      </p:sp>
      <p:sp>
        <p:nvSpPr>
          <p:cNvPr id="5"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a:solidFill>
                <a:srgbClr val="000000"/>
              </a:solidFill>
            </a:endParaRPr>
          </a:p>
        </p:txBody>
      </p:sp>
      <p:sp>
        <p:nvSpPr>
          <p:cNvPr id="9"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5870502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Print Title: Logo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61" y="6126952"/>
            <a:ext cx="1617757" cy="585216"/>
          </a:xfrm>
          <a:prstGeom prst="rect">
            <a:avLst/>
          </a:prstGeom>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ct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ct val="0"/>
              </a:spcBef>
              <a:buFont typeface="Arial"/>
              <a:buNone/>
              <a:defRPr lang="en-US" sz="1400" b="1" kern="1200">
                <a:solidFill>
                  <a:schemeClr val="tx1"/>
                </a:solidFill>
                <a:latin typeface="+mj-lt"/>
                <a:ea typeface="+mn-ea"/>
                <a:cs typeface="+mn-cs"/>
              </a:defRPr>
            </a:lvl1pPr>
            <a:lvl2pPr marL="0" indent="0" algn="l">
              <a:lnSpc>
                <a:spcPct val="140000"/>
              </a:lnSpc>
              <a:spcBef>
                <a:spcPct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p>
        </p:txBody>
      </p:sp>
      <p:sp>
        <p:nvSpPr>
          <p:cNvPr id="13"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a:p>
        </p:txBody>
      </p:sp>
    </p:spTree>
    <p:extLst>
      <p:ext uri="{BB962C8B-B14F-4D97-AF65-F5344CB8AC3E}">
        <p14:creationId xmlns:p14="http://schemas.microsoft.com/office/powerpoint/2010/main" val="179411339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rint Title: Arrow Illustration">
    <p:bg>
      <p:bgPr>
        <a:solidFill>
          <a:schemeClr val="tx2"/>
        </a:solidFill>
        <a:effectLst/>
      </p:bgPr>
    </p:bg>
    <p:spTree>
      <p:nvGrpSpPr>
        <p:cNvPr id="1" name=""/>
        <p:cNvGrpSpPr/>
        <p:nvPr/>
      </p:nvGrpSpPr>
      <p:grpSpPr>
        <a:xfrm>
          <a:off x="0" y="0"/>
          <a:ext cx="0" cy="0"/>
          <a:chOff x="0" y="0"/>
          <a:chExt cx="0" cy="0"/>
        </a:xfrm>
      </p:grpSpPr>
      <p:pic>
        <p:nvPicPr>
          <p:cNvPr id="1026" name="Picture 2" descr="\\psf\Dropbox\__FileExchange\NickBeesley\0748_SSGA_5x5_PPT_ILLUS_DECK\02_WORKING_FILES\03_PIX\SSGA_4-3_USL_5x5s\SSGA_4-3_USL_PPT_ILLUS_5x5_TITLES_EXPORTER_Up_Down_Arrow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1169551"/>
          </a:xfrm>
          <a:prstGeom prst="rect">
            <a:avLst/>
          </a:prstGeom>
          <a:solidFill>
            <a:schemeClr val="accent3">
              <a:lumMod val="20000"/>
              <a:lumOff val="80000"/>
            </a:schemeClr>
          </a:solidFill>
        </p:spPr>
        <p:txBody>
          <a:bodyPr wrap="square" rtlCol="0">
            <a:sp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Alternate Investment, Performance, Changing Markets.</a:t>
            </a:r>
            <a:endParaRPr lang="en-US" dirty="0">
              <a:solidFill>
                <a:srgbClr val="000000"/>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623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Arrow Illustration">
    <p:bg>
      <p:bgPr>
        <a:solidFill>
          <a:srgbClr val="BFDABA"/>
        </a:solidFill>
        <a:effectLst/>
      </p:bgPr>
    </p:bg>
    <p:spTree>
      <p:nvGrpSpPr>
        <p:cNvPr id="1" name=""/>
        <p:cNvGrpSpPr/>
        <p:nvPr/>
      </p:nvGrpSpPr>
      <p:grpSpPr>
        <a:xfrm>
          <a:off x="0" y="0"/>
          <a:ext cx="0" cy="0"/>
          <a:chOff x="0" y="0"/>
          <a:chExt cx="0" cy="0"/>
        </a:xfrm>
      </p:grpSpPr>
      <p:pic>
        <p:nvPicPr>
          <p:cNvPr id="18435" name="Picture 3" descr="\\psf\Home\Desktop\temp____images\Arrows_LtGreen_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1169551"/>
          </a:xfrm>
          <a:prstGeom prst="rect">
            <a:avLst/>
          </a:prstGeom>
          <a:solidFill>
            <a:schemeClr val="accent3">
              <a:lumMod val="20000"/>
              <a:lumOff val="80000"/>
            </a:schemeClr>
          </a:solidFill>
        </p:spPr>
        <p:txBody>
          <a:bodyPr wrap="square" rtlCol="0">
            <a:sp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Alternate Investment, Performance, Changing Markets.</a:t>
            </a:r>
            <a:endParaRPr lang="en-US" dirty="0">
              <a:solidFill>
                <a:srgbClr val="000000"/>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76160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int Title: Compass Illustration">
    <p:bg>
      <p:bgPr>
        <a:solidFill>
          <a:schemeClr val="tx2"/>
        </a:solidFill>
        <a:effectLst/>
      </p:bgPr>
    </p:bg>
    <p:spTree>
      <p:nvGrpSpPr>
        <p:cNvPr id="1" name=""/>
        <p:cNvGrpSpPr/>
        <p:nvPr/>
      </p:nvGrpSpPr>
      <p:grpSpPr>
        <a:xfrm>
          <a:off x="0" y="0"/>
          <a:ext cx="0" cy="0"/>
          <a:chOff x="0" y="0"/>
          <a:chExt cx="0" cy="0"/>
        </a:xfrm>
      </p:grpSpPr>
      <p:pic>
        <p:nvPicPr>
          <p:cNvPr id="2" name="Picture 2" descr="\\psf\Dropbox\__FileExchange\NickBeesley\0748_SSGA_5x5_PPT_ILLUS_DECK\02_WORKING_FILES\03_PIX\SSGA_4-3_USL_5x5s\SSGA_4-3_USL_PPT_ILLUS_5x5_TITLES_EXPORTER_Comp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200024" y="3205778"/>
            <a:ext cx="4465639"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6" name="Title 1"/>
          <p:cNvSpPr>
            <a:spLocks noGrp="1"/>
          </p:cNvSpPr>
          <p:nvPr>
            <p:ph type="ctrTitle"/>
          </p:nvPr>
        </p:nvSpPr>
        <p:spPr>
          <a:xfrm>
            <a:off x="185738" y="1093292"/>
            <a:ext cx="4653739"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Skill, Strategy, Advice, Precision, Planning.</a:t>
            </a:r>
            <a:endParaRPr lang="en-US" dirty="0">
              <a:solidFill>
                <a:srgbClr val="000000"/>
              </a:solidFill>
            </a:endParaRPr>
          </a:p>
        </p:txBody>
      </p:sp>
    </p:spTree>
    <p:extLst>
      <p:ext uri="{BB962C8B-B14F-4D97-AF65-F5344CB8AC3E}">
        <p14:creationId xmlns:p14="http://schemas.microsoft.com/office/powerpoint/2010/main" val="1289658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Compass Illustration">
    <p:bg>
      <p:bgPr>
        <a:solidFill>
          <a:srgbClr val="BFDABA"/>
        </a:solidFill>
        <a:effectLst/>
      </p:bgPr>
    </p:bg>
    <p:spTree>
      <p:nvGrpSpPr>
        <p:cNvPr id="1" name=""/>
        <p:cNvGrpSpPr/>
        <p:nvPr/>
      </p:nvGrpSpPr>
      <p:grpSpPr>
        <a:xfrm>
          <a:off x="0" y="0"/>
          <a:ext cx="0" cy="0"/>
          <a:chOff x="0" y="0"/>
          <a:chExt cx="0" cy="0"/>
        </a:xfrm>
      </p:grpSpPr>
      <p:pic>
        <p:nvPicPr>
          <p:cNvPr id="11267" name="Picture 3" descr="\\psf\Dropbox\__FileExchange\NickBeesley\0748_SSGA_5x5_PPT_ILLUS_DECK\02_WORKING_FILES\03_PIX\SSGA_4-3_USL_5x5s_LT_GREEN\SSGA_4-3_USL_PPT_ILLUS_5x5_TITLES_EXPORTER_LT_GREEN_Comp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200024" y="3205778"/>
            <a:ext cx="4465639"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6" name="Title 1"/>
          <p:cNvSpPr>
            <a:spLocks noGrp="1"/>
          </p:cNvSpPr>
          <p:nvPr>
            <p:ph type="ctrTitle"/>
          </p:nvPr>
        </p:nvSpPr>
        <p:spPr>
          <a:xfrm>
            <a:off x="185738" y="1093292"/>
            <a:ext cx="4653739"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
        <p:nvSpPr>
          <p:cNvPr id="11" name="TextBox 10"/>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Skill, Strategy, Advice, Precision, Planning.</a:t>
            </a:r>
            <a:endParaRPr lang="en-US" dirty="0">
              <a:solidFill>
                <a:srgbClr val="000000"/>
              </a:solidFill>
            </a:endParaRPr>
          </a:p>
        </p:txBody>
      </p:sp>
    </p:spTree>
    <p:extLst>
      <p:ext uri="{BB962C8B-B14F-4D97-AF65-F5344CB8AC3E}">
        <p14:creationId xmlns:p14="http://schemas.microsoft.com/office/powerpoint/2010/main" val="25393427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int Title: Hourglass Illustration">
    <p:bg>
      <p:bgPr>
        <a:solidFill>
          <a:schemeClr val="tx2"/>
        </a:solidFill>
        <a:effectLst/>
      </p:bgPr>
    </p:bg>
    <p:spTree>
      <p:nvGrpSpPr>
        <p:cNvPr id="1" name=""/>
        <p:cNvGrpSpPr/>
        <p:nvPr/>
      </p:nvGrpSpPr>
      <p:grpSpPr>
        <a:xfrm>
          <a:off x="0" y="0"/>
          <a:ext cx="0" cy="0"/>
          <a:chOff x="0" y="0"/>
          <a:chExt cx="0" cy="0"/>
        </a:xfrm>
      </p:grpSpPr>
      <p:pic>
        <p:nvPicPr>
          <p:cNvPr id="3074" name="Picture 2" descr="\\psf\Dropbox\__FileExchange\NickBeesley\0748_SSGA_5x5_PPT_ILLUS_DECK\02_WORKING_FILES\03_PIX\SSGA_4-3_USL_5x5s\SSGA_4-3_USL_PPT_ILLUS_5x5_TITLES_EXPORTER_Hourgla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2" name="TextBox 11"/>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Precision, Time, Deadlines.</a:t>
            </a:r>
            <a:endParaRPr lang="en-US" dirty="0">
              <a:solidFill>
                <a:srgbClr val="000000"/>
              </a:solidFill>
            </a:endParaRPr>
          </a:p>
        </p:txBody>
      </p:sp>
      <p:sp>
        <p:nvSpPr>
          <p:cNvPr id="10"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3" name="Title 1"/>
          <p:cNvSpPr>
            <a:spLocks noGrp="1"/>
          </p:cNvSpPr>
          <p:nvPr>
            <p:ph type="ctrTitle"/>
          </p:nvPr>
        </p:nvSpPr>
        <p:spPr>
          <a:xfrm>
            <a:off x="185738" y="1093292"/>
            <a:ext cx="5884861"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35177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Hourglass Illustration">
    <p:bg>
      <p:bgPr>
        <a:solidFill>
          <a:srgbClr val="BFDABA"/>
        </a:solidFill>
        <a:effectLst/>
      </p:bgPr>
    </p:bg>
    <p:spTree>
      <p:nvGrpSpPr>
        <p:cNvPr id="1" name=""/>
        <p:cNvGrpSpPr/>
        <p:nvPr/>
      </p:nvGrpSpPr>
      <p:grpSpPr>
        <a:xfrm>
          <a:off x="0" y="0"/>
          <a:ext cx="0" cy="0"/>
          <a:chOff x="0" y="0"/>
          <a:chExt cx="0" cy="0"/>
        </a:xfrm>
      </p:grpSpPr>
      <p:pic>
        <p:nvPicPr>
          <p:cNvPr id="19458" name="Picture 2" descr="\\psf\Home\Desktop\temp____images\Hourglass_LtGreen_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2" name="TextBox 11"/>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Precision, Time, Deadlines.</a:t>
            </a:r>
            <a:endParaRPr lang="en-US" dirty="0">
              <a:solidFill>
                <a:srgbClr val="000000"/>
              </a:solidFill>
            </a:endParaRPr>
          </a:p>
        </p:txBody>
      </p:sp>
      <p:sp>
        <p:nvSpPr>
          <p:cNvPr id="10"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3" name="Title 1"/>
          <p:cNvSpPr>
            <a:spLocks noGrp="1"/>
          </p:cNvSpPr>
          <p:nvPr>
            <p:ph type="ctrTitle"/>
          </p:nvPr>
        </p:nvSpPr>
        <p:spPr>
          <a:xfrm>
            <a:off x="185738" y="1093292"/>
            <a:ext cx="5884861"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1846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int Title: Chess Illustration">
    <p:bg>
      <p:bgPr>
        <a:solidFill>
          <a:schemeClr val="tx2"/>
        </a:solidFill>
        <a:effectLst/>
      </p:bgPr>
    </p:bg>
    <p:spTree>
      <p:nvGrpSpPr>
        <p:cNvPr id="1" name=""/>
        <p:cNvGrpSpPr/>
        <p:nvPr/>
      </p:nvGrpSpPr>
      <p:grpSpPr>
        <a:xfrm>
          <a:off x="0" y="0"/>
          <a:ext cx="0" cy="0"/>
          <a:chOff x="0" y="0"/>
          <a:chExt cx="0" cy="0"/>
        </a:xfrm>
      </p:grpSpPr>
      <p:pic>
        <p:nvPicPr>
          <p:cNvPr id="4098" name="Picture 2" descr="\\psf\Dropbox\__FileExchange\NickBeesley\0748_SSGA_5x5_PPT_ILLUS_DECK\02_WORKING_FILES\03_PIX\SSGA_4-3_USL_5x5s\SSGA_4-3_USL_PPT_ILLUS_5x5_TITLES_EXPORTER_Chess_Piec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 Strategy, Leadership.</a:t>
            </a:r>
            <a:endParaRPr lang="en-US" dirty="0">
              <a:solidFill>
                <a:schemeClr val="tx1"/>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8" y="1093292"/>
            <a:ext cx="5207355"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979436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rint Title: Chess Illustration">
    <p:bg>
      <p:bgPr>
        <a:solidFill>
          <a:schemeClr val="tx2"/>
        </a:solidFill>
        <a:effectLst/>
      </p:bgPr>
    </p:bg>
    <p:spTree>
      <p:nvGrpSpPr>
        <p:cNvPr id="1" name=""/>
        <p:cNvGrpSpPr/>
        <p:nvPr/>
      </p:nvGrpSpPr>
      <p:grpSpPr>
        <a:xfrm>
          <a:off x="0" y="0"/>
          <a:ext cx="0" cy="0"/>
          <a:chOff x="0" y="0"/>
          <a:chExt cx="0" cy="0"/>
        </a:xfrm>
      </p:grpSpPr>
      <p:pic>
        <p:nvPicPr>
          <p:cNvPr id="4098" name="Picture 2" descr="\\psf\Dropbox\__FileExchange\NickBeesley\0748_SSGA_5x5_PPT_ILLUS_DECK\02_WORKING_FILES\03_PIX\SSGA_4-3_USL_5x5s\SSGA_4-3_USL_PPT_ILLUS_5x5_TITLES_EXPORTER_Chess_Piec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Intelligence, Strategy, Leadership.</a:t>
            </a:r>
            <a:endParaRPr lang="en-US" dirty="0">
              <a:solidFill>
                <a:srgbClr val="000000"/>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8" y="1093292"/>
            <a:ext cx="5207355"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905594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Chess Illustration">
    <p:bg>
      <p:bgPr>
        <a:solidFill>
          <a:srgbClr val="BFDABA"/>
        </a:solidFill>
        <a:effectLst/>
      </p:bgPr>
    </p:bg>
    <p:spTree>
      <p:nvGrpSpPr>
        <p:cNvPr id="1" name=""/>
        <p:cNvGrpSpPr/>
        <p:nvPr/>
      </p:nvGrpSpPr>
      <p:grpSpPr>
        <a:xfrm>
          <a:off x="0" y="0"/>
          <a:ext cx="0" cy="0"/>
          <a:chOff x="0" y="0"/>
          <a:chExt cx="0" cy="0"/>
        </a:xfrm>
      </p:grpSpPr>
      <p:pic>
        <p:nvPicPr>
          <p:cNvPr id="17411" name="Picture 3" descr="\\psf\Home\Desktop\temp____images\Chess_LtGreen_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Intelligence, Strategy, Leadership.</a:t>
            </a:r>
            <a:endParaRPr lang="en-US" dirty="0">
              <a:solidFill>
                <a:srgbClr val="000000"/>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8" y="1093292"/>
            <a:ext cx="5207355"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10519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rint Title: Lightbulb Illustration">
    <p:bg>
      <p:bgPr>
        <a:solidFill>
          <a:schemeClr val="tx2"/>
        </a:solidFill>
        <a:effectLst/>
      </p:bgPr>
    </p:bg>
    <p:spTree>
      <p:nvGrpSpPr>
        <p:cNvPr id="1" name=""/>
        <p:cNvGrpSpPr/>
        <p:nvPr/>
      </p:nvGrpSpPr>
      <p:grpSpPr>
        <a:xfrm>
          <a:off x="0" y="0"/>
          <a:ext cx="0" cy="0"/>
          <a:chOff x="0" y="0"/>
          <a:chExt cx="0" cy="0"/>
        </a:xfrm>
      </p:grpSpPr>
      <p:pic>
        <p:nvPicPr>
          <p:cNvPr id="5122" name="Picture 2" descr="\\psf\Dropbox\__FileExchange\NickBeesley\0748_SSGA_5x5_PPT_ILLUS_DECK\02_WORKING_FILES\03_PIX\SSGA_4-3_USL_5x5s\SSGA_4-3_USL_PPT_ILLUS_5x5_TITLES_EXPORTER_Light_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TextBox 10"/>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Intelligence, Solutions, Innovation, Education, Inspiration.</a:t>
            </a:r>
            <a:endParaRPr lang="en-US" dirty="0">
              <a:solidFill>
                <a:srgbClr val="000000"/>
              </a:solidFill>
            </a:endParaRP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865232"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4246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Lightbulb Illustration">
    <p:bg>
      <p:bgPr>
        <a:solidFill>
          <a:srgbClr val="BFDABA"/>
        </a:solidFill>
        <a:effectLst/>
      </p:bgPr>
    </p:bg>
    <p:spTree>
      <p:nvGrpSpPr>
        <p:cNvPr id="1" name=""/>
        <p:cNvGrpSpPr/>
        <p:nvPr/>
      </p:nvGrpSpPr>
      <p:grpSpPr>
        <a:xfrm>
          <a:off x="0" y="0"/>
          <a:ext cx="0" cy="0"/>
          <a:chOff x="0" y="0"/>
          <a:chExt cx="0" cy="0"/>
        </a:xfrm>
      </p:grpSpPr>
      <p:pic>
        <p:nvPicPr>
          <p:cNvPr id="3074" name="Picture 2" descr="\\psf\Dropbox\__FileExchange\__IMP__AJ-RD\Clients-Prospects\Landor\State Street Global Advisors\Materials from SSGA\NEW - PowerPoint Templates\NEW - Standard PPTs\UPDATED_Includes_SPDR_Slides\file_exports\US_TitleSlide_LightBulb_Light_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TextBox 10"/>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rgbClr val="000000"/>
                </a:solidFill>
              </a:rPr>
              <a:t>Use this title slide for presentations that have themes of Intelligence, Solutions, Innovation, Education, Inspiration.</a:t>
            </a:r>
            <a:endParaRPr lang="en-US" dirty="0">
              <a:solidFill>
                <a:srgbClr val="000000"/>
              </a:solidFill>
            </a:endParaRP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865232"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70922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7"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826515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Print Title: Logo onl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44861" y="6126952"/>
            <a:ext cx="1617757" cy="585216"/>
          </a:xfrm>
          <a:prstGeom prst="rect">
            <a:avLst/>
          </a:prstGeom>
        </p:spPr>
      </p:pic>
      <p:sp>
        <p:nvSpPr>
          <p:cNvPr id="14"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4"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3" name="Title 1"/>
          <p:cNvSpPr>
            <a:spLocks noGrp="1"/>
          </p:cNvSpPr>
          <p:nvPr>
            <p:ph type="ctrTitle"/>
          </p:nvPr>
        </p:nvSpPr>
        <p:spPr>
          <a:xfrm>
            <a:off x="185739" y="1093292"/>
            <a:ext cx="6715124"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12516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Print or Screen: Photographic Title">
    <p:bg>
      <p:bgPr>
        <a:solidFill>
          <a:srgbClr val="BFDABA"/>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3" hasCustomPrompt="1"/>
          </p:nvPr>
        </p:nvSpPr>
        <p:spPr>
          <a:xfrm>
            <a:off x="-3175" y="0"/>
            <a:ext cx="9144000" cy="6858000"/>
          </a:xfrm>
        </p:spPr>
        <p:txBody>
          <a:bodyPr anchor="ctr" anchorCtr="0">
            <a:noAutofit/>
          </a:bodyPr>
          <a:lstStyle>
            <a:lvl1pPr algn="ctr">
              <a:defRPr baseline="0">
                <a:solidFill>
                  <a:schemeClr val="tx2"/>
                </a:solidFill>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insert a picture. </a:t>
            </a:r>
            <a:br>
              <a:rPr lang="en-US" dirty="0" smtClean="0"/>
            </a:br>
            <a:r>
              <a:rPr lang="en-US" dirty="0" smtClean="0"/>
              <a:t>Once you have inserted a picture, send the picture to the back:</a:t>
            </a:r>
            <a:br>
              <a:rPr lang="en-US" dirty="0" smtClean="0"/>
            </a:br>
            <a:r>
              <a:rPr lang="en-US" dirty="0" smtClean="0"/>
              <a:t>Home Tab &gt; Arrange &gt; Send to Back</a:t>
            </a:r>
            <a:endParaRPr lang="en-US" dirty="0"/>
          </a:p>
        </p:txBody>
      </p:sp>
      <p:sp>
        <p:nvSpPr>
          <p:cNvPr id="10" name="TextBox 9"/>
          <p:cNvSpPr txBox="1"/>
          <p:nvPr userDrawn="1"/>
        </p:nvSpPr>
        <p:spPr>
          <a:xfrm>
            <a:off x="9269761" y="657176"/>
            <a:ext cx="2222428" cy="1323439"/>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pPr>
              <a:spcAft>
                <a:spcPts val="600"/>
              </a:spcAft>
            </a:pPr>
            <a:r>
              <a:rPr lang="en-US" dirty="0" smtClean="0">
                <a:solidFill>
                  <a:srgbClr val="000000"/>
                </a:solidFill>
              </a:rPr>
              <a:t>See tutorial for help</a:t>
            </a:r>
            <a:br>
              <a:rPr lang="en-US" dirty="0" smtClean="0">
                <a:solidFill>
                  <a:srgbClr val="000000"/>
                </a:solidFill>
              </a:rPr>
            </a:br>
            <a:r>
              <a:rPr lang="en-US" dirty="0" smtClean="0">
                <a:solidFill>
                  <a:srgbClr val="000000"/>
                </a:solidFill>
              </a:rPr>
              <a:t>on recoloring pictures. </a:t>
            </a:r>
          </a:p>
          <a:p>
            <a:r>
              <a:rPr lang="en-US" b="1" dirty="0" smtClean="0">
                <a:solidFill>
                  <a:srgbClr val="000000"/>
                </a:solidFill>
              </a:rPr>
              <a:t>Do not </a:t>
            </a:r>
            <a:r>
              <a:rPr lang="en-US" dirty="0" smtClean="0">
                <a:solidFill>
                  <a:srgbClr val="000000"/>
                </a:solidFill>
              </a:rPr>
              <a:t>use photographic background slides for SPDR presentations. </a:t>
            </a:r>
            <a:endParaRPr lang="en-US" dirty="0">
              <a:solidFill>
                <a:srgbClr val="000000"/>
              </a:solidFill>
            </a:endParaRPr>
          </a:p>
        </p:txBody>
      </p:sp>
      <p:sp>
        <p:nvSpPr>
          <p:cNvPr id="16"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smtClean="0"/>
              <a:t>Click to edit Master text styles</a:t>
            </a:r>
          </a:p>
        </p:txBody>
      </p:sp>
      <p:sp>
        <p:nvSpPr>
          <p:cNvPr id="9" name="Subtitle 2"/>
          <p:cNvSpPr>
            <a:spLocks noGrp="1"/>
          </p:cNvSpPr>
          <p:nvPr>
            <p:ph type="subTitle" idx="1"/>
          </p:nvPr>
        </p:nvSpPr>
        <p:spPr>
          <a:xfrm>
            <a:off x="200022" y="3205778"/>
            <a:ext cx="4465641"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2"/>
                </a:solidFill>
                <a:latin typeface="+mj-lt"/>
                <a:ea typeface="+mn-ea"/>
                <a:cs typeface="+mn-cs"/>
              </a:defRPr>
            </a:lvl1pPr>
            <a:lvl2pPr marL="0" indent="0" algn="l">
              <a:lnSpc>
                <a:spcPct val="140000"/>
              </a:lnSpc>
              <a:spcBef>
                <a:spcPts val="0"/>
              </a:spcBef>
              <a:buNone/>
              <a:defRPr sz="1400" baseline="0">
                <a:solidFill>
                  <a:schemeClr val="tx2"/>
                </a:solidFill>
                <a:latin typeface="+mj-lt"/>
              </a:defRPr>
            </a:lvl2pPr>
            <a:lvl3pPr marL="0" indent="0" algn="l">
              <a:lnSpc>
                <a:spcPct val="200000"/>
              </a:lnSpc>
              <a:spcBef>
                <a:spcPts val="2000"/>
              </a:spcBef>
              <a:buNone/>
              <a:defRPr sz="1400" baseline="0">
                <a:solidFill>
                  <a:schemeClr val="tx2"/>
                </a:solidFill>
              </a:defRPr>
            </a:lvl3pPr>
            <a:lvl4pPr marL="1588" indent="0" algn="l">
              <a:lnSpc>
                <a:spcPct val="100000"/>
              </a:lnSpc>
              <a:spcBef>
                <a:spcPts val="600"/>
              </a:spcBef>
              <a:buNone/>
              <a:defRPr sz="800" baseline="0">
                <a:solidFill>
                  <a:schemeClr val="tx2"/>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479924" cy="1828800"/>
          </a:xfrm>
        </p:spPr>
        <p:txBody>
          <a:bodyPr anchor="b" anchorCtr="0">
            <a:noAutofit/>
          </a:bodyPr>
          <a:lstStyle>
            <a:lvl1pPr>
              <a:lnSpc>
                <a:spcPct val="110000"/>
              </a:lnSpc>
              <a:defRPr sz="3200" b="1">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7" hasCustomPrompt="1"/>
          </p:nvPr>
        </p:nvSpPr>
        <p:spPr>
          <a:xfrm>
            <a:off x="203669" y="5875233"/>
            <a:ext cx="1828800" cy="777240"/>
          </a:xfrm>
          <a:blipFill>
            <a:blip r:embed="rId2"/>
            <a:stretch>
              <a:fillRect/>
            </a:stretch>
          </a:blipFill>
        </p:spPr>
        <p:txBody>
          <a:bodyPr/>
          <a:lstStyle>
            <a:lvl1pPr>
              <a:defRPr sz="800">
                <a:solidFill>
                  <a:schemeClr val="tx2"/>
                </a:solidFill>
              </a:defRPr>
            </a:lvl1pPr>
          </a:lstStyle>
          <a:p>
            <a:pPr lvl="0"/>
            <a:r>
              <a:rPr lang="en-US" dirty="0" smtClean="0"/>
              <a:t>Do not add text; placeholder for logo only.</a:t>
            </a:r>
            <a:endParaRPr lang="en-US" dirty="0"/>
          </a:p>
        </p:txBody>
      </p:sp>
    </p:spTree>
    <p:extLst>
      <p:ext uri="{BB962C8B-B14F-4D97-AF65-F5344CB8AC3E}">
        <p14:creationId xmlns:p14="http://schemas.microsoft.com/office/powerpoint/2010/main" val="232407650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int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344" y="2018710"/>
            <a:ext cx="7964294" cy="498598"/>
          </a:xfrm>
        </p:spPr>
        <p:txBody>
          <a:bodyPr anchor="b" anchorCtr="0">
            <a:noAutofit/>
          </a:bodyPr>
          <a:lstStyle>
            <a:lvl1pPr algn="l">
              <a:defRPr sz="32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98630" y="2657509"/>
            <a:ext cx="7964294" cy="303801"/>
          </a:xfrm>
        </p:spPr>
        <p:txBody>
          <a:bodyPr anchor="t" anchorCtr="0">
            <a:noAutofit/>
          </a:bodyPr>
          <a:lstStyle>
            <a:lvl1pPr marL="0" indent="0">
              <a:lnSpc>
                <a:spcPct val="94000"/>
              </a:lnSpc>
              <a:buNone/>
              <a:defRPr sz="2100">
                <a:solidFill>
                  <a:schemeClr val="tx1"/>
                </a:solidFill>
                <a:latin typeface="+mj-lt"/>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7"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0876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creen Divider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344" y="2018710"/>
            <a:ext cx="7964294" cy="498598"/>
          </a:xfrm>
        </p:spPr>
        <p:txBody>
          <a:bodyPr anchor="b" anchorCtr="0">
            <a:noAutofit/>
          </a:bodyPr>
          <a:lstStyle>
            <a:lvl1pPr algn="l">
              <a:defRPr sz="3200" b="1" cap="none"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6249" y="2657509"/>
            <a:ext cx="7964294" cy="307777"/>
          </a:xfrm>
        </p:spPr>
        <p:txBody>
          <a:bodyPr anchor="t" anchorCtr="0">
            <a:noAutofit/>
          </a:bodyPr>
          <a:lstStyle>
            <a:lvl1pPr marL="0" indent="0">
              <a:lnSpc>
                <a:spcPct val="94000"/>
              </a:lnSpc>
              <a:buNone/>
              <a:defRPr sz="2100">
                <a:solidFill>
                  <a:schemeClr val="tx2"/>
                </a:solidFill>
                <a:latin typeface="+mj-lt"/>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2"/>
                </a:solidFill>
              </a:defRPr>
            </a:lvl1pPr>
          </a:lstStyle>
          <a:p>
            <a:fld id="{BA11689F-3B9A-A941-B15F-D2DE9D7A7DB5}" type="slidenum">
              <a:rPr lang="en-US" smtClean="0">
                <a:solidFill>
                  <a:srgbClr val="FFFFFF"/>
                </a:solidFill>
              </a:rPr>
              <a:pPr/>
              <a:t>‹#›</a:t>
            </a:fld>
            <a:endParaRPr lang="en-US" dirty="0">
              <a:solidFill>
                <a:srgbClr val="FFFFFF"/>
              </a:solidFill>
            </a:endParaRPr>
          </a:p>
        </p:txBody>
      </p:sp>
      <p:sp>
        <p:nvSpPr>
          <p:cNvPr id="11"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0390013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SGA Closing Slid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bwMode="white">
          <a:xfrm>
            <a:off x="0" y="6049574"/>
            <a:ext cx="1489685" cy="8084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rgbClr val="FFFFFF"/>
              </a:solidFill>
            </a:endParaRPr>
          </a:p>
        </p:txBody>
      </p:sp>
      <p:pic>
        <p:nvPicPr>
          <p:cNvPr id="5123" name="Picture 3" descr="\\psf\Dropbox\__FileExchange\__IMP__AJ-RD\Clients-Prospects\Landor\State Street Global Advisors\SPDR__Transition\CONVERSION_AND_IMPLEMENTATION\03_Creative_Services\SPDR_PPT_Study_AJ\exports\ssga_spdr_clr300-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0810"/>
          <a:stretch/>
        </p:blipFill>
        <p:spPr bwMode="auto">
          <a:xfrm>
            <a:off x="0" y="5356214"/>
            <a:ext cx="3251873" cy="11725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57188" y="198169"/>
            <a:ext cx="8648696" cy="443198"/>
          </a:xfrm>
        </p:spPr>
        <p:txBody>
          <a:bodyPr/>
          <a:lstStyle>
            <a:lvl1pPr>
              <a:defRPr sz="3200"/>
            </a:lvl1pPr>
          </a:lstStyle>
          <a:p>
            <a:r>
              <a:rPr lang="en-US" smtClean="0"/>
              <a:t>Click to edit Master title style</a:t>
            </a:r>
            <a:endParaRPr lang="en-US" dirty="0"/>
          </a:p>
        </p:txBody>
      </p:sp>
      <p:sp>
        <p:nvSpPr>
          <p:cNvPr id="5" name="Content Placeholder 4"/>
          <p:cNvSpPr>
            <a:spLocks noGrp="1"/>
          </p:cNvSpPr>
          <p:nvPr>
            <p:ph sz="quarter" idx="10"/>
          </p:nvPr>
        </p:nvSpPr>
        <p:spPr>
          <a:xfrm>
            <a:off x="357188" y="1009650"/>
            <a:ext cx="5534832" cy="3760244"/>
          </a:xfrm>
        </p:spPr>
        <p:txBody>
          <a:bodyPr/>
          <a:lstStyle>
            <a:lvl1pPr>
              <a:spcAft>
                <a:spcPts val="600"/>
              </a:spcAft>
              <a:defRPr/>
            </a:lvl1pPr>
            <a:lvl2pPr marL="0" indent="0">
              <a:buNone/>
              <a:defRPr/>
            </a:lvl2pPr>
            <a:lvl3pPr marL="0" indent="0">
              <a:spcBef>
                <a:spcPts val="600"/>
              </a:spcBef>
              <a:buNone/>
              <a:defRPr sz="1500" b="1">
                <a:solidFill>
                  <a:schemeClr val="bg2"/>
                </a:solidFill>
              </a:defRPr>
            </a:lvl3pPr>
            <a:lvl4pPr>
              <a:defRPr b="1"/>
            </a:lvl4pPr>
            <a:lvl5pPr marL="0" indent="0">
              <a:lnSpc>
                <a:spcPct val="100000"/>
              </a:lnSpc>
              <a:spcBef>
                <a:spcPts val="0"/>
              </a:spcBef>
              <a:buNone/>
              <a:defRPr sz="1200" b="1">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117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Chess Illustration">
    <p:bg>
      <p:bgPr>
        <a:solidFill>
          <a:srgbClr val="BFDABA"/>
        </a:solidFill>
        <a:effectLst/>
      </p:bgPr>
    </p:bg>
    <p:spTree>
      <p:nvGrpSpPr>
        <p:cNvPr id="1" name=""/>
        <p:cNvGrpSpPr/>
        <p:nvPr/>
      </p:nvGrpSpPr>
      <p:grpSpPr>
        <a:xfrm>
          <a:off x="0" y="0"/>
          <a:ext cx="0" cy="0"/>
          <a:chOff x="0" y="0"/>
          <a:chExt cx="0" cy="0"/>
        </a:xfrm>
      </p:grpSpPr>
      <p:pic>
        <p:nvPicPr>
          <p:cNvPr id="17411" name="Picture 3" descr="\\psf\Home\Desktop\temp____images\Chess_LtGreen_30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269761" y="657176"/>
            <a:ext cx="2222428" cy="954107"/>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 Strategy, Leadership.</a:t>
            </a:r>
            <a:endParaRPr lang="en-US" dirty="0">
              <a:solidFill>
                <a:schemeClr val="tx1"/>
              </a:solidFill>
            </a:endParaRPr>
          </a:p>
        </p:txBody>
      </p:sp>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8" y="1093292"/>
            <a:ext cx="5207355" cy="1828800"/>
          </a:xfrm>
        </p:spPr>
        <p:txBody>
          <a:bodyPr anchor="b" anchorCtr="0">
            <a:noAutofit/>
          </a:bodyPr>
          <a:lstStyle>
            <a:lvl1pPr>
              <a:lnSpc>
                <a:spcPct val="110000"/>
              </a:lnSpc>
              <a:defRPr sz="32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7018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int Title: Lightbulb Illustration">
    <p:bg>
      <p:bgPr>
        <a:solidFill>
          <a:schemeClr val="tx2"/>
        </a:solidFill>
        <a:effectLst/>
      </p:bgPr>
    </p:bg>
    <p:spTree>
      <p:nvGrpSpPr>
        <p:cNvPr id="1" name=""/>
        <p:cNvGrpSpPr/>
        <p:nvPr/>
      </p:nvGrpSpPr>
      <p:grpSpPr>
        <a:xfrm>
          <a:off x="0" y="0"/>
          <a:ext cx="0" cy="0"/>
          <a:chOff x="0" y="0"/>
          <a:chExt cx="0" cy="0"/>
        </a:xfrm>
      </p:grpSpPr>
      <p:pic>
        <p:nvPicPr>
          <p:cNvPr id="5122" name="Picture 2" descr="\\psf\Dropbox\__FileExchange\NickBeesley\0748_SSGA_5x5_PPT_ILLUS_DECK\02_WORKING_FILES\03_PIX\SSGA_4-3_USL_5x5s\SSGA_4-3_USL_PPT_ILLUS_5x5_TITLES_EXPORTER_Light_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4"/>
          <p:cNvSpPr>
            <a:spLocks noGrp="1"/>
          </p:cNvSpPr>
          <p:nvPr>
            <p:ph type="body" sz="quarter" idx="16"/>
          </p:nvPr>
        </p:nvSpPr>
        <p:spPr>
          <a:xfrm>
            <a:off x="7288213" y="6576780"/>
            <a:ext cx="859091" cy="102592"/>
          </a:xfrm>
        </p:spPr>
        <p:txBody>
          <a:bodyPr wrap="square">
            <a:noAutofit/>
          </a:bodyPr>
          <a:lstStyle>
            <a:lvl1pPr algn="r">
              <a:lnSpc>
                <a:spcPts val="800"/>
              </a:lnSpc>
              <a:spcBef>
                <a:spcPts val="0"/>
              </a:spcBef>
              <a:defRPr sz="500">
                <a:solidFill>
                  <a:schemeClr val="bg1"/>
                </a:solidFill>
              </a:defRPr>
            </a:lvl1pPr>
          </a:lstStyle>
          <a:p>
            <a:pPr lvl="0"/>
            <a:r>
              <a:rPr lang="en-US" smtClean="0"/>
              <a:t>Click to edit Master text styles</a:t>
            </a:r>
          </a:p>
        </p:txBody>
      </p:sp>
      <p:sp>
        <p:nvSpPr>
          <p:cNvPr id="11" name="TextBox 10"/>
          <p:cNvSpPr txBox="1"/>
          <p:nvPr userDrawn="1"/>
        </p:nvSpPr>
        <p:spPr>
          <a:xfrm>
            <a:off x="9269761" y="657176"/>
            <a:ext cx="2222428" cy="1169551"/>
          </a:xfrm>
          <a:prstGeom prst="rect">
            <a:avLst/>
          </a:prstGeom>
          <a:solidFill>
            <a:schemeClr val="accent3">
              <a:lumMod val="20000"/>
              <a:lumOff val="80000"/>
            </a:schemeClr>
          </a:solidFill>
        </p:spPr>
        <p:txBody>
          <a:bodyPr wrap="square" rtlCol="0">
            <a:noAutofit/>
          </a:bodyPr>
          <a:lstStyle>
            <a:defPPr>
              <a:defRPr lang="en-US"/>
            </a:defPPr>
            <a:lvl1pPr>
              <a:spcBef>
                <a:spcPts val="600"/>
              </a:spcBef>
              <a:defRPr sz="1400">
                <a:solidFill>
                  <a:schemeClr val="bg1"/>
                </a:solidFill>
              </a:defRPr>
            </a:lvl1pPr>
          </a:lstStyle>
          <a:p>
            <a:r>
              <a:rPr lang="en-US" dirty="0" smtClean="0">
                <a:solidFill>
                  <a:schemeClr val="tx1"/>
                </a:solidFill>
              </a:rPr>
              <a:t>Use this title slide for presentations that have themes of Intelligence,</a:t>
            </a:r>
            <a:r>
              <a:rPr lang="en-US" baseline="0" dirty="0" smtClean="0">
                <a:solidFill>
                  <a:schemeClr val="tx1"/>
                </a:solidFill>
              </a:rPr>
              <a:t> Solutions, Innovation, Education, Inspiration</a:t>
            </a:r>
            <a:r>
              <a:rPr lang="en-US" dirty="0" smtClean="0">
                <a:solidFill>
                  <a:schemeClr val="tx1"/>
                </a:solidFill>
              </a:rPr>
              <a:t>.</a:t>
            </a:r>
            <a:endParaRPr lang="en-US" dirty="0">
              <a:solidFill>
                <a:schemeClr val="tx1"/>
              </a:solidFill>
            </a:endParaRPr>
          </a:p>
        </p:txBody>
      </p:sp>
      <p:sp>
        <p:nvSpPr>
          <p:cNvPr id="10" name="Subtitle 2"/>
          <p:cNvSpPr>
            <a:spLocks noGrp="1"/>
          </p:cNvSpPr>
          <p:nvPr>
            <p:ph type="subTitle" idx="1"/>
          </p:nvPr>
        </p:nvSpPr>
        <p:spPr>
          <a:xfrm>
            <a:off x="200023" y="3205778"/>
            <a:ext cx="4465640" cy="2493735"/>
          </a:xfrm>
        </p:spPr>
        <p:txBody>
          <a:bodyPr>
            <a:noAutofit/>
          </a:bodyPr>
          <a:lstStyle>
            <a:lvl1pPr marL="0" indent="0" algn="l" defTabSz="457146" rtl="0" eaLnBrk="1" latinLnBrk="0" hangingPunct="1">
              <a:lnSpc>
                <a:spcPct val="140000"/>
              </a:lnSpc>
              <a:spcBef>
                <a:spcPts val="0"/>
              </a:spcBef>
              <a:buFont typeface="Arial"/>
              <a:buNone/>
              <a:defRPr lang="en-US" sz="1400" b="1" kern="1200" dirty="0">
                <a:solidFill>
                  <a:schemeClr val="tx1"/>
                </a:solidFill>
                <a:latin typeface="+mj-lt"/>
                <a:ea typeface="+mn-ea"/>
                <a:cs typeface="+mn-cs"/>
              </a:defRPr>
            </a:lvl1pPr>
            <a:lvl2pPr marL="0" indent="0" algn="l">
              <a:lnSpc>
                <a:spcPct val="140000"/>
              </a:lnSpc>
              <a:spcBef>
                <a:spcPts val="0"/>
              </a:spcBef>
              <a:buNone/>
              <a:defRPr sz="1400" baseline="0">
                <a:solidFill>
                  <a:schemeClr val="tx1"/>
                </a:solidFill>
                <a:latin typeface="+mj-lt"/>
              </a:defRPr>
            </a:lvl2pPr>
            <a:lvl3pPr marL="0" indent="0" algn="l">
              <a:lnSpc>
                <a:spcPct val="200000"/>
              </a:lnSpc>
              <a:spcBef>
                <a:spcPts val="2000"/>
              </a:spcBef>
              <a:buNone/>
              <a:defRPr sz="1400" baseline="0">
                <a:solidFill>
                  <a:schemeClr val="tx1"/>
                </a:solidFill>
              </a:defRPr>
            </a:lvl3pPr>
            <a:lvl4pPr marL="1588" indent="0" algn="l">
              <a:lnSpc>
                <a:spcPct val="100000"/>
              </a:lnSpc>
              <a:spcBef>
                <a:spcPts val="600"/>
              </a:spcBef>
              <a:buNone/>
              <a:defRPr sz="800" baseline="0">
                <a:solidFill>
                  <a:schemeClr val="bg1"/>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smtClean="0"/>
          </a:p>
        </p:txBody>
      </p:sp>
      <p:sp>
        <p:nvSpPr>
          <p:cNvPr id="14" name="Title 1"/>
          <p:cNvSpPr>
            <a:spLocks noGrp="1"/>
          </p:cNvSpPr>
          <p:nvPr>
            <p:ph type="ctrTitle"/>
          </p:nvPr>
        </p:nvSpPr>
        <p:spPr>
          <a:xfrm>
            <a:off x="185739" y="1093292"/>
            <a:ext cx="4865232" cy="1828800"/>
          </a:xfrm>
        </p:spPr>
        <p:txBody>
          <a:bodyPr anchor="b" anchorCtr="0">
            <a:noAutofit/>
          </a:bodyPr>
          <a:lstStyle>
            <a:lvl1pPr>
              <a:lnSpc>
                <a:spcPct val="110000"/>
              </a:lnSpc>
              <a:defRPr sz="3200" b="1">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145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66764" y="6311125"/>
            <a:ext cx="1057273" cy="382502"/>
          </a:xfrm>
          <a:prstGeom prst="rect">
            <a:avLst/>
          </a:prstGeom>
        </p:spPr>
      </p:pic>
      <p:sp>
        <p:nvSpPr>
          <p:cNvPr id="2" name="Title Placeholder 1"/>
          <p:cNvSpPr>
            <a:spLocks noGrp="1"/>
          </p:cNvSpPr>
          <p:nvPr>
            <p:ph type="title"/>
          </p:nvPr>
        </p:nvSpPr>
        <p:spPr>
          <a:xfrm>
            <a:off x="195581" y="150723"/>
            <a:ext cx="8810303" cy="290849"/>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5259" y="1338279"/>
            <a:ext cx="8140701"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798702" y="6568905"/>
            <a:ext cx="180976" cy="107722"/>
          </a:xfrm>
          <a:prstGeom prst="rect">
            <a:avLst/>
          </a:prstGeom>
        </p:spPr>
        <p:txBody>
          <a:bodyPr vert="horz" wrap="square" lIns="0" tIns="0" rIns="0" bIns="0" rtlCol="0" anchor="ctr">
            <a:spAutoFit/>
          </a:bodyPr>
          <a:lstStyle>
            <a:lvl1pPr algn="r">
              <a:defRPr sz="700" b="0" i="0">
                <a:solidFill>
                  <a:schemeClr val="tx1"/>
                </a:solidFill>
                <a:latin typeface="Calibri"/>
                <a:cs typeface="Calibri"/>
              </a:defRPr>
            </a:lvl1pPr>
          </a:lstStyle>
          <a:p>
            <a:fld id="{BA11689F-3B9A-A941-B15F-D2DE9D7A7DB5}" type="slidenum">
              <a:rPr lang="en-US" smtClean="0"/>
              <a:pPr/>
              <a:t>‹#›</a:t>
            </a:fld>
            <a:endParaRPr lang="en-US" dirty="0"/>
          </a:p>
        </p:txBody>
      </p:sp>
      <p:sp>
        <p:nvSpPr>
          <p:cNvPr id="12" name="fl"/>
          <p:cNvSpPr txBox="1"/>
          <p:nvPr userDrawn="1"/>
        </p:nvSpPr>
        <p:spPr>
          <a:xfrm>
            <a:off x="0" y="6438900"/>
            <a:ext cx="9144000" cy="323165"/>
          </a:xfrm>
          <a:prstGeom prst="rect">
            <a:avLst/>
          </a:prstGeom>
          <a:noFill/>
        </p:spPr>
        <p:txBody>
          <a:bodyPr vert="horz" wrap="square" rtlCol="0">
            <a:spAutoFit/>
          </a:bodyPr>
          <a:lstStyle/>
          <a:p>
            <a:endParaRPr lang="en-US" sz="1500" dirty="0" err="1" smtClean="0">
              <a:solidFill>
                <a:schemeClr val="bg1"/>
              </a:solidFill>
            </a:endParaRPr>
          </a:p>
        </p:txBody>
      </p:sp>
    </p:spTree>
    <p:extLst>
      <p:ext uri="{BB962C8B-B14F-4D97-AF65-F5344CB8AC3E}">
        <p14:creationId xmlns:p14="http://schemas.microsoft.com/office/powerpoint/2010/main" val="3910254502"/>
      </p:ext>
    </p:extLst>
  </p:cSld>
  <p:clrMap bg1="lt1" tx1="dk1" bg2="lt2" tx2="dk2" accent1="accent1" accent2="accent2" accent3="accent3" accent4="accent4" accent5="accent5" accent6="accent6" hlink="hlink" folHlink="folHlink"/>
  <p:sldLayoutIdLst>
    <p:sldLayoutId id="2147483725" r:id="rId1"/>
    <p:sldLayoutId id="2147483661" r:id="rId2"/>
    <p:sldLayoutId id="2147483726" r:id="rId3"/>
    <p:sldLayoutId id="2147483717" r:id="rId4"/>
    <p:sldLayoutId id="2147483727" r:id="rId5"/>
    <p:sldLayoutId id="2147483660" r:id="rId6"/>
    <p:sldLayoutId id="2147483728" r:id="rId7"/>
    <p:sldLayoutId id="2147483662" r:id="rId8"/>
    <p:sldLayoutId id="2147483729" r:id="rId9"/>
    <p:sldLayoutId id="2147483718" r:id="rId10"/>
    <p:sldLayoutId id="2147483663" r:id="rId11"/>
    <p:sldLayoutId id="2147483664" r:id="rId12"/>
    <p:sldLayoutId id="2147483657" r:id="rId13"/>
    <p:sldLayoutId id="2147483651" r:id="rId14"/>
    <p:sldLayoutId id="2147483665" r:id="rId15"/>
    <p:sldLayoutId id="2147483714" r:id="rId16"/>
  </p:sldLayoutIdLst>
  <p:timing>
    <p:tnLst>
      <p:par>
        <p:cTn id="1" dur="indefinite" restart="never" nodeType="tmRoot"/>
      </p:par>
    </p:tnLst>
  </p:timing>
  <p:hf hdr="0" ftr="0" dt="0"/>
  <p:txStyles>
    <p:titleStyle>
      <a:lvl1pPr algn="l" defTabSz="457146" rtl="0" eaLnBrk="1" latinLnBrk="0" hangingPunct="1">
        <a:lnSpc>
          <a:spcPct val="10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166764" y="6311125"/>
            <a:ext cx="1057273" cy="382502"/>
          </a:xfrm>
          <a:prstGeom prst="rect">
            <a:avLst/>
          </a:prstGeom>
        </p:spPr>
      </p:pic>
      <p:sp>
        <p:nvSpPr>
          <p:cNvPr id="2" name="Title Placeholder 1"/>
          <p:cNvSpPr>
            <a:spLocks noGrp="1"/>
          </p:cNvSpPr>
          <p:nvPr>
            <p:ph type="title"/>
          </p:nvPr>
        </p:nvSpPr>
        <p:spPr>
          <a:xfrm>
            <a:off x="195581" y="150723"/>
            <a:ext cx="8810303" cy="2908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5259" y="1338279"/>
            <a:ext cx="8140701"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798702" y="6568905"/>
            <a:ext cx="180976" cy="107722"/>
          </a:xfrm>
          <a:prstGeom prst="rect">
            <a:avLst/>
          </a:prstGeom>
        </p:spPr>
        <p:txBody>
          <a:bodyPr vert="horz" wrap="square" lIns="0" tIns="0" rIns="0" bIns="0" rtlCol="0" anchor="ctr">
            <a:spAutoFit/>
          </a:bodyPr>
          <a:lstStyle>
            <a:lvl1pPr algn="r">
              <a:defRPr sz="700" b="0" i="0">
                <a:solidFill>
                  <a:schemeClr val="tx1"/>
                </a:solidFill>
                <a:latin typeface="Calibri"/>
                <a:cs typeface="Calibri"/>
              </a:defRPr>
            </a:lvl1pPr>
          </a:lstStyle>
          <a:p>
            <a:fld id="{BA11689F-3B9A-A941-B15F-D2DE9D7A7DB5}" type="slidenum">
              <a:rPr lang="en-US" smtClean="0"/>
              <a:pPr/>
              <a:t>‹#›</a:t>
            </a:fld>
            <a:endParaRPr lang="en-US" dirty="0"/>
          </a:p>
        </p:txBody>
      </p:sp>
      <p:sp>
        <p:nvSpPr>
          <p:cNvPr id="12" name="fl"/>
          <p:cNvSpPr txBox="1"/>
          <p:nvPr userDrawn="1"/>
        </p:nvSpPr>
        <p:spPr>
          <a:xfrm>
            <a:off x="0" y="6438900"/>
            <a:ext cx="9144000" cy="323165"/>
          </a:xfrm>
          <a:prstGeom prst="rect">
            <a:avLst/>
          </a:prstGeom>
          <a:noFill/>
        </p:spPr>
        <p:txBody>
          <a:bodyPr vert="horz" wrap="square" rtlCol="0">
            <a:spAutoFit/>
          </a:bodyPr>
          <a:lstStyle/>
          <a:p>
            <a:endParaRPr lang="en-US" sz="1500" dirty="0" err="1" smtClean="0">
              <a:solidFill>
                <a:schemeClr val="bg1"/>
              </a:solidFill>
            </a:endParaRPr>
          </a:p>
        </p:txBody>
      </p:sp>
    </p:spTree>
    <p:extLst>
      <p:ext uri="{BB962C8B-B14F-4D97-AF65-F5344CB8AC3E}">
        <p14:creationId xmlns:p14="http://schemas.microsoft.com/office/powerpoint/2010/main" val="78165598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9"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iming>
    <p:tnLst>
      <p:par>
        <p:cTn id="1" dur="indefinite" restart="never" nodeType="tmRoot"/>
      </p:par>
    </p:tnLst>
  </p:timing>
  <p:hf hdr="0" ftr="0" dt="0"/>
  <p:txStyles>
    <p:titleStyle>
      <a:lvl1pPr algn="l" defTabSz="457146" rtl="0" eaLnBrk="1" latinLnBrk="0" hangingPunct="1">
        <a:lnSpc>
          <a:spcPct val="10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66764" y="6311125"/>
            <a:ext cx="1057273" cy="382502"/>
          </a:xfrm>
          <a:prstGeom prst="rect">
            <a:avLst/>
          </a:prstGeom>
        </p:spPr>
      </p:pic>
      <p:sp>
        <p:nvSpPr>
          <p:cNvPr id="2" name="Title Placeholder 1"/>
          <p:cNvSpPr>
            <a:spLocks noGrp="1"/>
          </p:cNvSpPr>
          <p:nvPr>
            <p:ph type="title"/>
          </p:nvPr>
        </p:nvSpPr>
        <p:spPr>
          <a:xfrm>
            <a:off x="195581" y="198169"/>
            <a:ext cx="8810303" cy="2908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5259" y="1338279"/>
            <a:ext cx="8140701"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5"/>
          <p:cNvSpPr>
            <a:spLocks noGrp="1"/>
          </p:cNvSpPr>
          <p:nvPr>
            <p:ph type="sldNum" sz="quarter" idx="4"/>
          </p:nvPr>
        </p:nvSpPr>
        <p:spPr>
          <a:xfrm>
            <a:off x="8798702" y="6568690"/>
            <a:ext cx="180976" cy="107722"/>
          </a:xfrm>
          <a:prstGeom prst="rect">
            <a:avLst/>
          </a:prstGeom>
        </p:spPr>
        <p:txBody>
          <a:bodyPr vert="horz" wrap="square" lIns="0" tIns="0" rIns="0" bIns="0" rtlCol="0" anchor="ctr">
            <a:noAutofit/>
          </a:bodyPr>
          <a:lstStyle>
            <a:lvl1pPr algn="r">
              <a:defRPr sz="700" b="0">
                <a:solidFill>
                  <a:schemeClr val="tx1"/>
                </a:solidFill>
              </a:defRPr>
            </a:lvl1pPr>
          </a:lstStyle>
          <a:p>
            <a:fld id="{BA11689F-3B9A-A941-B15F-D2DE9D7A7DB5}" type="slidenum">
              <a:rPr lang="en-US" smtClean="0"/>
              <a:pPr/>
              <a:t>‹#›</a:t>
            </a:fld>
            <a:endParaRPr lang="en-US" dirty="0"/>
          </a:p>
        </p:txBody>
      </p:sp>
      <p:sp>
        <p:nvSpPr>
          <p:cNvPr id="12" name="fl"/>
          <p:cNvSpPr txBox="1"/>
          <p:nvPr userDrawn="1"/>
        </p:nvSpPr>
        <p:spPr>
          <a:xfrm>
            <a:off x="0" y="6438900"/>
            <a:ext cx="9144000" cy="323165"/>
          </a:xfrm>
          <a:prstGeom prst="rect">
            <a:avLst/>
          </a:prstGeom>
          <a:noFill/>
        </p:spPr>
        <p:txBody>
          <a:bodyPr vert="horz" wrap="square" rtlCol="0">
            <a:spAutoFit/>
          </a:bodyPr>
          <a:lstStyle/>
          <a:p>
            <a:endParaRPr lang="en-US" sz="1500" dirty="0" err="1" smtClean="0">
              <a:solidFill>
                <a:schemeClr val="bg1"/>
              </a:solidFill>
            </a:endParaRPr>
          </a:p>
        </p:txBody>
      </p:sp>
    </p:spTree>
    <p:extLst>
      <p:ext uri="{BB962C8B-B14F-4D97-AF65-F5344CB8AC3E}">
        <p14:creationId xmlns:p14="http://schemas.microsoft.com/office/powerpoint/2010/main" val="2885485926"/>
      </p:ext>
    </p:extLst>
  </p:cSld>
  <p:clrMap bg1="lt1" tx1="dk1" bg2="lt2" tx2="dk2" accent1="accent1" accent2="accent2" accent3="accent3" accent4="accent4" accent5="accent5" accent6="accent6" hlink="hlink" folHlink="folHlink"/>
  <p:sldLayoutIdLst>
    <p:sldLayoutId id="2147483730" r:id="rId1"/>
    <p:sldLayoutId id="2147483716" r:id="rId2"/>
    <p:sldLayoutId id="2147483731" r:id="rId3"/>
    <p:sldLayoutId id="2147483719" r:id="rId4"/>
    <p:sldLayoutId id="2147483732" r:id="rId5"/>
    <p:sldLayoutId id="2147483708" r:id="rId6"/>
    <p:sldLayoutId id="2147483733" r:id="rId7"/>
    <p:sldLayoutId id="2147483720" r:id="rId8"/>
    <p:sldLayoutId id="2147483734" r:id="rId9"/>
    <p:sldLayoutId id="2147483715" r:id="rId10"/>
    <p:sldLayoutId id="2147483709" r:id="rId11"/>
    <p:sldLayoutId id="2147483712" r:id="rId12"/>
  </p:sldLayoutIdLst>
  <p:timing>
    <p:tnLst>
      <p:par>
        <p:cTn id="1" dur="indefinite" restart="never" nodeType="tmRoot"/>
      </p:par>
    </p:tnLst>
  </p:timing>
  <p:hf hdr="0" ftr="0" dt="0"/>
  <p:txStyles>
    <p:titleStyle>
      <a:lvl1pPr algn="l" defTabSz="457146" rtl="0" eaLnBrk="1" latinLnBrk="0" hangingPunct="1">
        <a:lnSpc>
          <a:spcPct val="9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6764" y="6311125"/>
            <a:ext cx="1057273" cy="382502"/>
          </a:xfrm>
          <a:prstGeom prst="rect">
            <a:avLst/>
          </a:prstGeom>
        </p:spPr>
      </p:pic>
      <p:sp>
        <p:nvSpPr>
          <p:cNvPr id="2" name="Title Placeholder 1"/>
          <p:cNvSpPr>
            <a:spLocks noGrp="1"/>
          </p:cNvSpPr>
          <p:nvPr>
            <p:ph type="title"/>
          </p:nvPr>
        </p:nvSpPr>
        <p:spPr>
          <a:xfrm>
            <a:off x="195581" y="150723"/>
            <a:ext cx="8810303" cy="290849"/>
          </a:xfrm>
          <a:prstGeom prst="rect">
            <a:avLst/>
          </a:prstGeom>
        </p:spPr>
        <p:txBody>
          <a:bodyPr vert="horz" wrap="square" lIns="0" tIns="0" rIns="0" bIns="0" rtlCol="0" anchor="t" anchorCtr="0">
            <a:noAutofit/>
          </a:bodyPr>
          <a:lstStyle/>
          <a:p>
            <a:r>
              <a:rPr lang="en-US" smtClean="0"/>
              <a:t>Click to edit Master title style</a:t>
            </a:r>
            <a:endParaRPr lang="en-US"/>
          </a:p>
        </p:txBody>
      </p:sp>
      <p:sp>
        <p:nvSpPr>
          <p:cNvPr id="3" name="Text Placeholder 2"/>
          <p:cNvSpPr>
            <a:spLocks noGrp="1"/>
          </p:cNvSpPr>
          <p:nvPr>
            <p:ph type="body" idx="1"/>
          </p:nvPr>
        </p:nvSpPr>
        <p:spPr>
          <a:xfrm>
            <a:off x="195259" y="1338279"/>
            <a:ext cx="8140701" cy="4876784"/>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798702" y="6568905"/>
            <a:ext cx="180976" cy="107722"/>
          </a:xfrm>
          <a:prstGeom prst="rect">
            <a:avLst/>
          </a:prstGeom>
        </p:spPr>
        <p:txBody>
          <a:bodyPr vert="horz" wrap="square" lIns="0" tIns="0" rIns="0" bIns="0" rtlCol="0" anchor="ctr">
            <a:spAutoFit/>
          </a:bodyPr>
          <a:lstStyle>
            <a:lvl1pPr algn="r">
              <a:defRPr sz="700" b="0" i="0">
                <a:solidFill>
                  <a:schemeClr val="tx1"/>
                </a:solidFill>
                <a:latin typeface="Calibri"/>
                <a:cs typeface="Calibri"/>
              </a:defRPr>
            </a:lvl1pPr>
          </a:lstStyle>
          <a:p>
            <a:fld id="{BA11689F-3B9A-A941-B15F-D2DE9D7A7DB5}" type="slidenum">
              <a:rPr lang="en-US" smtClean="0">
                <a:solidFill>
                  <a:srgbClr val="000000"/>
                </a:solidFill>
              </a:rPr>
              <a:pPr/>
              <a:t>‹#›</a:t>
            </a:fld>
            <a:endParaRPr lang="en-US">
              <a:solidFill>
                <a:srgbClr val="000000"/>
              </a:solidFill>
            </a:endParaRPr>
          </a:p>
        </p:txBody>
      </p:sp>
      <p:sp>
        <p:nvSpPr>
          <p:cNvPr id="12" name="fl"/>
          <p:cNvSpPr txBox="1"/>
          <p:nvPr userDrawn="1"/>
        </p:nvSpPr>
        <p:spPr>
          <a:xfrm>
            <a:off x="0" y="6438900"/>
            <a:ext cx="9144000" cy="323165"/>
          </a:xfrm>
          <a:prstGeom prst="rect">
            <a:avLst/>
          </a:prstGeom>
          <a:noFill/>
        </p:spPr>
        <p:txBody>
          <a:bodyPr vert="horz" wrap="square" rtlCol="0">
            <a:spAutoFit/>
          </a:bodyPr>
          <a:lstStyle/>
          <a:p>
            <a:endParaRPr lang="en-US" sz="1500" dirty="0" err="1" smtClean="0">
              <a:solidFill>
                <a:schemeClr val="bg1"/>
              </a:solidFill>
            </a:endParaRPr>
          </a:p>
        </p:txBody>
      </p:sp>
    </p:spTree>
    <p:extLst>
      <p:ext uri="{BB962C8B-B14F-4D97-AF65-F5344CB8AC3E}">
        <p14:creationId xmlns:p14="http://schemas.microsoft.com/office/powerpoint/2010/main" val="424914107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transition/>
  <p:hf hdr="0" ftr="0" dt="0"/>
  <p:txStyles>
    <p:titleStyle>
      <a:lvl1pPr algn="l" defTabSz="457146" rtl="0" eaLnBrk="1" latinLnBrk="0" hangingPunct="1">
        <a:lnSpc>
          <a:spcPct val="10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66764" y="6311125"/>
            <a:ext cx="1057273" cy="382502"/>
          </a:xfrm>
          <a:prstGeom prst="rect">
            <a:avLst/>
          </a:prstGeom>
        </p:spPr>
      </p:pic>
      <p:sp>
        <p:nvSpPr>
          <p:cNvPr id="2" name="Title Placeholder 1"/>
          <p:cNvSpPr>
            <a:spLocks noGrp="1"/>
          </p:cNvSpPr>
          <p:nvPr>
            <p:ph type="title"/>
          </p:nvPr>
        </p:nvSpPr>
        <p:spPr>
          <a:xfrm>
            <a:off x="195581" y="150723"/>
            <a:ext cx="8810303" cy="290849"/>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5259" y="1338279"/>
            <a:ext cx="8140701"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798702" y="6568905"/>
            <a:ext cx="180976" cy="107722"/>
          </a:xfrm>
          <a:prstGeom prst="rect">
            <a:avLst/>
          </a:prstGeom>
        </p:spPr>
        <p:txBody>
          <a:bodyPr vert="horz" wrap="square" lIns="0" tIns="0" rIns="0" bIns="0" rtlCol="0" anchor="ctr">
            <a:spAutoFit/>
          </a:bodyPr>
          <a:lstStyle>
            <a:lvl1pPr algn="r">
              <a:defRPr sz="700" b="0" i="0">
                <a:solidFill>
                  <a:schemeClr val="tx1"/>
                </a:solidFill>
                <a:latin typeface="Calibri"/>
                <a:cs typeface="Calibri"/>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fl"/>
          <p:cNvSpPr txBox="1"/>
          <p:nvPr userDrawn="1"/>
        </p:nvSpPr>
        <p:spPr>
          <a:xfrm>
            <a:off x="0" y="6438900"/>
            <a:ext cx="9144000" cy="323165"/>
          </a:xfrm>
          <a:prstGeom prst="rect">
            <a:avLst/>
          </a:prstGeom>
          <a:noFill/>
        </p:spPr>
        <p:txBody>
          <a:bodyPr vert="horz" wrap="square" rtlCol="0">
            <a:spAutoFit/>
          </a:bodyPr>
          <a:lstStyle/>
          <a:p>
            <a:endParaRPr lang="en-US" sz="1500" dirty="0" err="1" smtClean="0">
              <a:solidFill>
                <a:schemeClr val="bg1"/>
              </a:solidFill>
            </a:endParaRPr>
          </a:p>
        </p:txBody>
      </p:sp>
    </p:spTree>
    <p:extLst>
      <p:ext uri="{BB962C8B-B14F-4D97-AF65-F5344CB8AC3E}">
        <p14:creationId xmlns:p14="http://schemas.microsoft.com/office/powerpoint/2010/main" val="266129103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iming>
    <p:tnLst>
      <p:par>
        <p:cTn id="1" dur="indefinite" restart="never" nodeType="tmRoot"/>
      </p:par>
    </p:tnLst>
  </p:timing>
  <p:hf hdr="0" ftr="0" dt="0"/>
  <p:txStyles>
    <p:titleStyle>
      <a:lvl1pPr algn="l" defTabSz="457146" rtl="0" eaLnBrk="1" latinLnBrk="0" hangingPunct="1">
        <a:lnSpc>
          <a:spcPct val="100000"/>
        </a:lnSpc>
        <a:spcBef>
          <a:spcPct val="0"/>
        </a:spcBef>
        <a:buNone/>
        <a:defRPr sz="2100" b="1" kern="1200">
          <a:solidFill>
            <a:schemeClr val="bg2"/>
          </a:solidFill>
          <a:latin typeface="+mj-lt"/>
          <a:ea typeface="+mj-ea"/>
          <a:cs typeface="+mj-cs"/>
        </a:defRPr>
      </a:lvl1pPr>
    </p:titleStyle>
    <p:body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nSpc>
                <a:spcPct val="100000"/>
              </a:lnSpc>
              <a:spcBef>
                <a:spcPts val="600"/>
              </a:spcBef>
            </a:pPr>
            <a:r>
              <a:rPr lang="en-US" dirty="0"/>
              <a:t>Melissa Kahn, </a:t>
            </a:r>
            <a:r>
              <a:rPr lang="en-US" dirty="0" smtClean="0"/>
              <a:t>Esq.</a:t>
            </a:r>
            <a:br>
              <a:rPr lang="en-US" dirty="0" smtClean="0"/>
            </a:br>
            <a:r>
              <a:rPr lang="en-US" b="0" dirty="0" smtClean="0"/>
              <a:t>Managing </a:t>
            </a:r>
            <a:r>
              <a:rPr lang="en-US" b="0" dirty="0"/>
              <a:t>Director, SSGA</a:t>
            </a:r>
          </a:p>
          <a:p>
            <a:pPr lvl="1"/>
            <a:endParaRPr lang="en-US" dirty="0" smtClean="0"/>
          </a:p>
          <a:p>
            <a:pPr lvl="2">
              <a:lnSpc>
                <a:spcPct val="140000"/>
              </a:lnSpc>
              <a:spcBef>
                <a:spcPts val="0"/>
              </a:spcBef>
            </a:pPr>
            <a:r>
              <a:rPr lang="en-US" b="1" dirty="0">
                <a:latin typeface="+mj-lt"/>
              </a:rPr>
              <a:t>Retirement Research </a:t>
            </a:r>
            <a:r>
              <a:rPr lang="en-US" b="1" dirty="0" smtClean="0">
                <a:latin typeface="+mj-lt"/>
              </a:rPr>
              <a:t>Consortium</a:t>
            </a:r>
            <a:br>
              <a:rPr lang="en-US" b="1" dirty="0" smtClean="0">
                <a:latin typeface="+mj-lt"/>
              </a:rPr>
            </a:br>
            <a:r>
              <a:rPr lang="en-US" dirty="0" smtClean="0"/>
              <a:t>August </a:t>
            </a:r>
            <a:r>
              <a:rPr lang="en-US" dirty="0"/>
              <a:t>4, </a:t>
            </a:r>
            <a:r>
              <a:rPr lang="en-US" dirty="0" smtClean="0"/>
              <a:t>2017</a:t>
            </a:r>
            <a:endParaRPr lang="en-US" dirty="0"/>
          </a:p>
        </p:txBody>
      </p:sp>
      <p:sp>
        <p:nvSpPr>
          <p:cNvPr id="17" name="Text Placeholder 16"/>
          <p:cNvSpPr>
            <a:spLocks noGrp="1"/>
          </p:cNvSpPr>
          <p:nvPr>
            <p:ph type="body" sz="quarter" idx="16"/>
          </p:nvPr>
        </p:nvSpPr>
        <p:spPr/>
        <p:txBody>
          <a:bodyPr/>
          <a:lstStyle/>
          <a:p>
            <a:r>
              <a:rPr lang="en-US" dirty="0" smtClean="0"/>
              <a:t>DC-4042</a:t>
            </a:r>
            <a:endParaRPr lang="en-US" dirty="0"/>
          </a:p>
        </p:txBody>
      </p:sp>
      <p:sp>
        <p:nvSpPr>
          <p:cNvPr id="4" name="Title 3"/>
          <p:cNvSpPr>
            <a:spLocks noGrp="1"/>
          </p:cNvSpPr>
          <p:nvPr>
            <p:ph type="ctrTitle"/>
          </p:nvPr>
        </p:nvSpPr>
        <p:spPr/>
        <p:txBody>
          <a:bodyPr/>
          <a:lstStyle/>
          <a:p>
            <a:r>
              <a:rPr lang="en-US" dirty="0"/>
              <a:t>Ensuring </a:t>
            </a:r>
            <a:r>
              <a:rPr lang="en-US" dirty="0" smtClean="0"/>
              <a:t>our Future</a:t>
            </a:r>
            <a:r>
              <a:rPr lang="en-US" dirty="0"/>
              <a:t>:</a:t>
            </a:r>
            <a:br>
              <a:rPr lang="en-US" dirty="0"/>
            </a:br>
            <a:r>
              <a:rPr lang="en-US" sz="2000" dirty="0"/>
              <a:t>Proposals for Funding the </a:t>
            </a:r>
            <a:r>
              <a:rPr lang="en-US" sz="2000" dirty="0" smtClean="0"/>
              <a:t/>
            </a:r>
            <a:br>
              <a:rPr lang="en-US" sz="2000" dirty="0" smtClean="0"/>
            </a:br>
            <a:r>
              <a:rPr lang="en-US" sz="2000" dirty="0" smtClean="0"/>
              <a:t>Social </a:t>
            </a:r>
            <a:r>
              <a:rPr lang="en-US" sz="2000" dirty="0"/>
              <a:t>Security System</a:t>
            </a:r>
          </a:p>
        </p:txBody>
      </p:sp>
    </p:spTree>
    <p:extLst>
      <p:ext uri="{BB962C8B-B14F-4D97-AF65-F5344CB8AC3E}">
        <p14:creationId xmlns:p14="http://schemas.microsoft.com/office/powerpoint/2010/main" val="247564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Who </a:t>
            </a:r>
            <a:r>
              <a:rPr lang="en-US" dirty="0" smtClean="0"/>
              <a:t>Loses? </a:t>
            </a:r>
            <a:r>
              <a:rPr lang="en-US" dirty="0"/>
              <a:t/>
            </a:r>
            <a:br>
              <a:rPr lang="en-US" dirty="0"/>
            </a:br>
            <a:r>
              <a:rPr lang="en-US" dirty="0" smtClean="0"/>
              <a:t>Possible </a:t>
            </a:r>
            <a:r>
              <a:rPr lang="en-US" dirty="0"/>
              <a:t>Effects of </a:t>
            </a:r>
            <a:r>
              <a:rPr lang="en-US" dirty="0" smtClean="0"/>
              <a:t>Each Solution </a:t>
            </a:r>
            <a:r>
              <a:rPr lang="en-US" dirty="0"/>
              <a:t>by Demographic</a:t>
            </a:r>
          </a:p>
        </p:txBody>
      </p:sp>
      <p:sp>
        <p:nvSpPr>
          <p:cNvPr id="9" name="Text Placeholder 8"/>
          <p:cNvSpPr>
            <a:spLocks noGrp="1"/>
          </p:cNvSpPr>
          <p:nvPr>
            <p:ph type="body" sz="quarter" idx="17"/>
          </p:nvPr>
        </p:nvSpPr>
        <p:spPr/>
        <p:txBody>
          <a:bodyPr/>
          <a:lstStyle/>
          <a:p>
            <a:endParaRPr lang="en-US"/>
          </a:p>
        </p:txBody>
      </p:sp>
      <p:sp>
        <p:nvSpPr>
          <p:cNvPr id="4" name="Slide Number Placeholder 3"/>
          <p:cNvSpPr>
            <a:spLocks noGrp="1"/>
          </p:cNvSpPr>
          <p:nvPr>
            <p:ph type="sldNum" sz="quarter" idx="4"/>
          </p:nvPr>
        </p:nvSpPr>
        <p:spPr/>
        <p:txBody>
          <a:bodyPr/>
          <a:lstStyle/>
          <a:p>
            <a:fld id="{BA11689F-3B9A-A941-B15F-D2DE9D7A7DB5}" type="slidenum">
              <a:rPr lang="en-US" smtClean="0">
                <a:solidFill>
                  <a:srgbClr val="000000"/>
                </a:solidFill>
              </a:rPr>
              <a:pPr/>
              <a:t>2</a:t>
            </a:fld>
            <a:endParaRPr lang="en-US">
              <a:solidFill>
                <a:srgbClr val="000000"/>
              </a:solidFill>
            </a:endParaRPr>
          </a:p>
        </p:txBody>
      </p:sp>
      <p:sp>
        <p:nvSpPr>
          <p:cNvPr id="8" name="Text Placeholder 7"/>
          <p:cNvSpPr>
            <a:spLocks noGrp="1"/>
          </p:cNvSpPr>
          <p:nvPr>
            <p:ph type="body" sz="quarter" idx="16"/>
          </p:nvPr>
        </p:nvSpPr>
        <p:spPr/>
        <p:txBody>
          <a:bodyPr/>
          <a:lstStyle/>
          <a:p>
            <a:r>
              <a:rPr lang="en-US" dirty="0" smtClean="0"/>
              <a:t>DC-4042</a:t>
            </a:r>
            <a:endParaRPr lang="en-US" dirty="0"/>
          </a:p>
        </p:txBody>
      </p:sp>
      <p:sp>
        <p:nvSpPr>
          <p:cNvPr id="11" name="Rectangle 10"/>
          <p:cNvSpPr/>
          <p:nvPr/>
        </p:nvSpPr>
        <p:spPr>
          <a:xfrm>
            <a:off x="195259" y="994024"/>
            <a:ext cx="4324670" cy="249701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sp>
        <p:nvSpPr>
          <p:cNvPr id="12" name="Text Placeholder 20"/>
          <p:cNvSpPr txBox="1">
            <a:spLocks/>
          </p:cNvSpPr>
          <p:nvPr/>
        </p:nvSpPr>
        <p:spPr>
          <a:xfrm>
            <a:off x="201927" y="994023"/>
            <a:ext cx="4318001" cy="269304"/>
          </a:xfrm>
          <a:prstGeom prst="rect">
            <a:avLst/>
          </a:prstGeom>
        </p:spPr>
        <p:txBody>
          <a:bodyPr/>
          <a:lst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1800" b="1" dirty="0"/>
              <a:t>↓</a:t>
            </a:r>
            <a:r>
              <a:rPr lang="en-US" sz="1800" b="1" dirty="0" smtClean="0">
                <a:latin typeface="+mj-lt"/>
              </a:rPr>
              <a:t> </a:t>
            </a:r>
            <a:r>
              <a:rPr lang="en-US" sz="1800" b="1" dirty="0">
                <a:latin typeface="+mj-lt"/>
              </a:rPr>
              <a:t>Cost of Living Adjustment</a:t>
            </a:r>
          </a:p>
          <a:p>
            <a:pPr algn="ctr"/>
            <a:endParaRPr lang="en-US" sz="800" dirty="0"/>
          </a:p>
          <a:p>
            <a:pPr marL="365760" lvl="1"/>
            <a:r>
              <a:rPr lang="en-US" sz="1800" dirty="0"/>
              <a:t>Older beneficiaries</a:t>
            </a:r>
          </a:p>
          <a:p>
            <a:pPr marL="365760" lvl="1"/>
            <a:r>
              <a:rPr lang="en-US" sz="1800" dirty="0"/>
              <a:t>Highly-educated beneficiaries</a:t>
            </a:r>
          </a:p>
          <a:p>
            <a:pPr marL="365760" lvl="1"/>
            <a:r>
              <a:rPr lang="en-US" sz="1800" dirty="0"/>
              <a:t>High-income beneficiaries</a:t>
            </a:r>
          </a:p>
          <a:p>
            <a:pPr marL="365760" lvl="1"/>
            <a:r>
              <a:rPr lang="en-US" sz="1800" dirty="0"/>
              <a:t>Widow(</a:t>
            </a:r>
            <a:r>
              <a:rPr lang="en-US" sz="1800" dirty="0" err="1"/>
              <a:t>er</a:t>
            </a:r>
            <a:r>
              <a:rPr lang="en-US" sz="1800" dirty="0"/>
              <a:t>)s</a:t>
            </a:r>
          </a:p>
          <a:p>
            <a:pPr marL="365760" lvl="1"/>
            <a:r>
              <a:rPr lang="en-US" sz="1800" dirty="0"/>
              <a:t>Retired disabled population</a:t>
            </a:r>
          </a:p>
        </p:txBody>
      </p:sp>
      <p:sp>
        <p:nvSpPr>
          <p:cNvPr id="13" name="Rectangle 12"/>
          <p:cNvSpPr/>
          <p:nvPr/>
        </p:nvSpPr>
        <p:spPr>
          <a:xfrm>
            <a:off x="201927" y="3616800"/>
            <a:ext cx="4318001" cy="249701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smtClean="0">
              <a:solidFill>
                <a:schemeClr val="tx1"/>
              </a:solidFill>
            </a:endParaRPr>
          </a:p>
          <a:p>
            <a:pPr algn="ctr"/>
            <a:endParaRPr lang="en-US" sz="1500" dirty="0">
              <a:solidFill>
                <a:schemeClr val="tx1"/>
              </a:solidFill>
            </a:endParaRPr>
          </a:p>
          <a:p>
            <a:pPr marL="365760" lvl="1" indent="-182880">
              <a:spcBef>
                <a:spcPts val="300"/>
              </a:spcBef>
              <a:buFont typeface="Arial" panose="020B0604020202020204" pitchFamily="34" charset="0"/>
              <a:buChar char="•"/>
            </a:pPr>
            <a:r>
              <a:rPr lang="en-US" dirty="0" smtClean="0">
                <a:solidFill>
                  <a:schemeClr val="tx1"/>
                </a:solidFill>
              </a:rPr>
              <a:t>Low-income beneficiaries</a:t>
            </a:r>
            <a:endParaRPr lang="en-US" dirty="0">
              <a:solidFill>
                <a:schemeClr val="tx1"/>
              </a:solidFill>
            </a:endParaRPr>
          </a:p>
          <a:p>
            <a:pPr marL="365760" lvl="1" indent="-182880">
              <a:spcBef>
                <a:spcPts val="300"/>
              </a:spcBef>
              <a:buFont typeface="Arial" panose="020B0604020202020204" pitchFamily="34" charset="0"/>
              <a:buChar char="•"/>
            </a:pPr>
            <a:r>
              <a:rPr lang="en-US" dirty="0">
                <a:solidFill>
                  <a:schemeClr val="tx1"/>
                </a:solidFill>
              </a:rPr>
              <a:t>High income beneficiaries</a:t>
            </a:r>
          </a:p>
          <a:p>
            <a:pPr marL="365760" lvl="1" indent="-182880">
              <a:spcBef>
                <a:spcPts val="300"/>
              </a:spcBef>
              <a:buFont typeface="Arial" panose="020B0604020202020204" pitchFamily="34" charset="0"/>
              <a:buChar char="•"/>
            </a:pPr>
            <a:r>
              <a:rPr lang="en-US" dirty="0" smtClean="0">
                <a:solidFill>
                  <a:schemeClr val="tx1"/>
                </a:solidFill>
              </a:rPr>
              <a:t>Self-employed beneficiaries</a:t>
            </a:r>
          </a:p>
          <a:p>
            <a:pPr marL="365760" indent="-182880" algn="ctr"/>
            <a:endParaRPr lang="en-US" sz="1500" dirty="0" err="1" smtClean="0">
              <a:solidFill>
                <a:schemeClr val="tx1"/>
              </a:solidFill>
            </a:endParaRPr>
          </a:p>
        </p:txBody>
      </p:sp>
      <p:sp>
        <p:nvSpPr>
          <p:cNvPr id="14" name="Rectangle 13"/>
          <p:cNvSpPr/>
          <p:nvPr/>
        </p:nvSpPr>
        <p:spPr>
          <a:xfrm>
            <a:off x="4661676" y="3616801"/>
            <a:ext cx="4318001" cy="249701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smtClean="0">
              <a:solidFill>
                <a:schemeClr val="tx1"/>
              </a:solidFill>
            </a:endParaRPr>
          </a:p>
          <a:p>
            <a:pPr algn="ctr"/>
            <a:endParaRPr lang="en-US" sz="1500" dirty="0">
              <a:solidFill>
                <a:schemeClr val="tx1"/>
              </a:solidFill>
            </a:endParaRPr>
          </a:p>
          <a:p>
            <a:pPr marL="365760" lvl="1" indent="-182880">
              <a:spcBef>
                <a:spcPts val="300"/>
              </a:spcBef>
              <a:buFont typeface="Arial" panose="020B0604020202020204" pitchFamily="34" charset="0"/>
              <a:buChar char="•"/>
            </a:pPr>
            <a:r>
              <a:rPr lang="en-US" dirty="0" smtClean="0">
                <a:solidFill>
                  <a:schemeClr val="tx1"/>
                </a:solidFill>
              </a:rPr>
              <a:t>High-income beneficiaries</a:t>
            </a:r>
          </a:p>
          <a:p>
            <a:pPr marL="548640" lvl="2" indent="-182880">
              <a:spcBef>
                <a:spcPts val="300"/>
              </a:spcBef>
              <a:buFont typeface="Calibri" pitchFamily="34" charset="0"/>
              <a:buChar char="‒"/>
            </a:pPr>
            <a:r>
              <a:rPr lang="en-US" sz="1600" dirty="0" smtClean="0">
                <a:solidFill>
                  <a:schemeClr val="tx1"/>
                </a:solidFill>
              </a:rPr>
              <a:t>$127,000+</a:t>
            </a:r>
          </a:p>
          <a:p>
            <a:pPr marL="548640" lvl="2" indent="-182880">
              <a:spcBef>
                <a:spcPts val="300"/>
              </a:spcBef>
              <a:buFont typeface="Calibri" pitchFamily="34" charset="0"/>
              <a:buChar char="‒"/>
            </a:pPr>
            <a:r>
              <a:rPr lang="en-US" sz="1600" dirty="0" smtClean="0">
                <a:solidFill>
                  <a:schemeClr val="tx1"/>
                </a:solidFill>
              </a:rPr>
              <a:t>6% of the population</a:t>
            </a:r>
            <a:endParaRPr lang="en-US" sz="1600" dirty="0">
              <a:solidFill>
                <a:schemeClr val="tx1"/>
              </a:solidFill>
            </a:endParaRPr>
          </a:p>
          <a:p>
            <a:pPr marL="548640" indent="-182880" algn="ctr">
              <a:buFont typeface="Calibri" pitchFamily="34" charset="0"/>
              <a:buChar char="‒"/>
            </a:pPr>
            <a:endParaRPr lang="en-US" sz="1400" dirty="0" err="1" smtClean="0">
              <a:solidFill>
                <a:schemeClr val="tx1"/>
              </a:solidFill>
            </a:endParaRPr>
          </a:p>
        </p:txBody>
      </p:sp>
      <p:sp>
        <p:nvSpPr>
          <p:cNvPr id="15" name="Rectangle 14"/>
          <p:cNvSpPr/>
          <p:nvPr/>
        </p:nvSpPr>
        <p:spPr>
          <a:xfrm>
            <a:off x="4661677" y="994023"/>
            <a:ext cx="4318001" cy="249701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smtClean="0">
              <a:solidFill>
                <a:schemeClr val="tx1"/>
              </a:solidFill>
            </a:endParaRPr>
          </a:p>
          <a:p>
            <a:pPr algn="ctr"/>
            <a:endParaRPr lang="en-US" sz="1500" dirty="0">
              <a:solidFill>
                <a:schemeClr val="tx1"/>
              </a:solidFill>
            </a:endParaRPr>
          </a:p>
          <a:p>
            <a:pPr marL="365760" lvl="1" indent="-182880">
              <a:spcBef>
                <a:spcPts val="300"/>
              </a:spcBef>
              <a:buFont typeface="Arial" panose="020B0604020202020204" pitchFamily="34" charset="0"/>
              <a:buChar char="•"/>
            </a:pPr>
            <a:r>
              <a:rPr lang="en-US" dirty="0" smtClean="0">
                <a:solidFill>
                  <a:schemeClr val="tx1"/>
                </a:solidFill>
              </a:rPr>
              <a:t>Early retirees</a:t>
            </a:r>
          </a:p>
          <a:p>
            <a:pPr marL="365760" lvl="1" indent="-182880">
              <a:spcBef>
                <a:spcPts val="300"/>
              </a:spcBef>
              <a:buFont typeface="Arial" panose="020B0604020202020204" pitchFamily="34" charset="0"/>
              <a:buChar char="•"/>
            </a:pPr>
            <a:r>
              <a:rPr lang="en-US" dirty="0" smtClean="0">
                <a:solidFill>
                  <a:schemeClr val="tx1"/>
                </a:solidFill>
              </a:rPr>
              <a:t>Low-income beneficiaries</a:t>
            </a:r>
          </a:p>
          <a:p>
            <a:pPr marL="365760" lvl="1" indent="-182880">
              <a:spcBef>
                <a:spcPts val="300"/>
              </a:spcBef>
              <a:buFont typeface="Arial" panose="020B0604020202020204" pitchFamily="34" charset="0"/>
              <a:buChar char="•"/>
            </a:pPr>
            <a:r>
              <a:rPr lang="en-US" dirty="0" smtClean="0">
                <a:solidFill>
                  <a:schemeClr val="tx1"/>
                </a:solidFill>
              </a:rPr>
              <a:t>Minorities</a:t>
            </a:r>
            <a:endParaRPr lang="en-US" dirty="0">
              <a:solidFill>
                <a:schemeClr val="tx1"/>
              </a:solidFill>
            </a:endParaRPr>
          </a:p>
          <a:p>
            <a:pPr algn="ctr"/>
            <a:endParaRPr lang="en-US" sz="1500" dirty="0" err="1" smtClean="0">
              <a:solidFill>
                <a:schemeClr val="tx1"/>
              </a:solidFill>
            </a:endParaRPr>
          </a:p>
        </p:txBody>
      </p:sp>
      <p:sp>
        <p:nvSpPr>
          <p:cNvPr id="16" name="Text Placeholder 20"/>
          <p:cNvSpPr txBox="1">
            <a:spLocks/>
          </p:cNvSpPr>
          <p:nvPr/>
        </p:nvSpPr>
        <p:spPr>
          <a:xfrm>
            <a:off x="4687883" y="1029191"/>
            <a:ext cx="4318001" cy="269304"/>
          </a:xfrm>
          <a:prstGeom prst="rect">
            <a:avLst/>
          </a:prstGeom>
        </p:spPr>
        <p:txBody>
          <a:bodyPr vert="horz" wrap="square" lIns="0" tIns="0" rIns="0" bIns="0" rtlCol="0">
            <a:noAutofit/>
          </a:bodyPr>
          <a:lstStyle>
            <a:lvl1pPr marL="0" indent="0" algn="l" defTabSz="457146" rtl="0" eaLnBrk="1" latinLnBrk="0" hangingPunct="1">
              <a:lnSpc>
                <a:spcPct val="98000"/>
              </a:lnSpc>
              <a:spcBef>
                <a:spcPts val="0"/>
              </a:spcBef>
              <a:buFont typeface="Arial"/>
              <a:buNone/>
              <a:defRPr sz="1800" kern="1200">
                <a:solidFill>
                  <a:schemeClr val="tx1"/>
                </a:solidFill>
                <a:latin typeface="+mj-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Calibri"/>
              </a:rPr>
              <a:t>↑</a:t>
            </a:r>
            <a:r>
              <a:rPr lang="en-US" b="1" dirty="0"/>
              <a:t> Full </a:t>
            </a:r>
            <a:r>
              <a:rPr lang="en-US" b="1" dirty="0" smtClean="0"/>
              <a:t>Retirement Age</a:t>
            </a:r>
            <a:endParaRPr lang="en-US" b="1" dirty="0"/>
          </a:p>
        </p:txBody>
      </p:sp>
      <p:sp>
        <p:nvSpPr>
          <p:cNvPr id="17" name="Text Placeholder 20"/>
          <p:cNvSpPr txBox="1">
            <a:spLocks/>
          </p:cNvSpPr>
          <p:nvPr/>
        </p:nvSpPr>
        <p:spPr>
          <a:xfrm>
            <a:off x="4661675" y="3634385"/>
            <a:ext cx="4318001" cy="269304"/>
          </a:xfrm>
          <a:prstGeom prst="rect">
            <a:avLst/>
          </a:prstGeom>
        </p:spPr>
        <p:txBody>
          <a:bodyPr vert="horz" wrap="square" lIns="0" tIns="0" rIns="0" bIns="0" rtlCol="0">
            <a:noAutofit/>
          </a:bodyPr>
          <a:lstStyle>
            <a:lvl1pPr marL="0" indent="0" algn="l" defTabSz="457146" rtl="0" eaLnBrk="1" latinLnBrk="0" hangingPunct="1">
              <a:lnSpc>
                <a:spcPct val="98000"/>
              </a:lnSpc>
              <a:spcBef>
                <a:spcPts val="0"/>
              </a:spcBef>
              <a:buFont typeface="Arial"/>
              <a:buNone/>
              <a:defRPr sz="1800" kern="1200">
                <a:solidFill>
                  <a:schemeClr val="tx1"/>
                </a:solidFill>
                <a:latin typeface="+mj-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Calibri"/>
              </a:rPr>
              <a:t>↑</a:t>
            </a:r>
            <a:r>
              <a:rPr lang="en-US" b="1" dirty="0"/>
              <a:t> Tax </a:t>
            </a:r>
            <a:r>
              <a:rPr lang="en-US" b="1" dirty="0" smtClean="0"/>
              <a:t>Cap</a:t>
            </a:r>
            <a:endParaRPr lang="en-US" b="1" dirty="0"/>
          </a:p>
        </p:txBody>
      </p:sp>
      <p:sp>
        <p:nvSpPr>
          <p:cNvPr id="18" name="Text Placeholder 20"/>
          <p:cNvSpPr txBox="1">
            <a:spLocks/>
          </p:cNvSpPr>
          <p:nvPr/>
        </p:nvSpPr>
        <p:spPr>
          <a:xfrm>
            <a:off x="195258" y="3634549"/>
            <a:ext cx="4318001" cy="269304"/>
          </a:xfrm>
          <a:prstGeom prst="rect">
            <a:avLst/>
          </a:prstGeom>
        </p:spPr>
        <p:txBody>
          <a:bodyPr vert="horz" wrap="square" lIns="0" tIns="0" rIns="0" bIns="0" rtlCol="0">
            <a:noAutofit/>
          </a:bodyPr>
          <a:lstStyle>
            <a:lvl1pPr marL="0" indent="0" algn="l" defTabSz="457146" rtl="0" eaLnBrk="1" latinLnBrk="0" hangingPunct="1">
              <a:lnSpc>
                <a:spcPct val="98000"/>
              </a:lnSpc>
              <a:spcBef>
                <a:spcPts val="0"/>
              </a:spcBef>
              <a:buFont typeface="Arial"/>
              <a:buNone/>
              <a:defRPr sz="1800" kern="1200">
                <a:solidFill>
                  <a:schemeClr val="tx1"/>
                </a:solidFill>
                <a:latin typeface="+mj-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smtClean="0">
                <a:latin typeface="Calibri"/>
              </a:rPr>
              <a:t>↑</a:t>
            </a:r>
            <a:r>
              <a:rPr lang="en-US" b="1" dirty="0" smtClean="0"/>
              <a:t> Payroll Taxes</a:t>
            </a:r>
            <a:endParaRPr lang="en-US" b="1" dirty="0"/>
          </a:p>
        </p:txBody>
      </p:sp>
    </p:spTree>
    <p:extLst>
      <p:ext uri="{BB962C8B-B14F-4D97-AF65-F5344CB8AC3E}">
        <p14:creationId xmlns:p14="http://schemas.microsoft.com/office/powerpoint/2010/main" val="138715239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High Income Earners have a Higher Share of the Vote Despite Being a Smaller Share of the Population</a:t>
            </a:r>
          </a:p>
        </p:txBody>
      </p:sp>
      <p:sp>
        <p:nvSpPr>
          <p:cNvPr id="9" name="Text Placeholder 8"/>
          <p:cNvSpPr>
            <a:spLocks noGrp="1"/>
          </p:cNvSpPr>
          <p:nvPr>
            <p:ph type="body" sz="quarter" idx="17"/>
          </p:nvPr>
        </p:nvSpPr>
        <p:spPr/>
        <p:txBody>
          <a:bodyPr/>
          <a:lstStyle/>
          <a:p>
            <a:r>
              <a:rPr lang="en-US" dirty="0"/>
              <a:t>Source: Census.gov</a:t>
            </a:r>
          </a:p>
        </p:txBody>
      </p:sp>
      <p:sp>
        <p:nvSpPr>
          <p:cNvPr id="4" name="Slide Number Placeholder 3"/>
          <p:cNvSpPr>
            <a:spLocks noGrp="1"/>
          </p:cNvSpPr>
          <p:nvPr>
            <p:ph type="sldNum" sz="quarter" idx="4"/>
          </p:nvPr>
        </p:nvSpPr>
        <p:spPr/>
        <p:txBody>
          <a:bodyPr/>
          <a:lstStyle/>
          <a:p>
            <a:fld id="{BA11689F-3B9A-A941-B15F-D2DE9D7A7DB5}" type="slidenum">
              <a:rPr lang="en-US" smtClean="0">
                <a:solidFill>
                  <a:srgbClr val="000000"/>
                </a:solidFill>
              </a:rPr>
              <a:pPr/>
              <a:t>3</a:t>
            </a:fld>
            <a:endParaRPr lang="en-US">
              <a:solidFill>
                <a:srgbClr val="000000"/>
              </a:solidFill>
            </a:endParaRPr>
          </a:p>
        </p:txBody>
      </p:sp>
      <p:sp>
        <p:nvSpPr>
          <p:cNvPr id="8" name="Text Placeholder 7"/>
          <p:cNvSpPr>
            <a:spLocks noGrp="1"/>
          </p:cNvSpPr>
          <p:nvPr>
            <p:ph type="body" sz="quarter" idx="16"/>
          </p:nvPr>
        </p:nvSpPr>
        <p:spPr/>
        <p:txBody>
          <a:bodyPr/>
          <a:lstStyle/>
          <a:p>
            <a:r>
              <a:rPr lang="en-US" dirty="0" smtClean="0"/>
              <a:t>DC-4042</a:t>
            </a:r>
            <a:endParaRPr lang="en-US" dirty="0"/>
          </a:p>
        </p:txBody>
      </p:sp>
      <p:grpSp>
        <p:nvGrpSpPr>
          <p:cNvPr id="19" name="Group 18"/>
          <p:cNvGrpSpPr/>
          <p:nvPr/>
        </p:nvGrpSpPr>
        <p:grpSpPr>
          <a:xfrm>
            <a:off x="51052" y="1179098"/>
            <a:ext cx="9254181" cy="4598767"/>
            <a:chOff x="51052" y="1179098"/>
            <a:chExt cx="9254181" cy="4598767"/>
          </a:xfrm>
        </p:grpSpPr>
        <p:sp>
          <p:nvSpPr>
            <p:cNvPr id="20" name="Rectangle 19"/>
            <p:cNvSpPr/>
            <p:nvPr/>
          </p:nvSpPr>
          <p:spPr>
            <a:xfrm>
              <a:off x="6679519" y="1405715"/>
              <a:ext cx="1429730" cy="437215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sp>
          <p:nvSpPr>
            <p:cNvPr id="21" name="Rectangle 20"/>
            <p:cNvSpPr/>
            <p:nvPr/>
          </p:nvSpPr>
          <p:spPr>
            <a:xfrm>
              <a:off x="876485" y="1396457"/>
              <a:ext cx="4376622" cy="438140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500" dirty="0" err="1" smtClean="0">
                <a:solidFill>
                  <a:schemeClr val="tx2"/>
                </a:solidFill>
              </a:endParaRPr>
            </a:p>
          </p:txBody>
        </p:sp>
        <p:graphicFrame>
          <p:nvGraphicFramePr>
            <p:cNvPr id="22" name="Chart 21"/>
            <p:cNvGraphicFramePr>
              <a:graphicFrameLocks/>
            </p:cNvGraphicFramePr>
            <p:nvPr>
              <p:extLst>
                <p:ext uri="{D42A27DB-BD31-4B8C-83A1-F6EECF244321}">
                  <p14:modId xmlns:p14="http://schemas.microsoft.com/office/powerpoint/2010/main" val="756047661"/>
                </p:ext>
              </p:extLst>
            </p:nvPr>
          </p:nvGraphicFramePr>
          <p:xfrm>
            <a:off x="51052" y="1179098"/>
            <a:ext cx="8790447" cy="401019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2871932" y="1246478"/>
              <a:ext cx="43511" cy="888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sp>
          <p:nvSpPr>
            <p:cNvPr id="24" name="Rectangle 23"/>
            <p:cNvSpPr/>
            <p:nvPr/>
          </p:nvSpPr>
          <p:spPr>
            <a:xfrm>
              <a:off x="4524951" y="1246478"/>
              <a:ext cx="43511" cy="888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accent3"/>
                </a:solidFill>
              </a:endParaRPr>
            </a:p>
          </p:txBody>
        </p:sp>
        <p:cxnSp>
          <p:nvCxnSpPr>
            <p:cNvPr id="25" name="Straight Connector 24"/>
            <p:cNvCxnSpPr/>
            <p:nvPr/>
          </p:nvCxnSpPr>
          <p:spPr>
            <a:xfrm>
              <a:off x="884289" y="1875588"/>
              <a:ext cx="7224960" cy="0"/>
            </a:xfrm>
            <a:prstGeom prst="line">
              <a:avLst/>
            </a:prstGeom>
            <a:ln w="6350">
              <a:solidFill>
                <a:srgbClr val="CDCDCD"/>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84289" y="3289161"/>
              <a:ext cx="7224960" cy="0"/>
            </a:xfrm>
            <a:prstGeom prst="line">
              <a:avLst/>
            </a:prstGeom>
            <a:ln w="6350">
              <a:solidFill>
                <a:srgbClr val="CDCDCD"/>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84289" y="2345447"/>
              <a:ext cx="7233169" cy="0"/>
            </a:xfrm>
            <a:prstGeom prst="line">
              <a:avLst/>
            </a:prstGeom>
            <a:ln w="6350">
              <a:solidFill>
                <a:srgbClr val="CDCDCD"/>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84289" y="2816234"/>
              <a:ext cx="7233169" cy="0"/>
            </a:xfrm>
            <a:prstGeom prst="line">
              <a:avLst/>
            </a:prstGeom>
            <a:ln w="6350">
              <a:solidFill>
                <a:srgbClr val="CDCDCD"/>
              </a:solidFill>
              <a:prstDash val="dashDot"/>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606934" y="4185459"/>
              <a:ext cx="2698299" cy="1077218"/>
            </a:xfrm>
            <a:prstGeom prst="rect">
              <a:avLst/>
            </a:prstGeom>
            <a:noFill/>
          </p:spPr>
          <p:txBody>
            <a:bodyPr wrap="square" rtlCol="0">
              <a:spAutoFit/>
            </a:bodyPr>
            <a:lstStyle/>
            <a:p>
              <a:endParaRPr lang="en-US" sz="1600" dirty="0" smtClean="0"/>
            </a:p>
            <a:p>
              <a:r>
                <a:rPr lang="en-US" sz="2400" b="1" dirty="0" smtClean="0">
                  <a:solidFill>
                    <a:srgbClr val="485E56"/>
                  </a:solidFill>
                </a:rPr>
                <a:t>31%</a:t>
              </a:r>
              <a:r>
                <a:rPr lang="en-US" sz="1600" dirty="0" smtClean="0">
                  <a:solidFill>
                    <a:srgbClr val="485E56"/>
                  </a:solidFill>
                </a:rPr>
                <a:t> </a:t>
              </a:r>
              <a:r>
                <a:rPr lang="en-US" sz="1200" dirty="0" smtClean="0">
                  <a:solidFill>
                    <a:srgbClr val="485E56"/>
                  </a:solidFill>
                </a:rPr>
                <a:t>of the vote </a:t>
              </a:r>
            </a:p>
            <a:p>
              <a:r>
                <a:rPr lang="en-US" sz="2400" b="1" dirty="0" smtClean="0">
                  <a:solidFill>
                    <a:srgbClr val="485E56"/>
                  </a:solidFill>
                </a:rPr>
                <a:t>28%</a:t>
              </a:r>
              <a:r>
                <a:rPr lang="en-US" sz="1600" dirty="0" smtClean="0">
                  <a:solidFill>
                    <a:srgbClr val="485E56"/>
                  </a:solidFill>
                </a:rPr>
                <a:t> </a:t>
              </a:r>
              <a:r>
                <a:rPr lang="en-US" sz="1100" dirty="0" smtClean="0">
                  <a:solidFill>
                    <a:srgbClr val="485E56"/>
                  </a:solidFill>
                </a:rPr>
                <a:t>of population</a:t>
              </a:r>
            </a:p>
          </p:txBody>
        </p:sp>
        <p:sp>
          <p:nvSpPr>
            <p:cNvPr id="30" name="TextBox 29"/>
            <p:cNvSpPr txBox="1"/>
            <p:nvPr/>
          </p:nvSpPr>
          <p:spPr>
            <a:xfrm>
              <a:off x="2317820" y="4185459"/>
              <a:ext cx="1687376" cy="1077218"/>
            </a:xfrm>
            <a:prstGeom prst="rect">
              <a:avLst/>
            </a:prstGeom>
            <a:noFill/>
          </p:spPr>
          <p:txBody>
            <a:bodyPr wrap="square" rtlCol="0">
              <a:spAutoFit/>
            </a:bodyPr>
            <a:lstStyle/>
            <a:p>
              <a:endParaRPr lang="en-US" sz="1600" dirty="0"/>
            </a:p>
            <a:p>
              <a:r>
                <a:rPr lang="en-US" sz="2400" b="1" dirty="0" smtClean="0">
                  <a:solidFill>
                    <a:srgbClr val="485E56"/>
                  </a:solidFill>
                </a:rPr>
                <a:t>25% </a:t>
              </a:r>
              <a:r>
                <a:rPr lang="en-US" sz="1200" dirty="0" smtClean="0">
                  <a:solidFill>
                    <a:srgbClr val="485E56"/>
                  </a:solidFill>
                </a:rPr>
                <a:t>of the vote</a:t>
              </a:r>
            </a:p>
            <a:p>
              <a:r>
                <a:rPr lang="en-US" sz="2400" b="1" dirty="0" smtClean="0">
                  <a:solidFill>
                    <a:srgbClr val="485E56"/>
                  </a:solidFill>
                </a:rPr>
                <a:t>36%</a:t>
              </a:r>
              <a:r>
                <a:rPr lang="en-US" sz="1600" dirty="0" smtClean="0">
                  <a:solidFill>
                    <a:srgbClr val="485E56"/>
                  </a:solidFill>
                </a:rPr>
                <a:t> </a:t>
              </a:r>
              <a:r>
                <a:rPr lang="en-US" sz="1200" dirty="0" smtClean="0">
                  <a:solidFill>
                    <a:srgbClr val="485E56"/>
                  </a:solidFill>
                </a:rPr>
                <a:t>of population</a:t>
              </a:r>
            </a:p>
          </p:txBody>
        </p:sp>
        <p:sp>
          <p:nvSpPr>
            <p:cNvPr id="31" name="TextBox 30"/>
            <p:cNvSpPr txBox="1"/>
            <p:nvPr/>
          </p:nvSpPr>
          <p:spPr>
            <a:xfrm rot="16200000">
              <a:off x="-762006" y="2481906"/>
              <a:ext cx="2035220" cy="219682"/>
            </a:xfrm>
            <a:prstGeom prst="rect">
              <a:avLst/>
            </a:prstGeom>
            <a:noFill/>
          </p:spPr>
          <p:txBody>
            <a:bodyPr wrap="square" rtlCol="0">
              <a:spAutoFit/>
            </a:bodyPr>
            <a:lstStyle/>
            <a:p>
              <a:pPr algn="ctr"/>
              <a:r>
                <a:rPr lang="en-US" sz="900" b="1" dirty="0" smtClean="0"/>
                <a:t>Population that Voted</a:t>
              </a:r>
            </a:p>
          </p:txBody>
        </p:sp>
        <p:sp>
          <p:nvSpPr>
            <p:cNvPr id="32" name="TextBox 31"/>
            <p:cNvSpPr txBox="1"/>
            <p:nvPr/>
          </p:nvSpPr>
          <p:spPr>
            <a:xfrm rot="16200000">
              <a:off x="7666712" y="2474581"/>
              <a:ext cx="2115243" cy="234330"/>
            </a:xfrm>
            <a:prstGeom prst="rect">
              <a:avLst/>
            </a:prstGeom>
            <a:noFill/>
          </p:spPr>
          <p:txBody>
            <a:bodyPr wrap="square" rtlCol="0">
              <a:spAutoFit/>
            </a:bodyPr>
            <a:lstStyle/>
            <a:p>
              <a:pPr algn="ctr"/>
              <a:r>
                <a:rPr lang="en-US" sz="900" b="1" dirty="0" smtClean="0"/>
                <a:t>Contribution to Overall Vote</a:t>
              </a:r>
            </a:p>
          </p:txBody>
        </p:sp>
        <p:sp>
          <p:nvSpPr>
            <p:cNvPr id="33" name="TextBox 32"/>
            <p:cNvSpPr txBox="1"/>
            <p:nvPr/>
          </p:nvSpPr>
          <p:spPr>
            <a:xfrm>
              <a:off x="884289" y="1520020"/>
              <a:ext cx="4368818" cy="351492"/>
            </a:xfrm>
            <a:prstGeom prst="rect">
              <a:avLst/>
            </a:prstGeom>
            <a:noFill/>
          </p:spPr>
          <p:txBody>
            <a:bodyPr wrap="square" rtlCol="0">
              <a:spAutoFit/>
            </a:bodyPr>
            <a:lstStyle/>
            <a:p>
              <a:pPr algn="ctr"/>
              <a:r>
                <a:rPr lang="en-US" b="1" dirty="0" smtClean="0">
                  <a:solidFill>
                    <a:srgbClr val="485E56"/>
                  </a:solidFill>
                </a:rPr>
                <a:t>Income &lt; $50,000</a:t>
              </a:r>
            </a:p>
          </p:txBody>
        </p:sp>
      </p:grpSp>
    </p:spTree>
    <p:extLst>
      <p:ext uri="{BB962C8B-B14F-4D97-AF65-F5344CB8AC3E}">
        <p14:creationId xmlns:p14="http://schemas.microsoft.com/office/powerpoint/2010/main" val="30360411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Voting Behaviors on Possible Outcomes </a:t>
            </a:r>
            <a:r>
              <a:rPr lang="en-US" dirty="0" smtClean="0"/>
              <a:t>— </a:t>
            </a:r>
            <a:r>
              <a:rPr lang="en-US" dirty="0"/>
              <a:t>Age &amp; Ideology</a:t>
            </a:r>
          </a:p>
        </p:txBody>
      </p:sp>
      <p:sp>
        <p:nvSpPr>
          <p:cNvPr id="9" name="Text Placeholder 8"/>
          <p:cNvSpPr>
            <a:spLocks noGrp="1"/>
          </p:cNvSpPr>
          <p:nvPr>
            <p:ph type="body" sz="quarter" idx="17"/>
          </p:nvPr>
        </p:nvSpPr>
        <p:spPr/>
        <p:txBody>
          <a:bodyPr/>
          <a:lstStyle/>
          <a:p>
            <a:r>
              <a:rPr lang="en-US" dirty="0"/>
              <a:t>Source: Census.gov </a:t>
            </a:r>
          </a:p>
          <a:p>
            <a:r>
              <a:rPr lang="en-US" dirty="0" smtClean="0"/>
              <a:t>Gallup.com</a:t>
            </a:r>
            <a:endParaRPr lang="en-US" dirty="0"/>
          </a:p>
        </p:txBody>
      </p:sp>
      <p:sp>
        <p:nvSpPr>
          <p:cNvPr id="4" name="Slide Number Placeholder 3"/>
          <p:cNvSpPr>
            <a:spLocks noGrp="1"/>
          </p:cNvSpPr>
          <p:nvPr>
            <p:ph type="sldNum" sz="quarter" idx="4"/>
          </p:nvPr>
        </p:nvSpPr>
        <p:spPr/>
        <p:txBody>
          <a:bodyPr/>
          <a:lstStyle/>
          <a:p>
            <a:fld id="{BA11689F-3B9A-A941-B15F-D2DE9D7A7DB5}" type="slidenum">
              <a:rPr lang="en-US" smtClean="0">
                <a:solidFill>
                  <a:srgbClr val="000000"/>
                </a:solidFill>
              </a:rPr>
              <a:pPr/>
              <a:t>4</a:t>
            </a:fld>
            <a:endParaRPr lang="en-US">
              <a:solidFill>
                <a:srgbClr val="000000"/>
              </a:solidFill>
            </a:endParaRPr>
          </a:p>
        </p:txBody>
      </p:sp>
      <p:sp>
        <p:nvSpPr>
          <p:cNvPr id="8" name="Text Placeholder 7"/>
          <p:cNvSpPr>
            <a:spLocks noGrp="1"/>
          </p:cNvSpPr>
          <p:nvPr>
            <p:ph type="body" sz="quarter" idx="16"/>
          </p:nvPr>
        </p:nvSpPr>
        <p:spPr/>
        <p:txBody>
          <a:bodyPr/>
          <a:lstStyle/>
          <a:p>
            <a:r>
              <a:rPr lang="en-US" dirty="0" smtClean="0"/>
              <a:t>DC-4042</a:t>
            </a:r>
            <a:endParaRPr lang="en-US" dirty="0"/>
          </a:p>
        </p:txBody>
      </p:sp>
      <p:graphicFrame>
        <p:nvGraphicFramePr>
          <p:cNvPr id="10" name="Chart 9"/>
          <p:cNvGraphicFramePr/>
          <p:nvPr>
            <p:extLst>
              <p:ext uri="{D42A27DB-BD31-4B8C-83A1-F6EECF244321}">
                <p14:modId xmlns:p14="http://schemas.microsoft.com/office/powerpoint/2010/main" val="1499902886"/>
              </p:ext>
            </p:extLst>
          </p:nvPr>
        </p:nvGraphicFramePr>
        <p:xfrm>
          <a:off x="244469" y="3073865"/>
          <a:ext cx="3060705" cy="314401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0" y="935674"/>
            <a:ext cx="9144000" cy="2138190"/>
          </a:xfrm>
          <a:prstGeom prst="rect">
            <a:avLst/>
          </a:prstGeom>
          <a:solidFill>
            <a:schemeClr val="tx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sp>
        <p:nvSpPr>
          <p:cNvPr id="12" name="TextBox 11"/>
          <p:cNvSpPr txBox="1"/>
          <p:nvPr/>
        </p:nvSpPr>
        <p:spPr>
          <a:xfrm rot="16200000">
            <a:off x="-558856" y="1697638"/>
            <a:ext cx="1606699" cy="230832"/>
          </a:xfrm>
          <a:prstGeom prst="rect">
            <a:avLst/>
          </a:prstGeom>
          <a:noFill/>
        </p:spPr>
        <p:txBody>
          <a:bodyPr wrap="square" rtlCol="0">
            <a:spAutoFit/>
          </a:bodyPr>
          <a:lstStyle/>
          <a:p>
            <a:pPr algn="ctr"/>
            <a:r>
              <a:rPr lang="en-US" sz="900" b="1" dirty="0" smtClean="0"/>
              <a:t>Population that Voted</a:t>
            </a:r>
          </a:p>
        </p:txBody>
      </p:sp>
      <p:sp>
        <p:nvSpPr>
          <p:cNvPr id="13" name="TextBox 12"/>
          <p:cNvSpPr txBox="1"/>
          <p:nvPr/>
        </p:nvSpPr>
        <p:spPr>
          <a:xfrm rot="16200000">
            <a:off x="3538616" y="1729224"/>
            <a:ext cx="1669872" cy="230832"/>
          </a:xfrm>
          <a:prstGeom prst="rect">
            <a:avLst/>
          </a:prstGeom>
          <a:noFill/>
        </p:spPr>
        <p:txBody>
          <a:bodyPr wrap="square" rtlCol="0">
            <a:spAutoFit/>
          </a:bodyPr>
          <a:lstStyle/>
          <a:p>
            <a:pPr algn="ctr"/>
            <a:r>
              <a:rPr lang="en-US" sz="900" b="1" dirty="0" smtClean="0"/>
              <a:t>Contribution to Overall Vote</a:t>
            </a:r>
          </a:p>
        </p:txBody>
      </p:sp>
      <p:graphicFrame>
        <p:nvGraphicFramePr>
          <p:cNvPr id="14" name="Chart 13"/>
          <p:cNvGraphicFramePr>
            <a:graphicFrameLocks/>
          </p:cNvGraphicFramePr>
          <p:nvPr>
            <p:extLst>
              <p:ext uri="{D42A27DB-BD31-4B8C-83A1-F6EECF244321}">
                <p14:modId xmlns:p14="http://schemas.microsoft.com/office/powerpoint/2010/main" val="624756147"/>
              </p:ext>
            </p:extLst>
          </p:nvPr>
        </p:nvGraphicFramePr>
        <p:xfrm>
          <a:off x="244493" y="1192204"/>
          <a:ext cx="4098907" cy="18816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54832" y="2220533"/>
            <a:ext cx="3083702" cy="754053"/>
          </a:xfrm>
          <a:prstGeom prst="rect">
            <a:avLst/>
          </a:prstGeom>
          <a:noFill/>
        </p:spPr>
        <p:txBody>
          <a:bodyPr wrap="square" rtlCol="0">
            <a:spAutoFit/>
          </a:bodyPr>
          <a:lstStyle/>
          <a:p>
            <a:pPr algn="ctr"/>
            <a:r>
              <a:rPr lang="en-US" sz="1500" dirty="0" smtClean="0"/>
              <a:t>Largest Vote Contributors:</a:t>
            </a:r>
          </a:p>
          <a:p>
            <a:pPr algn="ctr"/>
            <a:r>
              <a:rPr lang="en-US" sz="1400" dirty="0" smtClean="0"/>
              <a:t>25–44 year olds — 29% </a:t>
            </a:r>
          </a:p>
          <a:p>
            <a:pPr algn="ctr"/>
            <a:r>
              <a:rPr lang="en-US" sz="1400" dirty="0" smtClean="0"/>
              <a:t>45–64 year olds — 37%</a:t>
            </a:r>
          </a:p>
        </p:txBody>
      </p:sp>
      <p:sp>
        <p:nvSpPr>
          <p:cNvPr id="16" name="Rectangle 15"/>
          <p:cNvSpPr/>
          <p:nvPr/>
        </p:nvSpPr>
        <p:spPr>
          <a:xfrm>
            <a:off x="5042264" y="935674"/>
            <a:ext cx="3756438" cy="1446550"/>
          </a:xfrm>
          <a:prstGeom prst="rect">
            <a:avLst/>
          </a:prstGeom>
        </p:spPr>
        <p:txBody>
          <a:bodyPr wrap="square">
            <a:spAutoFit/>
          </a:bodyPr>
          <a:lstStyle/>
          <a:p>
            <a:r>
              <a:rPr lang="en-US" sz="1400" dirty="0" smtClean="0"/>
              <a:t>“The exhaustion of the </a:t>
            </a:r>
            <a:r>
              <a:rPr lang="en-US" sz="1400" dirty="0"/>
              <a:t>SS Trust fund </a:t>
            </a:r>
            <a:r>
              <a:rPr lang="en-US" sz="1400" dirty="0" smtClean="0"/>
              <a:t>in 2034 will </a:t>
            </a:r>
            <a:r>
              <a:rPr lang="en-US" sz="1400" dirty="0"/>
              <a:t>empower both the youth vote and middle aged America to try and preserve the benefits that they believe they are entitled </a:t>
            </a:r>
            <a:r>
              <a:rPr lang="en-US" sz="1400" dirty="0" smtClean="0"/>
              <a:t>to”</a:t>
            </a:r>
          </a:p>
          <a:p>
            <a:pPr algn="r"/>
            <a:r>
              <a:rPr lang="en-US" sz="1400" dirty="0" smtClean="0"/>
              <a:t>— Gallup </a:t>
            </a:r>
          </a:p>
          <a:p>
            <a:endParaRPr lang="en-US" dirty="0"/>
          </a:p>
        </p:txBody>
      </p:sp>
      <p:sp>
        <p:nvSpPr>
          <p:cNvPr id="17" name="Rectangle 16"/>
          <p:cNvSpPr/>
          <p:nvPr/>
        </p:nvSpPr>
        <p:spPr>
          <a:xfrm>
            <a:off x="1700368" y="4766453"/>
            <a:ext cx="6929282" cy="646331"/>
          </a:xfrm>
          <a:prstGeom prst="rect">
            <a:avLst/>
          </a:prstGeom>
        </p:spPr>
        <p:txBody>
          <a:bodyPr wrap="square">
            <a:spAutoFit/>
          </a:bodyPr>
          <a:lstStyle/>
          <a:p>
            <a:r>
              <a:rPr lang="en-US" dirty="0" smtClean="0">
                <a:solidFill>
                  <a:schemeClr val="bg2"/>
                </a:solidFill>
              </a:rPr>
              <a:t>of registered Republicans are in favor of increasing taxes if it means preserving SS, despite their general conservative ideology</a:t>
            </a:r>
          </a:p>
        </p:txBody>
      </p:sp>
      <p:sp>
        <p:nvSpPr>
          <p:cNvPr id="18" name="TextBox 17"/>
          <p:cNvSpPr txBox="1"/>
          <p:nvPr/>
        </p:nvSpPr>
        <p:spPr>
          <a:xfrm>
            <a:off x="619124" y="3611415"/>
            <a:ext cx="3009901" cy="1569660"/>
          </a:xfrm>
          <a:prstGeom prst="rect">
            <a:avLst/>
          </a:prstGeom>
          <a:noFill/>
        </p:spPr>
        <p:txBody>
          <a:bodyPr wrap="square" rtlCol="0">
            <a:spAutoFit/>
          </a:bodyPr>
          <a:lstStyle/>
          <a:p>
            <a:r>
              <a:rPr lang="en-US" sz="9600" dirty="0" smtClean="0">
                <a:solidFill>
                  <a:schemeClr val="bg1"/>
                </a:solidFill>
              </a:rPr>
              <a:t>74</a:t>
            </a:r>
            <a:r>
              <a:rPr lang="en-US" sz="8000" dirty="0" smtClean="0">
                <a:solidFill>
                  <a:schemeClr val="bg1"/>
                </a:solidFill>
              </a:rPr>
              <a:t>%..</a:t>
            </a:r>
          </a:p>
        </p:txBody>
      </p:sp>
    </p:spTree>
    <p:extLst>
      <p:ext uri="{BB962C8B-B14F-4D97-AF65-F5344CB8AC3E}">
        <p14:creationId xmlns:p14="http://schemas.microsoft.com/office/powerpoint/2010/main" val="401181144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Solution? A Two-Part Proposal</a:t>
            </a:r>
          </a:p>
        </p:txBody>
      </p:sp>
      <p:sp>
        <p:nvSpPr>
          <p:cNvPr id="9" name="Text Placeholder 8"/>
          <p:cNvSpPr>
            <a:spLocks noGrp="1"/>
          </p:cNvSpPr>
          <p:nvPr>
            <p:ph type="body" sz="quarter" idx="17"/>
          </p:nvPr>
        </p:nvSpPr>
        <p:spPr/>
        <p:txBody>
          <a:bodyPr/>
          <a:lstStyle/>
          <a:p>
            <a:r>
              <a:rPr lang="en-US" dirty="0"/>
              <a:t>Source: </a:t>
            </a:r>
            <a:r>
              <a:rPr lang="en-US" dirty="0" smtClean="0"/>
              <a:t>ssa.gov</a:t>
            </a:r>
            <a:endParaRPr lang="en-US" dirty="0"/>
          </a:p>
          <a:p>
            <a:r>
              <a:rPr lang="en-US" dirty="0"/>
              <a:t>CBPP.org</a:t>
            </a:r>
          </a:p>
        </p:txBody>
      </p:sp>
      <p:sp>
        <p:nvSpPr>
          <p:cNvPr id="4" name="Slide Number Placeholder 3"/>
          <p:cNvSpPr>
            <a:spLocks noGrp="1"/>
          </p:cNvSpPr>
          <p:nvPr>
            <p:ph type="sldNum" sz="quarter" idx="4"/>
          </p:nvPr>
        </p:nvSpPr>
        <p:spPr/>
        <p:txBody>
          <a:bodyPr/>
          <a:lstStyle/>
          <a:p>
            <a:fld id="{BA11689F-3B9A-A941-B15F-D2DE9D7A7DB5}" type="slidenum">
              <a:rPr lang="en-US" smtClean="0">
                <a:solidFill>
                  <a:srgbClr val="000000"/>
                </a:solidFill>
              </a:rPr>
              <a:pPr/>
              <a:t>5</a:t>
            </a:fld>
            <a:endParaRPr lang="en-US">
              <a:solidFill>
                <a:srgbClr val="000000"/>
              </a:solidFill>
            </a:endParaRPr>
          </a:p>
        </p:txBody>
      </p:sp>
      <p:sp>
        <p:nvSpPr>
          <p:cNvPr id="8" name="Text Placeholder 7"/>
          <p:cNvSpPr>
            <a:spLocks noGrp="1"/>
          </p:cNvSpPr>
          <p:nvPr>
            <p:ph type="body" sz="quarter" idx="16"/>
          </p:nvPr>
        </p:nvSpPr>
        <p:spPr/>
        <p:txBody>
          <a:bodyPr/>
          <a:lstStyle/>
          <a:p>
            <a:r>
              <a:rPr lang="en-US" dirty="0" smtClean="0"/>
              <a:t>DC-4042</a:t>
            </a:r>
            <a:endParaRPr lang="en-US" dirty="0"/>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207779" y="2757298"/>
            <a:ext cx="3983845" cy="3129152"/>
          </a:xfrm>
          <a:prstGeom prst="rect">
            <a:avLst/>
          </a:prstGeom>
          <a:noFill/>
          <a:ln>
            <a:noFill/>
          </a:ln>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2757297"/>
            <a:ext cx="3978229" cy="312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ltGray">
          <a:xfrm>
            <a:off x="4248949" y="586754"/>
            <a:ext cx="4515440" cy="3223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sp>
        <p:nvSpPr>
          <p:cNvPr id="17" name="Pentagon 16"/>
          <p:cNvSpPr/>
          <p:nvPr/>
        </p:nvSpPr>
        <p:spPr bwMode="ltGray">
          <a:xfrm>
            <a:off x="204057" y="586755"/>
            <a:ext cx="4384061" cy="322339"/>
          </a:xfrm>
          <a:prstGeom prst="homePlate">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2"/>
              </a:solidFill>
            </a:endParaRPr>
          </a:p>
        </p:txBody>
      </p:sp>
      <p:sp>
        <p:nvSpPr>
          <p:cNvPr id="14" name="Content Placeholder 41"/>
          <p:cNvSpPr txBox="1">
            <a:spLocks/>
          </p:cNvSpPr>
          <p:nvPr/>
        </p:nvSpPr>
        <p:spPr>
          <a:xfrm>
            <a:off x="4620970" y="548785"/>
            <a:ext cx="4306887" cy="2829536"/>
          </a:xfrm>
          <a:prstGeom prst="rect">
            <a:avLst/>
          </a:prstGeom>
        </p:spPr>
        <p:txBody>
          <a:bodyPr/>
          <a:lst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chemeClr val="tx2"/>
                </a:solidFill>
                <a:latin typeface="+mj-lt"/>
              </a:rPr>
              <a:t>Raise the Federal Retirement Age</a:t>
            </a:r>
          </a:p>
          <a:p>
            <a:pPr lvl="1"/>
            <a:endParaRPr lang="en-US" sz="1400" dirty="0" smtClean="0">
              <a:latin typeface="+mj-lt"/>
            </a:endParaRPr>
          </a:p>
          <a:p>
            <a:pPr lvl="1"/>
            <a:r>
              <a:rPr lang="en-US" dirty="0" smtClean="0"/>
              <a:t>Affects early retirees the most</a:t>
            </a:r>
          </a:p>
          <a:p>
            <a:pPr lvl="1"/>
            <a:r>
              <a:rPr lang="en-US" dirty="0" smtClean="0"/>
              <a:t>The majority of those who retire early are </a:t>
            </a:r>
            <a:br>
              <a:rPr lang="en-US" dirty="0" smtClean="0"/>
            </a:br>
            <a:r>
              <a:rPr lang="en-US" dirty="0" smtClean="0"/>
              <a:t>low-income workers</a:t>
            </a:r>
          </a:p>
        </p:txBody>
      </p:sp>
      <p:sp>
        <p:nvSpPr>
          <p:cNvPr id="18" name="Content Placeholder 41"/>
          <p:cNvSpPr txBox="1">
            <a:spLocks/>
          </p:cNvSpPr>
          <p:nvPr/>
        </p:nvSpPr>
        <p:spPr>
          <a:xfrm>
            <a:off x="98869" y="548785"/>
            <a:ext cx="4460557" cy="2829536"/>
          </a:xfrm>
          <a:prstGeom prst="rect">
            <a:avLst/>
          </a:prstGeom>
        </p:spPr>
        <p:txBody>
          <a:bodyPr/>
          <a:lst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tx2"/>
                </a:solidFill>
                <a:latin typeface="+mj-lt"/>
              </a:rPr>
              <a:t> Raise/Eliminate the Tax Cap</a:t>
            </a:r>
          </a:p>
          <a:p>
            <a:pPr lvl="1"/>
            <a:endParaRPr lang="en-US" sz="1400" dirty="0" smtClean="0">
              <a:latin typeface="+mj-lt"/>
            </a:endParaRPr>
          </a:p>
          <a:p>
            <a:pPr lvl="1"/>
            <a:r>
              <a:rPr lang="en-US" dirty="0"/>
              <a:t>Affects high earners the most</a:t>
            </a:r>
          </a:p>
          <a:p>
            <a:pPr lvl="1"/>
            <a:r>
              <a:rPr lang="en-US" dirty="0"/>
              <a:t>While 6% of the population makes more than this threshold each year, 20% of workers will earn more than the cap </a:t>
            </a:r>
            <a:r>
              <a:rPr lang="en-US" dirty="0" smtClean="0"/>
              <a:t>for </a:t>
            </a:r>
            <a:r>
              <a:rPr lang="en-US" dirty="0"/>
              <a:t>at least 1 year over their </a:t>
            </a:r>
            <a:r>
              <a:rPr lang="en-US" dirty="0" smtClean="0"/>
              <a:t>lifetime</a:t>
            </a:r>
            <a:endParaRPr lang="en-US" dirty="0"/>
          </a:p>
        </p:txBody>
      </p:sp>
    </p:spTree>
    <p:extLst>
      <p:ext uri="{BB962C8B-B14F-4D97-AF65-F5344CB8AC3E}">
        <p14:creationId xmlns:p14="http://schemas.microsoft.com/office/powerpoint/2010/main" val="421017701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Is This Solution Possible?</a:t>
            </a:r>
          </a:p>
        </p:txBody>
      </p:sp>
      <p:sp>
        <p:nvSpPr>
          <p:cNvPr id="9" name="Text Placeholder 8"/>
          <p:cNvSpPr>
            <a:spLocks noGrp="1"/>
          </p:cNvSpPr>
          <p:nvPr>
            <p:ph type="body" sz="quarter" idx="17"/>
          </p:nvPr>
        </p:nvSpPr>
        <p:spPr/>
        <p:txBody>
          <a:bodyPr/>
          <a:lstStyle/>
          <a:p>
            <a:r>
              <a:rPr lang="en-US" dirty="0"/>
              <a:t>Source: SSA.gov, vop.org</a:t>
            </a:r>
          </a:p>
        </p:txBody>
      </p:sp>
      <p:sp>
        <p:nvSpPr>
          <p:cNvPr id="4" name="Slide Number Placeholder 3"/>
          <p:cNvSpPr>
            <a:spLocks noGrp="1"/>
          </p:cNvSpPr>
          <p:nvPr>
            <p:ph type="sldNum" sz="quarter" idx="4"/>
          </p:nvPr>
        </p:nvSpPr>
        <p:spPr/>
        <p:txBody>
          <a:bodyPr/>
          <a:lstStyle/>
          <a:p>
            <a:fld id="{BA11689F-3B9A-A941-B15F-D2DE9D7A7DB5}" type="slidenum">
              <a:rPr lang="en-US" smtClean="0">
                <a:solidFill>
                  <a:srgbClr val="000000"/>
                </a:solidFill>
              </a:rPr>
              <a:pPr/>
              <a:t>6</a:t>
            </a:fld>
            <a:endParaRPr lang="en-US">
              <a:solidFill>
                <a:srgbClr val="000000"/>
              </a:solidFill>
            </a:endParaRPr>
          </a:p>
        </p:txBody>
      </p:sp>
      <p:sp>
        <p:nvSpPr>
          <p:cNvPr id="8" name="Text Placeholder 7"/>
          <p:cNvSpPr>
            <a:spLocks noGrp="1"/>
          </p:cNvSpPr>
          <p:nvPr>
            <p:ph type="body" sz="quarter" idx="16"/>
          </p:nvPr>
        </p:nvSpPr>
        <p:spPr/>
        <p:txBody>
          <a:bodyPr/>
          <a:lstStyle/>
          <a:p>
            <a:r>
              <a:rPr lang="en-US" dirty="0" smtClean="0"/>
              <a:t>DC-4042</a:t>
            </a:r>
            <a:endParaRPr lang="en-US" dirty="0"/>
          </a:p>
        </p:txBody>
      </p:sp>
      <p:sp>
        <p:nvSpPr>
          <p:cNvPr id="10" name="Rectangle 9"/>
          <p:cNvSpPr/>
          <p:nvPr/>
        </p:nvSpPr>
        <p:spPr bwMode="ltGray">
          <a:xfrm>
            <a:off x="4248949" y="586754"/>
            <a:ext cx="4515440" cy="3223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err="1" smtClean="0">
              <a:solidFill>
                <a:schemeClr val="tx2"/>
              </a:solidFill>
            </a:endParaRPr>
          </a:p>
        </p:txBody>
      </p:sp>
      <p:sp>
        <p:nvSpPr>
          <p:cNvPr id="11" name="Pentagon 10"/>
          <p:cNvSpPr/>
          <p:nvPr/>
        </p:nvSpPr>
        <p:spPr bwMode="ltGray">
          <a:xfrm>
            <a:off x="204057" y="586755"/>
            <a:ext cx="4384061" cy="322339"/>
          </a:xfrm>
          <a:prstGeom prst="homePlate">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2"/>
              </a:solidFill>
            </a:endParaRPr>
          </a:p>
        </p:txBody>
      </p:sp>
      <p:sp>
        <p:nvSpPr>
          <p:cNvPr id="12" name="Content Placeholder 40"/>
          <p:cNvSpPr txBox="1">
            <a:spLocks/>
          </p:cNvSpPr>
          <p:nvPr/>
        </p:nvSpPr>
        <p:spPr>
          <a:xfrm>
            <a:off x="212749" y="597142"/>
            <a:ext cx="4268809" cy="2574645"/>
          </a:xfrm>
          <a:prstGeom prst="rect">
            <a:avLst/>
          </a:prstGeom>
        </p:spPr>
        <p:txBody>
          <a:bodyPr vert="horz" wrap="square" lIns="0" tIns="0" rIns="0" bIns="0" rtlCol="0">
            <a:noAutofit/>
          </a:bodyPr>
          <a:lst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solidFill>
                  <a:schemeClr val="tx2"/>
                </a:solidFill>
              </a:rPr>
              <a:t> </a:t>
            </a:r>
            <a:r>
              <a:rPr lang="en-US" sz="1800" b="1" dirty="0" smtClean="0">
                <a:solidFill>
                  <a:schemeClr val="tx2"/>
                </a:solidFill>
                <a:latin typeface="+mj-lt"/>
              </a:rPr>
              <a:t>Raise/Eliminate the Tax Cap</a:t>
            </a:r>
          </a:p>
          <a:p>
            <a:pPr lvl="1"/>
            <a:endParaRPr lang="en-US" sz="1400" dirty="0" smtClean="0">
              <a:latin typeface="+mj-lt"/>
            </a:endParaRPr>
          </a:p>
          <a:p>
            <a:pPr lvl="1"/>
            <a:r>
              <a:rPr lang="en-US" dirty="0" smtClean="0"/>
              <a:t>The tax cap is raised nearly every year, but it has not kept pace with earnings growth</a:t>
            </a:r>
          </a:p>
          <a:p>
            <a:pPr lvl="2"/>
            <a:r>
              <a:rPr lang="en-US" dirty="0" smtClean="0"/>
              <a:t>Reinstate the Reagan standard that 90% of wages are covered by SS tax (today only ~83% are)</a:t>
            </a:r>
          </a:p>
          <a:p>
            <a:pPr lvl="2"/>
            <a:endParaRPr lang="en-US" dirty="0" smtClean="0"/>
          </a:p>
          <a:p>
            <a:pPr lvl="2"/>
            <a:endParaRPr lang="en-US" dirty="0"/>
          </a:p>
          <a:p>
            <a:pPr lvl="2"/>
            <a:endParaRPr lang="en-US" dirty="0" smtClean="0"/>
          </a:p>
          <a:p>
            <a:pPr lvl="2"/>
            <a:endParaRPr lang="en-US" dirty="0">
              <a:latin typeface="+mj-lt"/>
            </a:endParaRPr>
          </a:p>
          <a:p>
            <a:pPr lvl="2">
              <a:buFont typeface="Symbol"/>
              <a:buChar char="Þ"/>
            </a:pPr>
            <a:r>
              <a:rPr lang="en-US" sz="1800" b="1" dirty="0" smtClean="0">
                <a:latin typeface="+mj-lt"/>
              </a:rPr>
              <a:t> Could be feasible</a:t>
            </a:r>
          </a:p>
          <a:p>
            <a:pPr marL="182880" lvl="2" indent="0">
              <a:buNone/>
            </a:pPr>
            <a:endParaRPr lang="en-US" sz="1800" dirty="0"/>
          </a:p>
        </p:txBody>
      </p:sp>
      <p:sp>
        <p:nvSpPr>
          <p:cNvPr id="13" name="Content Placeholder 41"/>
          <p:cNvSpPr txBox="1">
            <a:spLocks/>
          </p:cNvSpPr>
          <p:nvPr/>
        </p:nvSpPr>
        <p:spPr>
          <a:xfrm>
            <a:off x="4708890" y="597143"/>
            <a:ext cx="4306887" cy="2829536"/>
          </a:xfrm>
          <a:prstGeom prst="rect">
            <a:avLst/>
          </a:prstGeom>
        </p:spPr>
        <p:txBody>
          <a:bodyPr vert="horz" wrap="square" lIns="0" tIns="0" rIns="0" bIns="0" rtlCol="0">
            <a:noAutofit/>
          </a:bodyPr>
          <a:lst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chemeClr val="tx2"/>
                </a:solidFill>
                <a:latin typeface="+mj-lt"/>
              </a:rPr>
              <a:t>Raise the Federal Retirement Age</a:t>
            </a:r>
          </a:p>
          <a:p>
            <a:pPr marL="0" lvl="1" indent="0">
              <a:buFont typeface="Arial" panose="020B0604020202020204" pitchFamily="34" charset="0"/>
              <a:buNone/>
            </a:pPr>
            <a:endParaRPr lang="en-US" sz="1400" dirty="0" smtClean="0">
              <a:latin typeface="+mj-lt"/>
            </a:endParaRPr>
          </a:p>
          <a:p>
            <a:pPr lvl="1"/>
            <a:r>
              <a:rPr lang="en-US" dirty="0" smtClean="0"/>
              <a:t>A national poll in 2016 found that 8 out of 10 people voted to raise the FRA to 68 after hearing the two sides of this argument presented</a:t>
            </a:r>
          </a:p>
          <a:p>
            <a:pPr lvl="2"/>
            <a:r>
              <a:rPr lang="en-US" dirty="0" smtClean="0"/>
              <a:t>Largest effect on low-income workers</a:t>
            </a:r>
          </a:p>
          <a:p>
            <a:pPr lvl="2"/>
            <a:r>
              <a:rPr lang="en-US" dirty="0" smtClean="0"/>
              <a:t>Low-income workers also have a much lower voter turnout</a:t>
            </a:r>
          </a:p>
          <a:p>
            <a:pPr marL="182880" lvl="2" indent="0">
              <a:buNone/>
            </a:pPr>
            <a:endParaRPr lang="en-US" sz="1800" dirty="0" smtClean="0">
              <a:latin typeface="+mj-lt"/>
            </a:endParaRPr>
          </a:p>
          <a:p>
            <a:pPr marL="182880" lvl="2" indent="0">
              <a:buNone/>
            </a:pPr>
            <a:endParaRPr lang="en-US" sz="1800" dirty="0" smtClean="0">
              <a:latin typeface="+mj-lt"/>
            </a:endParaRPr>
          </a:p>
          <a:p>
            <a:pPr lvl="2">
              <a:buFont typeface="Symbol"/>
              <a:buChar char="Þ"/>
            </a:pPr>
            <a:r>
              <a:rPr lang="en-US" sz="1800" b="1" dirty="0" smtClean="0">
                <a:latin typeface="+mj-lt"/>
              </a:rPr>
              <a:t> Could be feasible</a:t>
            </a:r>
          </a:p>
          <a:p>
            <a:pPr marL="182880" lvl="2" indent="0">
              <a:buNone/>
            </a:pPr>
            <a:endParaRPr lang="en-US" sz="1800" dirty="0">
              <a:latin typeface="+mj-lt"/>
            </a:endParaRPr>
          </a:p>
        </p:txBody>
      </p:sp>
      <p:sp>
        <p:nvSpPr>
          <p:cNvPr id="14" name="TextBox 13"/>
          <p:cNvSpPr txBox="1"/>
          <p:nvPr/>
        </p:nvSpPr>
        <p:spPr>
          <a:xfrm>
            <a:off x="1753955" y="4234437"/>
            <a:ext cx="5668326" cy="1061367"/>
          </a:xfrm>
          <a:prstGeom prst="rect">
            <a:avLst/>
          </a:prstGeom>
          <a:solidFill>
            <a:schemeClr val="accent2">
              <a:lumMod val="75000"/>
            </a:schemeClr>
          </a:solidFill>
        </p:spPr>
        <p:txBody>
          <a:bodyPr wrap="square" lIns="91440" tIns="0" rIns="91440" bIns="45720" rtlCol="0" anchor="ctr">
            <a:spAutoFit/>
          </a:bodyPr>
          <a:lstStyle/>
          <a:p>
            <a:pPr marL="182880" indent="-182880" algn="ctr"/>
            <a:r>
              <a:rPr lang="en-US" b="1" dirty="0" smtClean="0">
                <a:solidFill>
                  <a:schemeClr val="tx2"/>
                </a:solidFill>
                <a:latin typeface="+mj-lt"/>
              </a:rPr>
              <a:t>An equitable way to fund the solvency problem — raise taxes on the wealthiest and raise the retirement age for all </a:t>
            </a:r>
          </a:p>
        </p:txBody>
      </p:sp>
    </p:spTree>
    <p:extLst>
      <p:ext uri="{BB962C8B-B14F-4D97-AF65-F5344CB8AC3E}">
        <p14:creationId xmlns:p14="http://schemas.microsoft.com/office/powerpoint/2010/main" val="274144681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Important Disclosures</a:t>
            </a:r>
            <a:endParaRPr lang="en-US"/>
          </a:p>
        </p:txBody>
      </p:sp>
      <p:sp>
        <p:nvSpPr>
          <p:cNvPr id="9" name="Text Placeholder 8"/>
          <p:cNvSpPr>
            <a:spLocks noGrp="1"/>
          </p:cNvSpPr>
          <p:nvPr>
            <p:ph type="body" sz="quarter" idx="17"/>
          </p:nvPr>
        </p:nvSpPr>
        <p:spPr/>
        <p:txBody>
          <a:bodyPr/>
          <a:lstStyle/>
          <a:p>
            <a:endParaRPr lang="en-US"/>
          </a:p>
        </p:txBody>
      </p:sp>
      <p:sp>
        <p:nvSpPr>
          <p:cNvPr id="4" name="Slide Number Placeholder 3"/>
          <p:cNvSpPr>
            <a:spLocks noGrp="1"/>
          </p:cNvSpPr>
          <p:nvPr>
            <p:ph type="sldNum" sz="quarter" idx="4"/>
          </p:nvPr>
        </p:nvSpPr>
        <p:spPr/>
        <p:txBody>
          <a:bodyPr/>
          <a:lstStyle/>
          <a:p>
            <a:fld id="{BA11689F-3B9A-A941-B15F-D2DE9D7A7DB5}" type="slidenum">
              <a:rPr lang="en-US" smtClean="0">
                <a:solidFill>
                  <a:srgbClr val="000000"/>
                </a:solidFill>
              </a:rPr>
              <a:pPr/>
              <a:t>7</a:t>
            </a:fld>
            <a:endParaRPr lang="en-US">
              <a:solidFill>
                <a:srgbClr val="000000"/>
              </a:solidFill>
            </a:endParaRPr>
          </a:p>
        </p:txBody>
      </p:sp>
      <p:sp>
        <p:nvSpPr>
          <p:cNvPr id="8" name="Text Placeholder 7"/>
          <p:cNvSpPr>
            <a:spLocks noGrp="1"/>
          </p:cNvSpPr>
          <p:nvPr>
            <p:ph type="body" sz="quarter" idx="16"/>
          </p:nvPr>
        </p:nvSpPr>
        <p:spPr/>
        <p:txBody>
          <a:bodyPr/>
          <a:lstStyle/>
          <a:p>
            <a:r>
              <a:rPr lang="en-US" dirty="0" smtClean="0"/>
              <a:t>DC-4042</a:t>
            </a:r>
            <a:endParaRPr lang="en-US" dirty="0"/>
          </a:p>
        </p:txBody>
      </p:sp>
      <p:sp>
        <p:nvSpPr>
          <p:cNvPr id="10" name="Rectangle 9"/>
          <p:cNvSpPr/>
          <p:nvPr/>
        </p:nvSpPr>
        <p:spPr>
          <a:xfrm>
            <a:off x="196745" y="815975"/>
            <a:ext cx="8809139" cy="2354491"/>
          </a:xfrm>
          <a:prstGeom prst="rect">
            <a:avLst/>
          </a:prstGeom>
        </p:spPr>
        <p:txBody>
          <a:bodyPr wrap="square" lIns="0" tIns="0" rIns="0" bIns="0">
            <a:spAutoFit/>
          </a:bodyPr>
          <a:lstStyle/>
          <a:p>
            <a:pPr>
              <a:spcBef>
                <a:spcPts val="600"/>
              </a:spcBef>
            </a:pPr>
            <a:r>
              <a:rPr lang="en-US" sz="900" dirty="0">
                <a:solidFill>
                  <a:srgbClr val="000000"/>
                </a:solidFill>
              </a:rPr>
              <a:t>Investing involves risk including the risk of loss of principal. </a:t>
            </a:r>
          </a:p>
          <a:p>
            <a:pPr>
              <a:spcBef>
                <a:spcPts val="600"/>
              </a:spcBef>
            </a:pPr>
            <a:r>
              <a:rPr lang="en-US" sz="900" dirty="0">
                <a:solidFill>
                  <a:srgbClr val="000000"/>
                </a:solidFill>
              </a:rPr>
              <a:t>The whole or any part of this work may not be reproduced, copied or transmitted or any of its contents disclosed to third parties without </a:t>
            </a:r>
            <a:r>
              <a:rPr lang="en-US" sz="900" dirty="0" smtClean="0">
                <a:solidFill>
                  <a:srgbClr val="000000"/>
                </a:solidFill>
              </a:rPr>
              <a:t>SSGA’s </a:t>
            </a:r>
            <a:r>
              <a:rPr lang="en-US" sz="900" dirty="0">
                <a:solidFill>
                  <a:srgbClr val="000000"/>
                </a:solidFill>
              </a:rPr>
              <a:t>express written consent. </a:t>
            </a:r>
            <a:endParaRPr lang="en-US" sz="900" dirty="0" smtClean="0">
              <a:solidFill>
                <a:srgbClr val="000000"/>
              </a:solidFill>
            </a:endParaRPr>
          </a:p>
          <a:p>
            <a:pPr>
              <a:spcBef>
                <a:spcPts val="600"/>
              </a:spcBef>
            </a:pPr>
            <a:r>
              <a:rPr lang="en-US" sz="900" dirty="0">
                <a:solidFill>
                  <a:srgbClr val="000000"/>
                </a:solidFill>
              </a:rPr>
              <a:t>The views expressed in this material are the views of Joanne </a:t>
            </a:r>
            <a:r>
              <a:rPr lang="en-US" sz="900" dirty="0" err="1">
                <a:solidFill>
                  <a:srgbClr val="000000"/>
                </a:solidFill>
              </a:rPr>
              <a:t>Frangias</a:t>
            </a:r>
            <a:r>
              <a:rPr lang="en-US" sz="900" dirty="0">
                <a:solidFill>
                  <a:srgbClr val="000000"/>
                </a:solidFill>
              </a:rPr>
              <a:t>, </a:t>
            </a:r>
            <a:r>
              <a:rPr lang="en-US" sz="900" dirty="0" err="1">
                <a:solidFill>
                  <a:srgbClr val="000000"/>
                </a:solidFill>
              </a:rPr>
              <a:t>Keelin</a:t>
            </a:r>
            <a:r>
              <a:rPr lang="en-US" sz="900" dirty="0">
                <a:solidFill>
                  <a:srgbClr val="000000"/>
                </a:solidFill>
              </a:rPr>
              <a:t> O Laughlin, Catherine Reilly and Melissa Kahn through the period ended June 30, 2017 </a:t>
            </a:r>
            <a:r>
              <a:rPr lang="en-US" sz="900" dirty="0" smtClean="0">
                <a:solidFill>
                  <a:srgbClr val="000000"/>
                </a:solidFill>
              </a:rPr>
              <a:t>and </a:t>
            </a:r>
            <a:r>
              <a:rPr lang="en-US" sz="900" dirty="0">
                <a:solidFill>
                  <a:srgbClr val="000000"/>
                </a:solidFill>
              </a:rPr>
              <a:t>are subject </a:t>
            </a:r>
            <a:r>
              <a:rPr lang="en-US" sz="900" dirty="0" smtClean="0">
                <a:solidFill>
                  <a:srgbClr val="000000"/>
                </a:solidFill>
              </a:rPr>
              <a:t/>
            </a:r>
            <a:br>
              <a:rPr lang="en-US" sz="900" dirty="0" smtClean="0">
                <a:solidFill>
                  <a:srgbClr val="000000"/>
                </a:solidFill>
              </a:rPr>
            </a:br>
            <a:r>
              <a:rPr lang="en-US" sz="900" dirty="0" smtClean="0">
                <a:solidFill>
                  <a:srgbClr val="000000"/>
                </a:solidFill>
              </a:rPr>
              <a:t>to </a:t>
            </a:r>
            <a:r>
              <a:rPr lang="en-US" sz="900" dirty="0">
                <a:solidFill>
                  <a:srgbClr val="000000"/>
                </a:solidFill>
              </a:rPr>
              <a:t>change based on market and other conditions. This document contains certain statements that may be deemed forward-looking statements. </a:t>
            </a:r>
            <a:r>
              <a:rPr lang="en-US" sz="900" dirty="0" smtClean="0">
                <a:solidFill>
                  <a:srgbClr val="000000"/>
                </a:solidFill>
              </a:rPr>
              <a:t>Please </a:t>
            </a:r>
            <a:r>
              <a:rPr lang="en-US" sz="900" dirty="0">
                <a:solidFill>
                  <a:srgbClr val="000000"/>
                </a:solidFill>
              </a:rPr>
              <a:t>note that any such statements </a:t>
            </a:r>
            <a:r>
              <a:rPr lang="en-US" sz="900" dirty="0" smtClean="0">
                <a:solidFill>
                  <a:srgbClr val="000000"/>
                </a:solidFill>
              </a:rPr>
              <a:t/>
            </a:r>
            <a:br>
              <a:rPr lang="en-US" sz="900" dirty="0" smtClean="0">
                <a:solidFill>
                  <a:srgbClr val="000000"/>
                </a:solidFill>
              </a:rPr>
            </a:br>
            <a:r>
              <a:rPr lang="en-US" sz="900" dirty="0" smtClean="0">
                <a:solidFill>
                  <a:srgbClr val="000000"/>
                </a:solidFill>
              </a:rPr>
              <a:t>are </a:t>
            </a:r>
            <a:r>
              <a:rPr lang="en-US" sz="900" dirty="0">
                <a:solidFill>
                  <a:srgbClr val="000000"/>
                </a:solidFill>
              </a:rPr>
              <a:t>not guarantees of any future performance and actual results or developments may differ materially from those </a:t>
            </a:r>
            <a:r>
              <a:rPr lang="en-US" sz="900" dirty="0" smtClean="0">
                <a:solidFill>
                  <a:srgbClr val="000000"/>
                </a:solidFill>
              </a:rPr>
              <a:t>projected.</a:t>
            </a:r>
          </a:p>
          <a:p>
            <a:pPr>
              <a:spcBef>
                <a:spcPts val="600"/>
              </a:spcBef>
            </a:pPr>
            <a:r>
              <a:rPr lang="en-US" sz="900" dirty="0" smtClean="0">
                <a:solidFill>
                  <a:srgbClr val="000000"/>
                </a:solidFill>
              </a:rPr>
              <a:t>All information has been obtained from sources believed to be reliable, but its accuracy is not guaranteed. There is no representation or warranty as to the current accuracy, </a:t>
            </a:r>
            <a:br>
              <a:rPr lang="en-US" sz="900" dirty="0" smtClean="0">
                <a:solidFill>
                  <a:srgbClr val="000000"/>
                </a:solidFill>
              </a:rPr>
            </a:br>
            <a:r>
              <a:rPr lang="en-US" sz="900" dirty="0" smtClean="0">
                <a:solidFill>
                  <a:srgbClr val="000000"/>
                </a:solidFill>
              </a:rPr>
              <a:t>reliability or completeness of, nor liability for, decisions based on such information and it should not be relied on as such.</a:t>
            </a:r>
          </a:p>
          <a:p>
            <a:pPr>
              <a:spcBef>
                <a:spcPts val="600"/>
              </a:spcBef>
            </a:pPr>
            <a:r>
              <a:rPr lang="en-US" sz="900" dirty="0" smtClean="0">
                <a:solidFill>
                  <a:srgbClr val="000000"/>
                </a:solidFill>
              </a:rPr>
              <a:t>United </a:t>
            </a:r>
            <a:r>
              <a:rPr lang="en-US" sz="900" dirty="0">
                <a:solidFill>
                  <a:srgbClr val="000000"/>
                </a:solidFill>
              </a:rPr>
              <a:t>States: State Street Global Advisors, One Lincoln Street, Boston, MA 02111-2900.</a:t>
            </a:r>
          </a:p>
          <a:p>
            <a:pPr>
              <a:spcBef>
                <a:spcPts val="600"/>
              </a:spcBef>
            </a:pPr>
            <a:r>
              <a:rPr lang="en-US" sz="900" dirty="0" smtClean="0">
                <a:solidFill>
                  <a:srgbClr val="000000"/>
                </a:solidFill>
              </a:rPr>
              <a:t>Web</a:t>
            </a:r>
            <a:r>
              <a:rPr lang="en-US" sz="900" dirty="0">
                <a:solidFill>
                  <a:srgbClr val="000000"/>
                </a:solidFill>
              </a:rPr>
              <a:t>: www.ssga.com </a:t>
            </a:r>
          </a:p>
          <a:p>
            <a:pPr>
              <a:spcBef>
                <a:spcPts val="600"/>
              </a:spcBef>
            </a:pPr>
            <a:r>
              <a:rPr lang="en-US" sz="900" dirty="0">
                <a:solidFill>
                  <a:srgbClr val="000000"/>
                </a:solidFill>
              </a:rPr>
              <a:t>© </a:t>
            </a:r>
            <a:r>
              <a:rPr lang="en-US" sz="900" dirty="0" smtClean="0">
                <a:solidFill>
                  <a:srgbClr val="000000"/>
                </a:solidFill>
              </a:rPr>
              <a:t>2017 </a:t>
            </a:r>
            <a:r>
              <a:rPr lang="en-US" sz="900" dirty="0">
                <a:solidFill>
                  <a:srgbClr val="000000"/>
                </a:solidFill>
              </a:rPr>
              <a:t>State Street Corporation — All Rights Reserved. </a:t>
            </a:r>
          </a:p>
          <a:p>
            <a:pPr>
              <a:spcBef>
                <a:spcPts val="600"/>
              </a:spcBef>
            </a:pPr>
            <a:r>
              <a:rPr lang="en-US" sz="900" dirty="0">
                <a:solidFill>
                  <a:srgbClr val="000000"/>
                </a:solidFill>
              </a:rPr>
              <a:t>Tracking Number: </a:t>
            </a:r>
            <a:r>
              <a:rPr lang="en-US" sz="900" dirty="0" smtClean="0">
                <a:solidFill>
                  <a:srgbClr val="000000"/>
                </a:solidFill>
              </a:rPr>
              <a:t>DC-4042</a:t>
            </a:r>
            <a:endParaRPr lang="en-US" sz="900" dirty="0">
              <a:solidFill>
                <a:srgbClr val="000000"/>
              </a:solidFill>
            </a:endParaRPr>
          </a:p>
          <a:p>
            <a:pPr>
              <a:spcBef>
                <a:spcPts val="600"/>
              </a:spcBef>
            </a:pPr>
            <a:r>
              <a:rPr lang="fr-FR" sz="900" dirty="0">
                <a:solidFill>
                  <a:srgbClr val="000000"/>
                </a:solidFill>
              </a:rPr>
              <a:t>Expiration Date: August 31, 2017</a:t>
            </a:r>
          </a:p>
        </p:txBody>
      </p:sp>
    </p:spTree>
    <p:extLst>
      <p:ext uri="{BB962C8B-B14F-4D97-AF65-F5344CB8AC3E}">
        <p14:creationId xmlns:p14="http://schemas.microsoft.com/office/powerpoint/2010/main" val="278297404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Biography</a:t>
            </a:r>
            <a:endParaRPr lang="en-US" dirty="0"/>
          </a:p>
        </p:txBody>
      </p:sp>
      <p:sp>
        <p:nvSpPr>
          <p:cNvPr id="2" name="Slide Number Placeholder 1"/>
          <p:cNvSpPr>
            <a:spLocks noGrp="1"/>
          </p:cNvSpPr>
          <p:nvPr>
            <p:ph type="sldNum" sz="quarter" idx="4"/>
          </p:nvPr>
        </p:nvSpPr>
        <p:spPr/>
        <p:txBody>
          <a:bodyPr/>
          <a:lstStyle/>
          <a:p>
            <a:fld id="{BA11689F-3B9A-A941-B15F-D2DE9D7A7DB5}" type="slidenum">
              <a:rPr lang="en-US" smtClean="0"/>
              <a:pPr/>
              <a:t>8</a:t>
            </a:fld>
            <a:endParaRPr lang="en-US" dirty="0"/>
          </a:p>
        </p:txBody>
      </p:sp>
      <p:sp>
        <p:nvSpPr>
          <p:cNvPr id="80" name="Text Placeholder 79"/>
          <p:cNvSpPr>
            <a:spLocks noGrp="1"/>
          </p:cNvSpPr>
          <p:nvPr>
            <p:ph type="body" sz="quarter" idx="23"/>
          </p:nvPr>
        </p:nvSpPr>
        <p:spPr/>
        <p:txBody>
          <a:bodyPr/>
          <a:lstStyle/>
          <a:p>
            <a:r>
              <a:rPr lang="en-US" dirty="0" smtClean="0"/>
              <a:t>DC-4042</a:t>
            </a:r>
            <a:endParaRPr lang="en-US" dirty="0"/>
          </a:p>
        </p:txBody>
      </p:sp>
      <p:sp>
        <p:nvSpPr>
          <p:cNvPr id="4" name="Text Placeholder 3"/>
          <p:cNvSpPr>
            <a:spLocks noGrp="1"/>
          </p:cNvSpPr>
          <p:nvPr>
            <p:ph type="body" sz="quarter" idx="15"/>
          </p:nvPr>
        </p:nvSpPr>
        <p:spPr/>
        <p:txBody>
          <a:bodyPr/>
          <a:lstStyle/>
          <a:p>
            <a:r>
              <a:rPr lang="en-US" dirty="0"/>
              <a:t>Melissa Kahn, </a:t>
            </a:r>
            <a:r>
              <a:rPr lang="en-US" dirty="0" err="1" smtClean="0"/>
              <a:t>Esq</a:t>
            </a:r>
            <a:endParaRPr lang="en-US" dirty="0"/>
          </a:p>
        </p:txBody>
      </p:sp>
      <p:sp>
        <p:nvSpPr>
          <p:cNvPr id="5" name="Content Placeholder 4"/>
          <p:cNvSpPr>
            <a:spLocks noGrp="1"/>
          </p:cNvSpPr>
          <p:nvPr>
            <p:ph sz="quarter" idx="17"/>
          </p:nvPr>
        </p:nvSpPr>
        <p:spPr>
          <a:xfrm>
            <a:off x="199926" y="2248351"/>
            <a:ext cx="3931920" cy="3739699"/>
          </a:xfrm>
        </p:spPr>
        <p:txBody>
          <a:bodyPr/>
          <a:lstStyle/>
          <a:p>
            <a:r>
              <a:rPr lang="en-US" dirty="0"/>
              <a:t>Melissa is the Managing Director of Retirement Policy for the Defined Contribution team. Melissa leads the DC team in developing and communicating the team's public policy positions as they relate to the retirement market, and will be responsible for cultivating relationships with key retirement policy decision-makers</a:t>
            </a:r>
            <a:r>
              <a:rPr lang="en-US" dirty="0" smtClean="0"/>
              <a:t>.</a:t>
            </a:r>
            <a:endParaRPr lang="en-US" dirty="0"/>
          </a:p>
          <a:p>
            <a:r>
              <a:rPr lang="en-US" dirty="0"/>
              <a:t>Melissa reports directly to Fredrik Axsater and is based in Washington, </a:t>
            </a:r>
            <a:r>
              <a:rPr lang="en-US" dirty="0" smtClean="0"/>
              <a:t>DC, </a:t>
            </a:r>
            <a:br>
              <a:rPr lang="en-US" dirty="0" smtClean="0"/>
            </a:br>
            <a:r>
              <a:rPr lang="en-US" dirty="0" smtClean="0"/>
              <a:t>and </a:t>
            </a:r>
            <a:r>
              <a:rPr lang="en-US" dirty="0"/>
              <a:t>in Boston. She works closely with State Street's Regulatory, Industry, </a:t>
            </a:r>
            <a:r>
              <a:rPr lang="en-US" dirty="0" smtClean="0"/>
              <a:t/>
            </a:r>
            <a:br>
              <a:rPr lang="en-US" dirty="0" smtClean="0"/>
            </a:br>
            <a:r>
              <a:rPr lang="en-US" dirty="0" smtClean="0"/>
              <a:t>and </a:t>
            </a:r>
            <a:r>
              <a:rPr lang="en-US" dirty="0"/>
              <a:t>Government Affairs (RIGA) group, which is responsible for coordination </a:t>
            </a:r>
            <a:r>
              <a:rPr lang="en-US" dirty="0" smtClean="0"/>
              <a:t/>
            </a:r>
            <a:br>
              <a:rPr lang="en-US" dirty="0" smtClean="0"/>
            </a:br>
            <a:r>
              <a:rPr lang="en-US" dirty="0" smtClean="0"/>
              <a:t>of </a:t>
            </a:r>
            <a:r>
              <a:rPr lang="en-US" dirty="0"/>
              <a:t>overall State Street public policy positioning and advocacy</a:t>
            </a:r>
            <a:r>
              <a:rPr lang="en-US" dirty="0" smtClean="0"/>
              <a:t>.</a:t>
            </a:r>
            <a:endParaRPr lang="en-US" dirty="0"/>
          </a:p>
          <a:p>
            <a:r>
              <a:rPr lang="en-US" dirty="0"/>
              <a:t>Melissa is an attorney with extensive experience in developing and implementing policy and strategies on domestic and international employee benefits legislation and regulation, as well as Social Security reform. Importantly, she has worked </a:t>
            </a:r>
            <a:r>
              <a:rPr lang="en-US" dirty="0" smtClean="0"/>
              <a:t/>
            </a:r>
            <a:br>
              <a:rPr lang="en-US" dirty="0" smtClean="0"/>
            </a:br>
            <a:r>
              <a:rPr lang="en-US" dirty="0" smtClean="0"/>
              <a:t>for </a:t>
            </a:r>
            <a:r>
              <a:rPr lang="en-US" dirty="0"/>
              <a:t>many years on Retirement Income policy. Immediately prior to joining SSGA, Melissa was a consultant providing strategic planning, policy analysis and advocacy work on a variety of issues, including retirement, long-term care, Social Security, </a:t>
            </a:r>
            <a:r>
              <a:rPr lang="en-US" dirty="0" smtClean="0"/>
              <a:t/>
            </a:r>
            <a:br>
              <a:rPr lang="en-US" dirty="0" smtClean="0"/>
            </a:br>
            <a:r>
              <a:rPr lang="en-US" dirty="0" smtClean="0"/>
              <a:t>and </a:t>
            </a:r>
            <a:r>
              <a:rPr lang="en-US" dirty="0"/>
              <a:t>global employee benefits to financial institutions and large plan sponsor </a:t>
            </a:r>
            <a:r>
              <a:rPr lang="en-US" dirty="0" smtClean="0"/>
              <a:t/>
            </a:r>
            <a:br>
              <a:rPr lang="en-US" dirty="0" smtClean="0"/>
            </a:br>
            <a:r>
              <a:rPr lang="en-US" dirty="0" smtClean="0"/>
              <a:t>clients </a:t>
            </a:r>
            <a:r>
              <a:rPr lang="en-US" dirty="0"/>
              <a:t>in the US. Previously, Melissa worked at MetLife, where she spent 12 years </a:t>
            </a:r>
            <a:r>
              <a:rPr lang="en-US" dirty="0" smtClean="0"/>
              <a:t/>
            </a:r>
            <a:br>
              <a:rPr lang="en-US" dirty="0" smtClean="0"/>
            </a:br>
            <a:r>
              <a:rPr lang="en-US" dirty="0" smtClean="0"/>
              <a:t>in </a:t>
            </a:r>
            <a:r>
              <a:rPr lang="en-US" dirty="0"/>
              <a:t>the company's Washington D.C. government relations office. Melissa also </a:t>
            </a:r>
            <a:r>
              <a:rPr lang="en-US" dirty="0" smtClean="0"/>
              <a:t/>
            </a:r>
            <a:br>
              <a:rPr lang="en-US" dirty="0" smtClean="0"/>
            </a:br>
            <a:r>
              <a:rPr lang="en-US" dirty="0" smtClean="0"/>
              <a:t>has </a:t>
            </a:r>
            <a:r>
              <a:rPr lang="en-US" dirty="0"/>
              <a:t>worked for the Retirement Strategies Group, the American Council of </a:t>
            </a:r>
            <a:r>
              <a:rPr lang="en-US" dirty="0" smtClean="0"/>
              <a:t/>
            </a:r>
            <a:br>
              <a:rPr lang="en-US" dirty="0" smtClean="0"/>
            </a:br>
            <a:r>
              <a:rPr lang="en-US" dirty="0" smtClean="0"/>
              <a:t>Life </a:t>
            </a:r>
            <a:r>
              <a:rPr lang="en-US" dirty="0"/>
              <a:t>Insurance and the Equitable Life Assurance Society of America.</a:t>
            </a:r>
          </a:p>
          <a:p>
            <a:endParaRPr lang="en-US" dirty="0"/>
          </a:p>
        </p:txBody>
      </p:sp>
      <p:sp>
        <p:nvSpPr>
          <p:cNvPr id="6" name="Content Placeholder 5"/>
          <p:cNvSpPr>
            <a:spLocks noGrp="1"/>
          </p:cNvSpPr>
          <p:nvPr>
            <p:ph sz="quarter" idx="18"/>
          </p:nvPr>
        </p:nvSpPr>
        <p:spPr/>
        <p:txBody>
          <a:bodyPr/>
          <a:lstStyle/>
          <a:p>
            <a:endParaRPr lang="en-US" dirty="0"/>
          </a:p>
        </p:txBody>
      </p:sp>
      <p:sp>
        <p:nvSpPr>
          <p:cNvPr id="7" name="Picture Placeholder 6"/>
          <p:cNvSpPr>
            <a:spLocks noGrp="1"/>
          </p:cNvSpPr>
          <p:nvPr>
            <p:ph type="pic" sz="quarter" idx="20"/>
          </p:nvPr>
        </p:nvSpPr>
        <p:spPr/>
      </p:sp>
      <p:sp>
        <p:nvSpPr>
          <p:cNvPr id="8" name="Text Placeholder 7"/>
          <p:cNvSpPr>
            <a:spLocks noGrp="1"/>
          </p:cNvSpPr>
          <p:nvPr>
            <p:ph type="body" sz="quarter" idx="16"/>
          </p:nvPr>
        </p:nvSpPr>
        <p:spPr/>
        <p:txBody>
          <a:bodyPr/>
          <a:lstStyle/>
          <a:p>
            <a:endParaRPr lang="en-US"/>
          </a:p>
        </p:txBody>
      </p:sp>
      <p:sp>
        <p:nvSpPr>
          <p:cNvPr id="9" name="Text Placeholder 8"/>
          <p:cNvSpPr>
            <a:spLocks noGrp="1"/>
          </p:cNvSpPr>
          <p:nvPr>
            <p:ph type="body" sz="quarter" idx="22"/>
          </p:nvPr>
        </p:nvSpPr>
        <p:spPr/>
        <p:txBody>
          <a:bodyPr/>
          <a:lstStyle/>
          <a:p>
            <a:endParaRPr lang="en-US"/>
          </a:p>
        </p:txBody>
      </p:sp>
      <p:pic>
        <p:nvPicPr>
          <p:cNvPr id="1026" name="Picture 2" descr="http://www.ssga.com/images/h_kahn_melissa.jpg"/>
          <p:cNvPicPr>
            <a:picLocks noGrp="1" noChangeAspect="1" noChangeArrowheads="1"/>
          </p:cNvPicPr>
          <p:nvPr>
            <p:ph type="pic" sz="quarter" idx="19"/>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66" b="1166"/>
          <a:stretch>
            <a:fillRect/>
          </a:stretch>
        </p:blipFill>
        <p:spPr bwMode="auto">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2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0"/>
          </p:nvPr>
        </p:nvSpPr>
        <p:spPr>
          <a:ln>
            <a:noFill/>
          </a:ln>
        </p:spPr>
        <p:txBody>
          <a:bodyPr/>
          <a:lstStyle/>
          <a:p>
            <a:r>
              <a:rPr lang="en-US" dirty="0" smtClean="0"/>
              <a:t>For additional information or any questions on the information </a:t>
            </a:r>
            <a:br>
              <a:rPr lang="en-US" dirty="0" smtClean="0"/>
            </a:br>
            <a:r>
              <a:rPr lang="en-US" dirty="0" smtClean="0"/>
              <a:t>covered in today’s presentation, please contact:</a:t>
            </a:r>
          </a:p>
          <a:p>
            <a:pPr lvl="1"/>
            <a:r>
              <a:rPr lang="en-US" b="1" dirty="0" smtClean="0"/>
              <a:t>Melissa Kahn</a:t>
            </a:r>
          </a:p>
          <a:p>
            <a:pPr lvl="1"/>
            <a:r>
              <a:rPr lang="en-US" dirty="0" smtClean="0"/>
              <a:t>202-394-3784</a:t>
            </a:r>
          </a:p>
          <a:p>
            <a:pPr lvl="1"/>
            <a:r>
              <a:rPr lang="en-US" dirty="0" smtClean="0"/>
              <a:t>Melissa_Kahn@ssga.com</a:t>
            </a:r>
          </a:p>
          <a:p>
            <a:pPr lvl="1"/>
            <a:endParaRPr lang="en-US" dirty="0" smtClean="0"/>
          </a:p>
          <a:p>
            <a:pPr lvl="2"/>
            <a:r>
              <a:rPr lang="en-US" dirty="0" smtClean="0"/>
              <a:t>ssga.com  </a:t>
            </a:r>
            <a:r>
              <a:rPr lang="en-US" dirty="0" smtClean="0">
                <a:solidFill>
                  <a:schemeClr val="bg1"/>
                </a:solidFill>
              </a:rPr>
              <a:t>|</a:t>
            </a:r>
            <a:r>
              <a:rPr lang="en-US" dirty="0" smtClean="0"/>
              <a:t>  spdrs.com  </a:t>
            </a:r>
            <a:r>
              <a:rPr lang="en-US" dirty="0" smtClean="0">
                <a:solidFill>
                  <a:schemeClr val="bg1"/>
                </a:solidFill>
              </a:rPr>
              <a:t>|</a:t>
            </a:r>
            <a:r>
              <a:rPr lang="en-US" dirty="0" smtClean="0"/>
              <a:t>  spdru.com</a:t>
            </a:r>
            <a:endParaRPr lang="en-US" dirty="0"/>
          </a:p>
        </p:txBody>
      </p:sp>
      <p:sp>
        <p:nvSpPr>
          <p:cNvPr id="6" name="Text Placeholder 8"/>
          <p:cNvSpPr txBox="1">
            <a:spLocks/>
          </p:cNvSpPr>
          <p:nvPr/>
        </p:nvSpPr>
        <p:spPr>
          <a:xfrm>
            <a:off x="7288213" y="6576780"/>
            <a:ext cx="859091" cy="102592"/>
          </a:xfrm>
          <a:prstGeom prst="rect">
            <a:avLst/>
          </a:prstGeom>
        </p:spPr>
        <p:txBody>
          <a:bodyPr lIns="0" tIns="0" rIns="0" bIns="0" anchor="ctr"/>
          <a:lstStyle>
            <a:lvl1pPr marL="0" indent="0" algn="l" defTabSz="457146" rtl="0" eaLnBrk="1" latinLnBrk="0" hangingPunct="1">
              <a:lnSpc>
                <a:spcPct val="98000"/>
              </a:lnSpc>
              <a:spcBef>
                <a:spcPts val="600"/>
              </a:spcBef>
              <a:buFont typeface="Arial"/>
              <a:buNone/>
              <a:defRPr sz="1500" kern="1200">
                <a:solidFill>
                  <a:schemeClr val="tx1"/>
                </a:solidFill>
                <a:latin typeface="+mn-lt"/>
                <a:ea typeface="+mn-ea"/>
                <a:cs typeface="+mn-cs"/>
              </a:defRPr>
            </a:lvl1pPr>
            <a:lvl2pPr marL="182880" indent="-182880" algn="l" defTabSz="457146" rtl="0" eaLnBrk="1" latinLnBrk="0" hangingPunct="1">
              <a:lnSpc>
                <a:spcPct val="100000"/>
              </a:lnSpc>
              <a:spcBef>
                <a:spcPts val="300"/>
              </a:spcBef>
              <a:buFont typeface="Arial" panose="020B0604020202020204" pitchFamily="34" charset="0"/>
              <a:buChar char="•"/>
              <a:defRPr sz="1500" kern="1200">
                <a:solidFill>
                  <a:schemeClr val="tx1"/>
                </a:solidFill>
                <a:latin typeface="+mn-lt"/>
                <a:ea typeface="+mn-ea"/>
                <a:cs typeface="+mn-cs"/>
              </a:defRPr>
            </a:lvl2pPr>
            <a:lvl3pPr marL="365760" indent="-182880" algn="l" defTabSz="457146" rtl="0" eaLnBrk="1" latinLnBrk="0" hangingPunct="1">
              <a:lnSpc>
                <a:spcPct val="100000"/>
              </a:lnSpc>
              <a:spcBef>
                <a:spcPts val="300"/>
              </a:spcBef>
              <a:buFont typeface="Calibri" panose="020F0502020204030204" pitchFamily="34" charset="0"/>
              <a:buChar char="–"/>
              <a:defRPr sz="1200" kern="1200">
                <a:solidFill>
                  <a:schemeClr val="tx1"/>
                </a:solidFill>
                <a:latin typeface="+mn-lt"/>
                <a:ea typeface="+mn-ea"/>
                <a:cs typeface="+mn-cs"/>
              </a:defRPr>
            </a:lvl3pPr>
            <a:lvl4pPr marL="548640" indent="-182880" algn="l" defTabSz="457146" rtl="0" eaLnBrk="1" latinLnBrk="0" hangingPunct="1">
              <a:lnSpc>
                <a:spcPct val="112000"/>
              </a:lnSpc>
              <a:spcBef>
                <a:spcPts val="300"/>
              </a:spcBef>
              <a:buFont typeface="Arial" panose="020B0604020202020204" pitchFamily="34" charset="0"/>
              <a:buChar char="•"/>
              <a:defRPr sz="1200" kern="1200">
                <a:solidFill>
                  <a:schemeClr val="tx1"/>
                </a:solidFill>
                <a:latin typeface="+mn-lt"/>
                <a:ea typeface="+mn-ea"/>
                <a:cs typeface="+mn-cs"/>
              </a:defRPr>
            </a:lvl4pPr>
            <a:lvl5pPr marL="514350" indent="-174625" algn="l" defTabSz="457146" rtl="0" eaLnBrk="1" latinLnBrk="0" hangingPunct="1">
              <a:lnSpc>
                <a:spcPct val="95000"/>
              </a:lnSpc>
              <a:spcBef>
                <a:spcPts val="600"/>
              </a:spcBef>
              <a:buFont typeface="Arial" panose="020B0604020202020204" pitchFamily="34" charset="0"/>
              <a:buChar char="•"/>
              <a:defRPr sz="1500" kern="1200">
                <a:solidFill>
                  <a:schemeClr val="bg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500" dirty="0" smtClean="0">
                <a:solidFill>
                  <a:srgbClr val="808080"/>
                </a:solidFill>
              </a:rPr>
              <a:t>DC-4042</a:t>
            </a:r>
            <a:endParaRPr lang="en-US" sz="500" dirty="0">
              <a:solidFill>
                <a:srgbClr val="808080"/>
              </a:solidFill>
            </a:endParaRPr>
          </a:p>
        </p:txBody>
      </p:sp>
      <p:sp>
        <p:nvSpPr>
          <p:cNvPr id="7" name="Slide Number Placeholder 7"/>
          <p:cNvSpPr txBox="1">
            <a:spLocks/>
          </p:cNvSpPr>
          <p:nvPr/>
        </p:nvSpPr>
        <p:spPr>
          <a:xfrm>
            <a:off x="8798702" y="6568690"/>
            <a:ext cx="180976" cy="107722"/>
          </a:xfrm>
          <a:prstGeom prst="rect">
            <a:avLst/>
          </a:prstGeom>
        </p:spPr>
        <p:txBody>
          <a:bodyPr lIns="0" tIns="0" rIns="0" bIns="0"/>
          <a:ls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pPr algn="r"/>
            <a:fld id="{BA11689F-3B9A-A941-B15F-D2DE9D7A7DB5}" type="slidenum">
              <a:rPr lang="en-US" sz="700" smtClean="0">
                <a:solidFill>
                  <a:srgbClr val="000000"/>
                </a:solidFill>
              </a:rPr>
              <a:pPr algn="r"/>
              <a:t>9</a:t>
            </a:fld>
            <a:endParaRPr lang="en-US" sz="700" dirty="0">
              <a:solidFill>
                <a:srgbClr val="000000"/>
              </a:solidFill>
            </a:endParaRPr>
          </a:p>
        </p:txBody>
      </p:sp>
    </p:spTree>
    <p:extLst>
      <p:ext uri="{BB962C8B-B14F-4D97-AF65-F5344CB8AC3E}">
        <p14:creationId xmlns:p14="http://schemas.microsoft.com/office/powerpoint/2010/main" val="1471235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SGA_US_Presentation">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2.xml><?xml version="1.0" encoding="utf-8"?>
<a:theme xmlns:a="http://schemas.openxmlformats.org/drawingml/2006/main" name="SSGA and SPDR Content Slide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3.xml><?xml version="1.0" encoding="utf-8"?>
<a:theme xmlns:a="http://schemas.openxmlformats.org/drawingml/2006/main" name="SPDR Titles and Closing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4.xml><?xml version="1.0" encoding="utf-8"?>
<a:theme xmlns:a="http://schemas.openxmlformats.org/drawingml/2006/main" name="1_SSGA and SPDR Content Slide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5.xml><?xml version="1.0" encoding="utf-8"?>
<a:theme xmlns:a="http://schemas.openxmlformats.org/drawingml/2006/main" name="1_SSGA_US_Presentation">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SSGA_US_Presentation</Template>
  <TotalTime>81</TotalTime>
  <Words>592</Words>
  <Application>Microsoft Office PowerPoint</Application>
  <PresentationFormat>On-screen Show (4:3)</PresentationFormat>
  <Paragraphs>128</Paragraphs>
  <Slides>9</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Georgia</vt:lpstr>
      <vt:lpstr>Source Sans Pro</vt:lpstr>
      <vt:lpstr>Symbol</vt:lpstr>
      <vt:lpstr>SSGA_US_Presentation</vt:lpstr>
      <vt:lpstr>SSGA and SPDR Content Slide Layouts</vt:lpstr>
      <vt:lpstr>SPDR Titles and Closing Layouts</vt:lpstr>
      <vt:lpstr>1_SSGA and SPDR Content Slide Layouts</vt:lpstr>
      <vt:lpstr>1_SSGA_US_Presentation</vt:lpstr>
      <vt:lpstr>Ensuring our Future: Proposals for Funding the  Social Security System</vt:lpstr>
      <vt:lpstr>Who Loses?  Possible Effects of Each Solution by Demographic</vt:lpstr>
      <vt:lpstr>High Income Earners have a Higher Share of the Vote Despite Being a Smaller Share of the Population</vt:lpstr>
      <vt:lpstr>Voting Behaviors on Possible Outcomes — Age &amp; Ideology</vt:lpstr>
      <vt:lpstr>The Solution? A Two-Part Proposal</vt:lpstr>
      <vt:lpstr>Is This Solution Possible?</vt:lpstr>
      <vt:lpstr>Important Disclosures</vt:lpstr>
      <vt:lpstr>Biography</vt:lpstr>
      <vt:lpstr>Thank You.</vt:lpstr>
    </vt:vector>
  </TitlesOfParts>
  <Company>State Street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Georgia 32pt Bold, Medium Green Text</dc:title>
  <dc:creator>Ganur, Sachinkumar</dc:creator>
  <cp:keywords>General</cp:keywords>
  <cp:lastModifiedBy>Amy Grzybowski</cp:lastModifiedBy>
  <cp:revision>28</cp:revision>
  <cp:lastPrinted>2017-07-18T14:30:06Z</cp:lastPrinted>
  <dcterms:created xsi:type="dcterms:W3CDTF">2015-07-14T21:00:36Z</dcterms:created>
  <dcterms:modified xsi:type="dcterms:W3CDTF">2017-08-01T15:32:48Z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315082b3-1361-42dc-ab6a-67178a9b45a0</vt:lpwstr>
  </property>
  <property fmtid="{D5CDD505-2E9C-101B-9397-08002B2CF9AE}" pid="3" name="SSCClassification">
    <vt:lpwstr>G</vt:lpwstr>
  </property>
  <property fmtid="{D5CDD505-2E9C-101B-9397-08002B2CF9AE}" pid="4" name="SSCVisualMarks">
    <vt:lpwstr>N</vt:lpwstr>
  </property>
</Properties>
</file>